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395" r:id="rId141"/>
    <p:sldId id="396" r:id="rId142"/>
    <p:sldId id="397" r:id="rId143"/>
    <p:sldId id="398" r:id="rId144"/>
    <p:sldId id="399" r:id="rId145"/>
    <p:sldId id="400" r:id="rId146"/>
    <p:sldId id="401" r:id="rId147"/>
    <p:sldId id="402" r:id="rId148"/>
    <p:sldId id="403" r:id="rId149"/>
    <p:sldId id="404" r:id="rId150"/>
    <p:sldId id="405" r:id="rId151"/>
    <p:sldId id="406" r:id="rId152"/>
    <p:sldId id="407" r:id="rId153"/>
    <p:sldId id="408" r:id="rId154"/>
    <p:sldId id="409" r:id="rId155"/>
    <p:sldId id="410" r:id="rId156"/>
  </p:sldIdLst>
  <p:sldSz cx="10083800" cy="7569200"/>
  <p:notesSz cx="10083800" cy="75692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6"/>
  </p:normalViewPr>
  <p:slideViewPr>
    <p:cSldViewPr>
      <p:cViewPr varScale="1">
        <p:scale>
          <a:sx n="95" d="100"/>
          <a:sy n="95" d="100"/>
        </p:scale>
        <p:origin x="1840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theme" Target="theme/theme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tableStyles" Target="tableStyles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797821" y="1101852"/>
            <a:ext cx="4488157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8752"/>
            <a:ext cx="7058660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8C1C7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8C1C7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8C1C7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1654" y="2057879"/>
            <a:ext cx="4255135" cy="5209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8C1C7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477662" y="2672588"/>
            <a:ext cx="4128134" cy="3856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0A8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8C1C7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9"/>
            <a:ext cx="10079990" cy="93562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56587" y="797052"/>
            <a:ext cx="6146800" cy="1318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8C1C7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1654" y="3172967"/>
            <a:ext cx="9039225" cy="3324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8C1C7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28492" y="7039356"/>
            <a:ext cx="3226816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4190" y="7039356"/>
            <a:ext cx="2319274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60336" y="7039356"/>
            <a:ext cx="2319274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g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"/>
            <a:ext cx="10079990" cy="7559675"/>
            <a:chOff x="0" y="7"/>
            <a:chExt cx="10079990" cy="75596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"/>
              <a:ext cx="10079990" cy="755963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799996" y="1800008"/>
              <a:ext cx="7056120" cy="2016125"/>
            </a:xfrm>
            <a:custGeom>
              <a:avLst/>
              <a:gdLst/>
              <a:ahLst/>
              <a:cxnLst/>
              <a:rect l="l" t="t" r="r" b="b"/>
              <a:pathLst>
                <a:path w="7056120" h="2016125">
                  <a:moveTo>
                    <a:pt x="7055993" y="0"/>
                  </a:moveTo>
                  <a:lnTo>
                    <a:pt x="0" y="0"/>
                  </a:lnTo>
                  <a:lnTo>
                    <a:pt x="0" y="1944001"/>
                  </a:lnTo>
                  <a:lnTo>
                    <a:pt x="0" y="2015998"/>
                  </a:lnTo>
                  <a:lnTo>
                    <a:pt x="7055993" y="2015998"/>
                  </a:lnTo>
                  <a:lnTo>
                    <a:pt x="7055993" y="1944001"/>
                  </a:lnTo>
                  <a:lnTo>
                    <a:pt x="7055993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99996" y="1800002"/>
              <a:ext cx="7056120" cy="2016125"/>
            </a:xfrm>
            <a:custGeom>
              <a:avLst/>
              <a:gdLst/>
              <a:ahLst/>
              <a:cxnLst/>
              <a:rect l="l" t="t" r="r" b="b"/>
              <a:pathLst>
                <a:path w="7056120" h="2016125">
                  <a:moveTo>
                    <a:pt x="3528009" y="2015998"/>
                  </a:moveTo>
                  <a:lnTo>
                    <a:pt x="0" y="2015998"/>
                  </a:lnTo>
                  <a:lnTo>
                    <a:pt x="0" y="0"/>
                  </a:lnTo>
                  <a:lnTo>
                    <a:pt x="7056005" y="0"/>
                  </a:lnTo>
                  <a:lnTo>
                    <a:pt x="7056005" y="2015998"/>
                  </a:lnTo>
                  <a:lnTo>
                    <a:pt x="3528009" y="2015998"/>
                  </a:lnTo>
                  <a:close/>
                </a:path>
              </a:pathLst>
            </a:custGeom>
            <a:ln w="3175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28000" y="1728006"/>
              <a:ext cx="7056120" cy="2016125"/>
            </a:xfrm>
            <a:custGeom>
              <a:avLst/>
              <a:gdLst/>
              <a:ahLst/>
              <a:cxnLst/>
              <a:rect l="l" t="t" r="r" b="b"/>
              <a:pathLst>
                <a:path w="7056120" h="2016125">
                  <a:moveTo>
                    <a:pt x="7056004" y="0"/>
                  </a:moveTo>
                  <a:lnTo>
                    <a:pt x="0" y="0"/>
                  </a:lnTo>
                  <a:lnTo>
                    <a:pt x="0" y="2015998"/>
                  </a:lnTo>
                  <a:lnTo>
                    <a:pt x="7056004" y="2015998"/>
                  </a:lnTo>
                  <a:lnTo>
                    <a:pt x="7056004" y="0"/>
                  </a:lnTo>
                  <a:close/>
                </a:path>
              </a:pathLst>
            </a:custGeom>
            <a:solidFill>
              <a:srgbClr val="DDE5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28000" y="1728006"/>
              <a:ext cx="7056120" cy="2016125"/>
            </a:xfrm>
            <a:custGeom>
              <a:avLst/>
              <a:gdLst/>
              <a:ahLst/>
              <a:cxnLst/>
              <a:rect l="l" t="t" r="r" b="b"/>
              <a:pathLst>
                <a:path w="7056120" h="2016125">
                  <a:moveTo>
                    <a:pt x="3527996" y="2015998"/>
                  </a:moveTo>
                  <a:lnTo>
                    <a:pt x="0" y="2015998"/>
                  </a:lnTo>
                  <a:lnTo>
                    <a:pt x="0" y="0"/>
                  </a:lnTo>
                  <a:lnTo>
                    <a:pt x="7056005" y="0"/>
                  </a:lnTo>
                  <a:lnTo>
                    <a:pt x="7056005" y="2015998"/>
                  </a:lnTo>
                  <a:lnTo>
                    <a:pt x="3527996" y="2015998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3357" y="1911967"/>
              <a:ext cx="5714644" cy="139967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94408" y="2806414"/>
            <a:ext cx="7275195" cy="4215765"/>
            <a:chOff x="1294408" y="2806414"/>
            <a:chExt cx="7275195" cy="4215765"/>
          </a:xfrm>
        </p:grpSpPr>
        <p:sp>
          <p:nvSpPr>
            <p:cNvPr id="3" name="object 3"/>
            <p:cNvSpPr/>
            <p:nvPr/>
          </p:nvSpPr>
          <p:spPr>
            <a:xfrm>
              <a:off x="1367993" y="2880016"/>
              <a:ext cx="7200265" cy="4140200"/>
            </a:xfrm>
            <a:custGeom>
              <a:avLst/>
              <a:gdLst/>
              <a:ahLst/>
              <a:cxnLst/>
              <a:rect l="l" t="t" r="r" b="b"/>
              <a:pathLst>
                <a:path w="7200265" h="4140200">
                  <a:moveTo>
                    <a:pt x="7199998" y="0"/>
                  </a:moveTo>
                  <a:lnTo>
                    <a:pt x="0" y="0"/>
                  </a:lnTo>
                  <a:lnTo>
                    <a:pt x="0" y="4068000"/>
                  </a:lnTo>
                  <a:lnTo>
                    <a:pt x="0" y="4139996"/>
                  </a:lnTo>
                  <a:lnTo>
                    <a:pt x="7199998" y="4139996"/>
                  </a:lnTo>
                  <a:lnTo>
                    <a:pt x="7199998" y="4068000"/>
                  </a:lnTo>
                  <a:lnTo>
                    <a:pt x="7199998" y="0"/>
                  </a:lnTo>
                  <a:close/>
                </a:path>
              </a:pathLst>
            </a:custGeom>
            <a:solidFill>
              <a:srgbClr val="7F7F7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68004" y="2880010"/>
              <a:ext cx="7200265" cy="4140200"/>
            </a:xfrm>
            <a:custGeom>
              <a:avLst/>
              <a:gdLst/>
              <a:ahLst/>
              <a:cxnLst/>
              <a:rect l="l" t="t" r="r" b="b"/>
              <a:pathLst>
                <a:path w="7200265" h="4140200">
                  <a:moveTo>
                    <a:pt x="3599992" y="4139996"/>
                  </a:moveTo>
                  <a:lnTo>
                    <a:pt x="0" y="4139996"/>
                  </a:lnTo>
                  <a:lnTo>
                    <a:pt x="0" y="0"/>
                  </a:lnTo>
                  <a:lnTo>
                    <a:pt x="7199998" y="0"/>
                  </a:lnTo>
                  <a:lnTo>
                    <a:pt x="7199998" y="4139996"/>
                  </a:lnTo>
                  <a:lnTo>
                    <a:pt x="3599992" y="4139996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95995" y="2808001"/>
              <a:ext cx="7200265" cy="4140200"/>
            </a:xfrm>
            <a:custGeom>
              <a:avLst/>
              <a:gdLst/>
              <a:ahLst/>
              <a:cxnLst/>
              <a:rect l="l" t="t" r="r" b="b"/>
              <a:pathLst>
                <a:path w="7200265" h="4140200">
                  <a:moveTo>
                    <a:pt x="7199998" y="0"/>
                  </a:moveTo>
                  <a:lnTo>
                    <a:pt x="0" y="0"/>
                  </a:lnTo>
                  <a:lnTo>
                    <a:pt x="0" y="4140009"/>
                  </a:lnTo>
                  <a:lnTo>
                    <a:pt x="7199998" y="4140009"/>
                  </a:lnTo>
                  <a:lnTo>
                    <a:pt x="71999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95995" y="2808001"/>
              <a:ext cx="7200265" cy="4140200"/>
            </a:xfrm>
            <a:custGeom>
              <a:avLst/>
              <a:gdLst/>
              <a:ahLst/>
              <a:cxnLst/>
              <a:rect l="l" t="t" r="r" b="b"/>
              <a:pathLst>
                <a:path w="7200265" h="4140200">
                  <a:moveTo>
                    <a:pt x="3600005" y="4140009"/>
                  </a:moveTo>
                  <a:lnTo>
                    <a:pt x="0" y="4140009"/>
                  </a:lnTo>
                  <a:lnTo>
                    <a:pt x="0" y="0"/>
                  </a:lnTo>
                  <a:lnTo>
                    <a:pt x="7199998" y="0"/>
                  </a:lnTo>
                  <a:lnTo>
                    <a:pt x="7199998" y="4140009"/>
                  </a:lnTo>
                  <a:lnTo>
                    <a:pt x="3600005" y="4140009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3993" y="2961366"/>
              <a:ext cx="6636244" cy="373428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543215" y="1101852"/>
            <a:ext cx="69703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8C1C74"/>
                </a:solidFill>
                <a:latin typeface="Arial"/>
                <a:cs typeface="Arial"/>
              </a:rPr>
              <a:t>De la</a:t>
            </a:r>
            <a:r>
              <a:rPr sz="44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4400" spc="-10" dirty="0">
                <a:solidFill>
                  <a:srgbClr val="8C1C74"/>
                </a:solidFill>
                <a:latin typeface="Arial"/>
                <a:cs typeface="Arial"/>
              </a:rPr>
              <a:t>virtualisation</a:t>
            </a:r>
            <a:r>
              <a:rPr sz="4400" spc="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rgbClr val="8C1C74"/>
                </a:solidFill>
                <a:latin typeface="Arial"/>
                <a:cs typeface="Arial"/>
              </a:rPr>
              <a:t>à</a:t>
            </a:r>
            <a:r>
              <a:rPr sz="4400" spc="-7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4400" spc="-10" dirty="0">
                <a:solidFill>
                  <a:srgbClr val="8C1C74"/>
                </a:solidFill>
                <a:latin typeface="Arial"/>
                <a:cs typeface="Arial"/>
              </a:rPr>
              <a:t>Docker</a:t>
            </a:r>
            <a:endParaRPr sz="4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1654" y="2095500"/>
            <a:ext cx="47059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solidFill>
                  <a:srgbClr val="8C1C74"/>
                </a:solidFill>
                <a:latin typeface="Arial"/>
                <a:cs typeface="Arial"/>
              </a:rPr>
              <a:t>Analogie</a:t>
            </a:r>
            <a:r>
              <a:rPr sz="32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8C1C74"/>
                </a:solidFill>
                <a:latin typeface="Arial"/>
                <a:cs typeface="Arial"/>
              </a:rPr>
              <a:t>–</a:t>
            </a:r>
            <a:r>
              <a:rPr sz="32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origine</a:t>
            </a:r>
            <a:r>
              <a:rPr sz="32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8C1C74"/>
                </a:solidFill>
                <a:latin typeface="Arial"/>
                <a:cs typeface="Arial"/>
              </a:rPr>
              <a:t>du</a:t>
            </a:r>
            <a:r>
              <a:rPr sz="3200" spc="-1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8C1C74"/>
                </a:solidFill>
                <a:latin typeface="Arial"/>
                <a:cs typeface="Arial"/>
              </a:rPr>
              <a:t>nom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0613" y="1101852"/>
            <a:ext cx="51987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Exploiter</a:t>
            </a:r>
            <a:r>
              <a:rPr spc="-75" dirty="0"/>
              <a:t> </a:t>
            </a:r>
            <a:r>
              <a:rPr spc="-10" dirty="0"/>
              <a:t>Kubernetes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54" y="2087879"/>
            <a:ext cx="9098915" cy="4393565"/>
          </a:xfrm>
          <a:prstGeom prst="rect">
            <a:avLst/>
          </a:prstGeom>
        </p:spPr>
        <p:txBody>
          <a:bodyPr vert="horz" wrap="square" lIns="0" tIns="1073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5"/>
              </a:spcBef>
            </a:pPr>
            <a:r>
              <a:rPr sz="2300" b="1" spc="-20" dirty="0">
                <a:solidFill>
                  <a:srgbClr val="8C1C74"/>
                </a:solidFill>
                <a:latin typeface="Arial"/>
                <a:cs typeface="Arial"/>
              </a:rPr>
              <a:t>Health</a:t>
            </a:r>
            <a:r>
              <a:rPr sz="2300" b="1" spc="-7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b="1" spc="-30" dirty="0">
                <a:solidFill>
                  <a:srgbClr val="8C1C74"/>
                </a:solidFill>
                <a:latin typeface="Arial"/>
                <a:cs typeface="Arial"/>
              </a:rPr>
              <a:t>check</a:t>
            </a:r>
            <a:endParaRPr sz="2300">
              <a:latin typeface="Arial"/>
              <a:cs typeface="Arial"/>
            </a:endParaRPr>
          </a:p>
          <a:p>
            <a:pPr marL="12700" marR="246379">
              <a:lnSpc>
                <a:spcPct val="92300"/>
              </a:lnSpc>
              <a:spcBef>
                <a:spcPts val="955"/>
              </a:spcBef>
            </a:pP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Afin</a:t>
            </a:r>
            <a:r>
              <a:rPr sz="23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3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vérifier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si</a:t>
            </a:r>
            <a:r>
              <a:rPr sz="23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8C1C74"/>
                </a:solidFill>
                <a:latin typeface="Arial"/>
                <a:cs typeface="Arial"/>
              </a:rPr>
              <a:t>un</a:t>
            </a:r>
            <a:r>
              <a:rPr sz="23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conteneur</a:t>
            </a:r>
            <a:r>
              <a:rPr sz="23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dans</a:t>
            </a:r>
            <a:r>
              <a:rPr sz="23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8C1C74"/>
                </a:solidFill>
                <a:latin typeface="Arial"/>
                <a:cs typeface="Arial"/>
              </a:rPr>
              <a:t>un</a:t>
            </a:r>
            <a:r>
              <a:rPr sz="23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pod</a:t>
            </a:r>
            <a:r>
              <a:rPr sz="23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est</a:t>
            </a:r>
            <a:r>
              <a:rPr sz="23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sain</a:t>
            </a:r>
            <a:r>
              <a:rPr sz="23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et</a:t>
            </a:r>
            <a:r>
              <a:rPr sz="23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prêt </a:t>
            </a:r>
            <a:r>
              <a:rPr sz="2300" dirty="0">
                <a:solidFill>
                  <a:srgbClr val="8C1C74"/>
                </a:solidFill>
                <a:latin typeface="Arial"/>
                <a:cs typeface="Arial"/>
              </a:rPr>
              <a:t>à</a:t>
            </a:r>
            <a:r>
              <a:rPr sz="23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servir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8C1C74"/>
                </a:solidFill>
                <a:latin typeface="Arial"/>
                <a:cs typeface="Arial"/>
              </a:rPr>
              <a:t>le </a:t>
            </a:r>
            <a:r>
              <a:rPr sz="2300" spc="-6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trafic, </a:t>
            </a:r>
            <a:r>
              <a:rPr sz="2300" spc="-25" dirty="0">
                <a:solidFill>
                  <a:srgbClr val="8C1C74"/>
                </a:solidFill>
                <a:latin typeface="Arial"/>
                <a:cs typeface="Arial"/>
              </a:rPr>
              <a:t>Kubernetes met 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en 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place une 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série de </a:t>
            </a:r>
            <a:r>
              <a:rPr sz="2300" spc="-25" dirty="0">
                <a:solidFill>
                  <a:srgbClr val="8C1C74"/>
                </a:solidFill>
                <a:latin typeface="Arial"/>
                <a:cs typeface="Arial"/>
              </a:rPr>
              <a:t>mécanismes 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de </a:t>
            </a:r>
            <a:r>
              <a:rPr sz="23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contrôles. Les </a:t>
            </a:r>
            <a:r>
              <a:rPr sz="2300" spc="-25" dirty="0">
                <a:solidFill>
                  <a:srgbClr val="8C1C74"/>
                </a:solidFill>
                <a:latin typeface="Arial"/>
                <a:cs typeface="Arial"/>
              </a:rPr>
              <a:t>HealthCheck, 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ou 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probes </a:t>
            </a:r>
            <a:r>
              <a:rPr sz="2300" spc="-25" dirty="0">
                <a:solidFill>
                  <a:srgbClr val="8C1C74"/>
                </a:solidFill>
                <a:latin typeface="Arial"/>
                <a:cs typeface="Arial"/>
              </a:rPr>
              <a:t>comme 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on les 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appelle dans 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25" dirty="0">
                <a:solidFill>
                  <a:srgbClr val="8C1C74"/>
                </a:solidFill>
                <a:latin typeface="Arial"/>
                <a:cs typeface="Arial"/>
              </a:rPr>
              <a:t>Kubernetes,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 sont</a:t>
            </a:r>
            <a:r>
              <a:rPr sz="23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8C1C74"/>
                </a:solidFill>
                <a:latin typeface="Arial"/>
                <a:cs typeface="Arial"/>
              </a:rPr>
              <a:t>effectués</a:t>
            </a:r>
            <a:r>
              <a:rPr sz="23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par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23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kubelet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pour </a:t>
            </a:r>
            <a:r>
              <a:rPr sz="2300" spc="-25" dirty="0">
                <a:solidFill>
                  <a:srgbClr val="8C1C74"/>
                </a:solidFill>
                <a:latin typeface="Arial"/>
                <a:cs typeface="Arial"/>
              </a:rPr>
              <a:t>déterminer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25" dirty="0">
                <a:solidFill>
                  <a:srgbClr val="8C1C74"/>
                </a:solidFill>
                <a:latin typeface="Arial"/>
                <a:cs typeface="Arial"/>
              </a:rPr>
              <a:t>quand 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25" dirty="0">
                <a:solidFill>
                  <a:srgbClr val="8C1C74"/>
                </a:solidFill>
                <a:latin typeface="Arial"/>
                <a:cs typeface="Arial"/>
              </a:rPr>
              <a:t>redémarrer 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un 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conteneur </a:t>
            </a:r>
            <a:r>
              <a:rPr sz="2300" spc="-25" dirty="0">
                <a:solidFill>
                  <a:srgbClr val="8C1C74"/>
                </a:solidFill>
                <a:latin typeface="Arial"/>
                <a:cs typeface="Arial"/>
              </a:rPr>
              <a:t>(pour LivenessProbe) 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et 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par 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les 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services 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pour </a:t>
            </a:r>
            <a:r>
              <a:rPr sz="2300" spc="-25" dirty="0">
                <a:solidFill>
                  <a:srgbClr val="8C1C74"/>
                </a:solidFill>
                <a:latin typeface="Arial"/>
                <a:cs typeface="Arial"/>
              </a:rPr>
              <a:t>déterminer </a:t>
            </a:r>
            <a:r>
              <a:rPr sz="2300" spc="-10" dirty="0">
                <a:solidFill>
                  <a:srgbClr val="8C1C74"/>
                </a:solidFill>
                <a:latin typeface="Arial"/>
                <a:cs typeface="Arial"/>
              </a:rPr>
              <a:t>si 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un 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pod doit recevoir 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du trafic ou 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non </a:t>
            </a:r>
            <a:r>
              <a:rPr sz="2300" spc="-25" dirty="0">
                <a:solidFill>
                  <a:srgbClr val="8C1C74"/>
                </a:solidFill>
                <a:latin typeface="Arial"/>
                <a:cs typeface="Arial"/>
              </a:rPr>
              <a:t>(pour 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25" dirty="0">
                <a:solidFill>
                  <a:srgbClr val="8C1C74"/>
                </a:solidFill>
                <a:latin typeface="Arial"/>
                <a:cs typeface="Arial"/>
              </a:rPr>
              <a:t>readinessProbe).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2300" b="1" spc="-20" dirty="0">
                <a:solidFill>
                  <a:srgbClr val="8C1C74"/>
                </a:solidFill>
                <a:latin typeface="Arial"/>
                <a:cs typeface="Arial"/>
              </a:rPr>
              <a:t>NB</a:t>
            </a:r>
            <a:r>
              <a:rPr sz="2300" b="1" spc="-9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endParaRPr sz="2300">
              <a:latin typeface="Arial"/>
              <a:cs typeface="Arial"/>
            </a:endParaRPr>
          </a:p>
          <a:p>
            <a:pPr marL="267335" marR="5080" algn="just">
              <a:lnSpc>
                <a:spcPct val="92200"/>
              </a:lnSpc>
              <a:spcBef>
                <a:spcPts val="955"/>
              </a:spcBef>
            </a:pPr>
            <a:r>
              <a:rPr sz="2300" spc="-5" dirty="0">
                <a:solidFill>
                  <a:srgbClr val="8C1C74"/>
                </a:solidFill>
                <a:latin typeface="Arial"/>
                <a:cs typeface="Arial"/>
              </a:rPr>
              <a:t>Il 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est de </a:t>
            </a:r>
            <a:r>
              <a:rPr sz="2300" spc="-5" dirty="0">
                <a:solidFill>
                  <a:srgbClr val="8C1C74"/>
                </a:solidFill>
                <a:latin typeface="Arial"/>
                <a:cs typeface="Arial"/>
              </a:rPr>
              <a:t>la </a:t>
            </a:r>
            <a:r>
              <a:rPr sz="2300" spc="-25" dirty="0">
                <a:solidFill>
                  <a:srgbClr val="8C1C74"/>
                </a:solidFill>
                <a:latin typeface="Arial"/>
                <a:cs typeface="Arial"/>
              </a:rPr>
              <a:t>responsabilité 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du </a:t>
            </a:r>
            <a:r>
              <a:rPr sz="2300" spc="-25" dirty="0">
                <a:solidFill>
                  <a:srgbClr val="8C1C74"/>
                </a:solidFill>
                <a:latin typeface="Arial"/>
                <a:cs typeface="Arial"/>
              </a:rPr>
              <a:t>développeur 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de 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l'application </a:t>
            </a:r>
            <a:r>
              <a:rPr sz="2300" spc="-25" dirty="0">
                <a:solidFill>
                  <a:srgbClr val="8C1C74"/>
                </a:solidFill>
                <a:latin typeface="Arial"/>
                <a:cs typeface="Arial"/>
              </a:rPr>
              <a:t>d'exposer 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 une </a:t>
            </a:r>
            <a:r>
              <a:rPr sz="2300" spc="-25" dirty="0">
                <a:solidFill>
                  <a:srgbClr val="8C1C74"/>
                </a:solidFill>
                <a:latin typeface="Arial"/>
                <a:cs typeface="Arial"/>
              </a:rPr>
              <a:t>URL 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que </a:t>
            </a:r>
            <a:r>
              <a:rPr sz="2300" spc="-5" dirty="0">
                <a:solidFill>
                  <a:srgbClr val="8C1C74"/>
                </a:solidFill>
                <a:latin typeface="Arial"/>
                <a:cs typeface="Arial"/>
              </a:rPr>
              <a:t>le 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kubelet </a:t>
            </a:r>
            <a:r>
              <a:rPr sz="2300" spc="-25" dirty="0">
                <a:solidFill>
                  <a:srgbClr val="8C1C74"/>
                </a:solidFill>
                <a:latin typeface="Arial"/>
                <a:cs typeface="Arial"/>
              </a:rPr>
              <a:t>peut 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utiliser 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pour </a:t>
            </a:r>
            <a:r>
              <a:rPr sz="2300" spc="-25" dirty="0">
                <a:solidFill>
                  <a:srgbClr val="8C1C74"/>
                </a:solidFill>
                <a:latin typeface="Arial"/>
                <a:cs typeface="Arial"/>
              </a:rPr>
              <a:t>déterminer </a:t>
            </a:r>
            <a:r>
              <a:rPr sz="2300" spc="-10" dirty="0">
                <a:solidFill>
                  <a:srgbClr val="8C1C74"/>
                </a:solidFill>
                <a:latin typeface="Arial"/>
                <a:cs typeface="Arial"/>
              </a:rPr>
              <a:t>si </a:t>
            </a:r>
            <a:r>
              <a:rPr sz="2300" spc="-5" dirty="0">
                <a:solidFill>
                  <a:srgbClr val="8C1C74"/>
                </a:solidFill>
                <a:latin typeface="Arial"/>
                <a:cs typeface="Arial"/>
              </a:rPr>
              <a:t>le 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conteneur 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 est</a:t>
            </a:r>
            <a:r>
              <a:rPr sz="23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sain</a:t>
            </a:r>
            <a:r>
              <a:rPr sz="23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(et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 potentiellement prêt).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0613" y="1101852"/>
            <a:ext cx="51987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Exploiter</a:t>
            </a:r>
            <a:r>
              <a:rPr spc="-75" dirty="0"/>
              <a:t> </a:t>
            </a:r>
            <a:r>
              <a:rPr spc="-10" dirty="0"/>
              <a:t>Kubernetes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54" y="2200147"/>
            <a:ext cx="8697595" cy="73279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2690"/>
              </a:lnSpc>
              <a:spcBef>
                <a:spcPts val="345"/>
              </a:spcBef>
            </a:pP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Créer un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pod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qui expose un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endpoint /health, </a:t>
            </a:r>
            <a:r>
              <a:rPr sz="2400" dirty="0">
                <a:solidFill>
                  <a:srgbClr val="8C1C74"/>
                </a:solidFill>
                <a:latin typeface="Arial"/>
                <a:cs typeface="Arial"/>
              </a:rPr>
              <a:t>en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répondant avec </a:t>
            </a:r>
            <a:r>
              <a:rPr sz="2400" spc="-6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un</a:t>
            </a:r>
            <a:r>
              <a:rPr sz="24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code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d'état</a:t>
            </a:r>
            <a:r>
              <a:rPr sz="24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HTTP</a:t>
            </a:r>
            <a:r>
              <a:rPr sz="2400" spc="-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200</a:t>
            </a:r>
            <a:r>
              <a:rPr sz="2400" spc="-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1654" y="5367020"/>
            <a:ext cx="8987155" cy="107696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ct val="93700"/>
              </a:lnSpc>
              <a:spcBef>
                <a:spcPts val="280"/>
              </a:spcBef>
            </a:pP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Le code ci-dessus signifie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que Kubernetes commencera </a:t>
            </a:r>
            <a:r>
              <a:rPr sz="2400" dirty="0">
                <a:solidFill>
                  <a:srgbClr val="8C1C74"/>
                </a:solidFill>
                <a:latin typeface="Arial"/>
                <a:cs typeface="Arial"/>
              </a:rPr>
              <a:t>à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vérifier </a:t>
            </a:r>
            <a:r>
              <a:rPr sz="2400" dirty="0">
                <a:solidFill>
                  <a:srgbClr val="00A833"/>
                </a:solidFill>
                <a:latin typeface="Arial"/>
                <a:cs typeface="Arial"/>
              </a:rPr>
              <a:t>/ </a:t>
            </a:r>
            <a:r>
              <a:rPr sz="2400" spc="-655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A833"/>
                </a:solidFill>
                <a:latin typeface="Arial"/>
                <a:cs typeface="Arial"/>
              </a:rPr>
              <a:t>health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toutes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les </a:t>
            </a:r>
            <a:r>
              <a:rPr sz="2400" dirty="0">
                <a:solidFill>
                  <a:srgbClr val="8C1C74"/>
                </a:solidFill>
                <a:latin typeface="Arial"/>
                <a:cs typeface="Arial"/>
              </a:rPr>
              <a:t>5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secondes après avoir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attendu </a:t>
            </a:r>
            <a:r>
              <a:rPr sz="2400" dirty="0">
                <a:solidFill>
                  <a:srgbClr val="8C1C74"/>
                </a:solidFill>
                <a:latin typeface="Arial"/>
                <a:cs typeface="Arial"/>
              </a:rPr>
              <a:t>2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secondes pour </a:t>
            </a:r>
            <a:r>
              <a:rPr sz="24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24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premier</a:t>
            </a:r>
            <a:r>
              <a:rPr sz="24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contrôle.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1023" y="3308603"/>
            <a:ext cx="2553335" cy="125412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26060" marR="5080" indent="-213995">
              <a:lnSpc>
                <a:spcPts val="1580"/>
              </a:lnSpc>
              <a:spcBef>
                <a:spcPts val="235"/>
              </a:spcBef>
            </a:pP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livenessProbe: </a:t>
            </a: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initialDelaySeconds:</a:t>
            </a:r>
            <a:r>
              <a:rPr sz="1400" spc="-114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dirty="0">
                <a:solidFill>
                  <a:srgbClr val="00A833"/>
                </a:solidFill>
                <a:latin typeface="Lucida Console"/>
                <a:cs typeface="Lucida Console"/>
              </a:rPr>
              <a:t>2</a:t>
            </a:r>
            <a:endParaRPr sz="1400">
              <a:latin typeface="Lucida Console"/>
              <a:cs typeface="Lucida Console"/>
            </a:endParaRPr>
          </a:p>
          <a:p>
            <a:pPr marL="226060" marR="635000">
              <a:lnSpc>
                <a:spcPts val="1610"/>
              </a:lnSpc>
              <a:spcBef>
                <a:spcPts val="10"/>
              </a:spcBef>
            </a:pP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periodSeconds:</a:t>
            </a:r>
            <a:r>
              <a:rPr sz="1400" spc="-12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dirty="0">
                <a:solidFill>
                  <a:srgbClr val="00A833"/>
                </a:solidFill>
                <a:latin typeface="Lucida Console"/>
                <a:cs typeface="Lucida Console"/>
              </a:rPr>
              <a:t>5 </a:t>
            </a:r>
            <a:r>
              <a:rPr sz="1400" spc="-83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httpGet:</a:t>
            </a:r>
            <a:endParaRPr sz="1400">
              <a:latin typeface="Lucida Console"/>
              <a:cs typeface="Lucida Console"/>
            </a:endParaRPr>
          </a:p>
          <a:p>
            <a:pPr marL="438784">
              <a:lnSpc>
                <a:spcPts val="1505"/>
              </a:lnSpc>
            </a:pP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path:</a:t>
            </a:r>
            <a:r>
              <a:rPr sz="1400" spc="-18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/health</a:t>
            </a:r>
            <a:endParaRPr sz="1400">
              <a:latin typeface="Lucida Console"/>
              <a:cs typeface="Lucida Console"/>
            </a:endParaRPr>
          </a:p>
          <a:p>
            <a:pPr marL="438784">
              <a:lnSpc>
                <a:spcPts val="1645"/>
              </a:lnSpc>
            </a:pP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port:</a:t>
            </a:r>
            <a:r>
              <a:rPr sz="1400" spc="-11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9876</a:t>
            </a:r>
            <a:endParaRPr sz="1400">
              <a:latin typeface="Lucida Console"/>
              <a:cs typeface="Lucida Console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0613" y="1101852"/>
            <a:ext cx="51987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Exploiter</a:t>
            </a:r>
            <a:r>
              <a:rPr spc="-75" dirty="0"/>
              <a:t> </a:t>
            </a:r>
            <a:r>
              <a:rPr spc="-10" dirty="0"/>
              <a:t>Kubernetes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8934" y="5246623"/>
            <a:ext cx="8874125" cy="111696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ct val="94300"/>
              </a:lnSpc>
              <a:spcBef>
                <a:spcPts val="200"/>
              </a:spcBef>
            </a:pP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En</a:t>
            </a:r>
            <a:r>
              <a:rPr sz="15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plus</a:t>
            </a:r>
            <a:r>
              <a:rPr sz="1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d'un</a:t>
            </a:r>
            <a:r>
              <a:rPr sz="1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b="1" spc="5" dirty="0">
                <a:solidFill>
                  <a:srgbClr val="8C1C74"/>
                </a:solidFill>
                <a:latin typeface="Arial"/>
                <a:cs typeface="Arial"/>
              </a:rPr>
              <a:t>livenessProbe</a:t>
            </a:r>
            <a:r>
              <a:rPr sz="1500" b="1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vous</a:t>
            </a:r>
            <a:r>
              <a:rPr sz="1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pouvez</a:t>
            </a:r>
            <a:r>
              <a:rPr sz="1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également</a:t>
            </a:r>
            <a:r>
              <a:rPr sz="15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spécifier</a:t>
            </a:r>
            <a:r>
              <a:rPr sz="15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un</a:t>
            </a:r>
            <a:r>
              <a:rPr sz="15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b="1" spc="5" dirty="0">
                <a:solidFill>
                  <a:srgbClr val="8C1C74"/>
                </a:solidFill>
                <a:latin typeface="Arial"/>
                <a:cs typeface="Arial"/>
              </a:rPr>
              <a:t>readinessProbe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,</a:t>
            </a:r>
            <a:r>
              <a:rPr sz="15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qui</a:t>
            </a:r>
            <a:r>
              <a:rPr sz="15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peut</a:t>
            </a:r>
            <a:r>
              <a:rPr sz="15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être </a:t>
            </a:r>
            <a:r>
              <a:rPr sz="15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configuré</a:t>
            </a:r>
            <a:r>
              <a:rPr sz="1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15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8C1C74"/>
                </a:solidFill>
                <a:latin typeface="Arial"/>
                <a:cs typeface="Arial"/>
              </a:rPr>
              <a:t>la</a:t>
            </a:r>
            <a:r>
              <a:rPr sz="15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15" dirty="0">
                <a:solidFill>
                  <a:srgbClr val="8C1C74"/>
                </a:solidFill>
                <a:latin typeface="Arial"/>
                <a:cs typeface="Arial"/>
              </a:rPr>
              <a:t>même</a:t>
            </a:r>
            <a:r>
              <a:rPr sz="15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manière</a:t>
            </a:r>
            <a:r>
              <a:rPr sz="1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8C1C74"/>
                </a:solidFill>
                <a:latin typeface="Arial"/>
                <a:cs typeface="Arial"/>
              </a:rPr>
              <a:t>mais</a:t>
            </a:r>
            <a:r>
              <a:rPr sz="1500" spc="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qui</a:t>
            </a:r>
            <a:r>
              <a:rPr sz="15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8C1C74"/>
                </a:solidFill>
                <a:latin typeface="Arial"/>
                <a:cs typeface="Arial"/>
              </a:rPr>
              <a:t>a</a:t>
            </a:r>
            <a:r>
              <a:rPr sz="15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un</a:t>
            </a:r>
            <a:r>
              <a:rPr sz="1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cas</a:t>
            </a:r>
            <a:r>
              <a:rPr sz="1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8C1C74"/>
                </a:solidFill>
                <a:latin typeface="Arial"/>
                <a:cs typeface="Arial"/>
              </a:rPr>
              <a:t>d'utilisation</a:t>
            </a:r>
            <a:r>
              <a:rPr sz="15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et</a:t>
            </a:r>
            <a:r>
              <a:rPr sz="15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une</a:t>
            </a:r>
            <a:r>
              <a:rPr sz="1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sémantique</a:t>
            </a:r>
            <a:r>
              <a:rPr sz="1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8C1C74"/>
                </a:solidFill>
                <a:latin typeface="Arial"/>
                <a:cs typeface="Arial"/>
              </a:rPr>
              <a:t>différents</a:t>
            </a:r>
            <a:r>
              <a:rPr sz="15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8C1C74"/>
                </a:solidFill>
                <a:latin typeface="Arial"/>
                <a:cs typeface="Arial"/>
              </a:rPr>
              <a:t>: il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 est</a:t>
            </a:r>
            <a:r>
              <a:rPr sz="15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8C1C74"/>
                </a:solidFill>
                <a:latin typeface="Arial"/>
                <a:cs typeface="Arial"/>
              </a:rPr>
              <a:t>utilisé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 pour</a:t>
            </a:r>
            <a:r>
              <a:rPr sz="1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8C1C74"/>
                </a:solidFill>
                <a:latin typeface="Arial"/>
                <a:cs typeface="Arial"/>
              </a:rPr>
              <a:t>vérifier</a:t>
            </a:r>
            <a:r>
              <a:rPr sz="15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8C1C74"/>
                </a:solidFill>
                <a:latin typeface="Arial"/>
                <a:cs typeface="Arial"/>
              </a:rPr>
              <a:t>la</a:t>
            </a:r>
            <a:r>
              <a:rPr sz="15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phase</a:t>
            </a:r>
            <a:r>
              <a:rPr sz="15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15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8C1C74"/>
                </a:solidFill>
                <a:latin typeface="Arial"/>
                <a:cs typeface="Arial"/>
              </a:rPr>
              <a:t>démarrage</a:t>
            </a:r>
            <a:r>
              <a:rPr sz="1500" spc="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d'un</a:t>
            </a:r>
            <a:r>
              <a:rPr sz="15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conteneur</a:t>
            </a:r>
            <a:r>
              <a:rPr sz="15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dans</a:t>
            </a:r>
            <a:r>
              <a:rPr sz="1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15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pod.</a:t>
            </a:r>
            <a:r>
              <a:rPr sz="15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Imaginez</a:t>
            </a:r>
            <a:r>
              <a:rPr sz="1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un</a:t>
            </a:r>
            <a:r>
              <a:rPr sz="1500" spc="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conteneur</a:t>
            </a:r>
            <a:r>
              <a:rPr sz="1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qui</a:t>
            </a:r>
            <a:r>
              <a:rPr sz="15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charge</a:t>
            </a:r>
            <a:r>
              <a:rPr sz="15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des </a:t>
            </a:r>
            <a:r>
              <a:rPr sz="1500" spc="-40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8C1C74"/>
                </a:solidFill>
                <a:latin typeface="Arial"/>
                <a:cs typeface="Arial"/>
              </a:rPr>
              <a:t>données</a:t>
            </a:r>
            <a:r>
              <a:rPr sz="15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8C1C74"/>
                </a:solidFill>
                <a:latin typeface="Arial"/>
                <a:cs typeface="Arial"/>
              </a:rPr>
              <a:t>à</a:t>
            </a:r>
            <a:r>
              <a:rPr sz="15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partir</a:t>
            </a:r>
            <a:r>
              <a:rPr sz="1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d'un</a:t>
            </a:r>
            <a:r>
              <a:rPr sz="1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stockage</a:t>
            </a:r>
            <a:r>
              <a:rPr sz="1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externe</a:t>
            </a:r>
            <a:r>
              <a:rPr sz="1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tel</a:t>
            </a:r>
            <a:r>
              <a:rPr sz="15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que</a:t>
            </a:r>
            <a:r>
              <a:rPr sz="1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S3</a:t>
            </a:r>
            <a:r>
              <a:rPr sz="1500" spc="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ou</a:t>
            </a:r>
            <a:r>
              <a:rPr sz="1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8C1C74"/>
                </a:solidFill>
                <a:latin typeface="Arial"/>
                <a:cs typeface="Arial"/>
              </a:rPr>
              <a:t>une</a:t>
            </a:r>
            <a:r>
              <a:rPr sz="15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8C1C74"/>
                </a:solidFill>
                <a:latin typeface="Arial"/>
                <a:cs typeface="Arial"/>
              </a:rPr>
              <a:t>base</a:t>
            </a:r>
            <a:r>
              <a:rPr sz="15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1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8C1C74"/>
                </a:solidFill>
                <a:latin typeface="Arial"/>
                <a:cs typeface="Arial"/>
              </a:rPr>
              <a:t>données</a:t>
            </a:r>
            <a:r>
              <a:rPr sz="15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qui</a:t>
            </a:r>
            <a:r>
              <a:rPr sz="15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8C1C74"/>
                </a:solidFill>
                <a:latin typeface="Arial"/>
                <a:cs typeface="Arial"/>
              </a:rPr>
              <a:t>a</a:t>
            </a:r>
            <a:r>
              <a:rPr sz="15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besoin</a:t>
            </a:r>
            <a:r>
              <a:rPr sz="15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8C1C74"/>
                </a:solidFill>
                <a:latin typeface="Arial"/>
                <a:cs typeface="Arial"/>
              </a:rPr>
              <a:t>d'initialiser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 certaines</a:t>
            </a:r>
            <a:r>
              <a:rPr sz="15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tables.</a:t>
            </a:r>
            <a:r>
              <a:rPr sz="15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8C1C74"/>
                </a:solidFill>
                <a:latin typeface="Arial"/>
                <a:cs typeface="Arial"/>
              </a:rPr>
              <a:t>Dans</a:t>
            </a:r>
            <a:r>
              <a:rPr sz="15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ce</a:t>
            </a:r>
            <a:r>
              <a:rPr sz="1500" spc="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cas,</a:t>
            </a:r>
            <a:r>
              <a:rPr sz="15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vous</a:t>
            </a:r>
            <a:r>
              <a:rPr sz="1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voulez</a:t>
            </a:r>
            <a:r>
              <a:rPr sz="1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8C1C74"/>
                </a:solidFill>
                <a:latin typeface="Arial"/>
                <a:cs typeface="Arial"/>
              </a:rPr>
              <a:t>signaler</a:t>
            </a:r>
            <a:r>
              <a:rPr sz="1500" spc="10" dirty="0">
                <a:solidFill>
                  <a:srgbClr val="8C1C74"/>
                </a:solidFill>
                <a:latin typeface="Arial"/>
                <a:cs typeface="Arial"/>
              </a:rPr>
              <a:t> quand</a:t>
            </a:r>
            <a:r>
              <a:rPr sz="1500" spc="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15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conteneur</a:t>
            </a:r>
            <a:r>
              <a:rPr sz="1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est</a:t>
            </a:r>
            <a:r>
              <a:rPr sz="15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prêt</a:t>
            </a:r>
            <a:r>
              <a:rPr sz="1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8C1C74"/>
                </a:solidFill>
                <a:latin typeface="Arial"/>
                <a:cs typeface="Arial"/>
              </a:rPr>
              <a:t>à</a:t>
            </a:r>
            <a:r>
              <a:rPr sz="15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servir</a:t>
            </a:r>
            <a:r>
              <a:rPr sz="1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1500" spc="1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trafic.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8934" y="2204720"/>
            <a:ext cx="33108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10" dirty="0">
                <a:solidFill>
                  <a:srgbClr val="8C1C74"/>
                </a:solidFill>
                <a:latin typeface="Arial"/>
                <a:cs typeface="Arial"/>
              </a:rPr>
              <a:t>Pour</a:t>
            </a:r>
            <a:r>
              <a:rPr sz="15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8C1C74"/>
                </a:solidFill>
                <a:latin typeface="Arial"/>
                <a:cs typeface="Arial"/>
              </a:rPr>
              <a:t>visualiser l’état</a:t>
            </a:r>
            <a:r>
              <a:rPr sz="15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1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santé</a:t>
            </a:r>
            <a:r>
              <a:rPr sz="15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du</a:t>
            </a:r>
            <a:r>
              <a:rPr sz="15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8C1C74"/>
                </a:solidFill>
                <a:latin typeface="Arial"/>
                <a:cs typeface="Arial"/>
              </a:rPr>
              <a:t>pod</a:t>
            </a:r>
            <a:r>
              <a:rPr sz="1500" spc="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9104" y="2522220"/>
            <a:ext cx="1924685" cy="211645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-635">
              <a:lnSpc>
                <a:spcPct val="101400"/>
              </a:lnSpc>
              <a:spcBef>
                <a:spcPts val="75"/>
              </a:spcBef>
            </a:pPr>
            <a:r>
              <a:rPr sz="1400" dirty="0">
                <a:solidFill>
                  <a:srgbClr val="00A833"/>
                </a:solidFill>
                <a:latin typeface="Lucida Console"/>
                <a:cs typeface="Lucida Console"/>
              </a:rPr>
              <a:t>$</a:t>
            </a:r>
            <a:r>
              <a:rPr sz="1400" spc="-7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kubectl</a:t>
            </a:r>
            <a:r>
              <a:rPr sz="1400" spc="-7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describe </a:t>
            </a:r>
            <a:r>
              <a:rPr sz="1400" spc="-82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Name:</a:t>
            </a:r>
            <a:endParaRPr sz="1400">
              <a:latin typeface="Lucida Console"/>
              <a:cs typeface="Lucida Console"/>
            </a:endParaRPr>
          </a:p>
          <a:p>
            <a:pPr marL="12700">
              <a:lnSpc>
                <a:spcPts val="1585"/>
              </a:lnSpc>
            </a:pP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Namespace:</a:t>
            </a:r>
            <a:endParaRPr sz="1400">
              <a:latin typeface="Lucida Console"/>
              <a:cs typeface="Lucida Console"/>
            </a:endParaRPr>
          </a:p>
          <a:p>
            <a:pPr marL="12700" marR="224154">
              <a:lnSpc>
                <a:spcPts val="1610"/>
              </a:lnSpc>
              <a:spcBef>
                <a:spcPts val="135"/>
              </a:spcBef>
            </a:pP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Security</a:t>
            </a:r>
            <a:r>
              <a:rPr sz="1400" spc="-17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Policy: </a:t>
            </a:r>
            <a:r>
              <a:rPr sz="1400" spc="-83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Node:</a:t>
            </a:r>
            <a:endParaRPr sz="1400">
              <a:latin typeface="Lucida Console"/>
              <a:cs typeface="Lucida Console"/>
            </a:endParaRPr>
          </a:p>
          <a:p>
            <a:pPr marL="12700">
              <a:lnSpc>
                <a:spcPts val="1540"/>
              </a:lnSpc>
            </a:pP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Start</a:t>
            </a:r>
            <a:r>
              <a:rPr sz="1400" spc="-10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Time:</a:t>
            </a:r>
            <a:endParaRPr sz="1400">
              <a:latin typeface="Lucida Console"/>
              <a:cs typeface="Lucida Console"/>
            </a:endParaRPr>
          </a:p>
          <a:p>
            <a:pPr marL="12700" marR="1165860">
              <a:lnSpc>
                <a:spcPts val="1610"/>
              </a:lnSpc>
              <a:spcBef>
                <a:spcPts val="135"/>
              </a:spcBef>
            </a:pP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Labels</a:t>
            </a:r>
            <a:r>
              <a:rPr sz="1400" dirty="0">
                <a:solidFill>
                  <a:srgbClr val="00A833"/>
                </a:solidFill>
                <a:latin typeface="Lucida Console"/>
                <a:cs typeface="Lucida Console"/>
              </a:rPr>
              <a:t>:  </a:t>
            </a: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Status</a:t>
            </a:r>
            <a:r>
              <a:rPr sz="1400" dirty="0">
                <a:solidFill>
                  <a:srgbClr val="00A833"/>
                </a:solidFill>
                <a:latin typeface="Lucida Console"/>
                <a:cs typeface="Lucida Console"/>
              </a:rPr>
              <a:t>:</a:t>
            </a:r>
            <a:endParaRPr sz="1400">
              <a:latin typeface="Lucida Console"/>
              <a:cs typeface="Lucida Console"/>
            </a:endParaRPr>
          </a:p>
          <a:p>
            <a:pPr marL="12700">
              <a:lnSpc>
                <a:spcPts val="1565"/>
              </a:lnSpc>
            </a:pP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...</a:t>
            </a:r>
            <a:endParaRPr sz="14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</a:pP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Events:</a:t>
            </a:r>
            <a:endParaRPr sz="1400">
              <a:latin typeface="Lucida Console"/>
              <a:cs typeface="Lucida Consol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12211" y="2522220"/>
            <a:ext cx="3846829" cy="1699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00A833"/>
                </a:solidFill>
                <a:latin typeface="Lucida Console"/>
                <a:cs typeface="Lucida Console"/>
              </a:rPr>
              <a:t>pod</a:t>
            </a:r>
            <a:r>
              <a:rPr sz="1400" spc="-13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hc</a:t>
            </a:r>
            <a:endParaRPr sz="1400">
              <a:latin typeface="Lucida Console"/>
              <a:cs typeface="Lucida Console"/>
            </a:endParaRPr>
          </a:p>
          <a:p>
            <a:pPr marL="570230" marR="2529840">
              <a:lnSpc>
                <a:spcPct val="97900"/>
              </a:lnSpc>
              <a:spcBef>
                <a:spcPts val="60"/>
              </a:spcBef>
            </a:pP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hc </a:t>
            </a:r>
            <a:r>
              <a:rPr sz="1400" spc="-1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defaul</a:t>
            </a:r>
            <a:r>
              <a:rPr sz="1400" dirty="0">
                <a:solidFill>
                  <a:srgbClr val="00A833"/>
                </a:solidFill>
                <a:latin typeface="Lucida Console"/>
                <a:cs typeface="Lucida Console"/>
              </a:rPr>
              <a:t>t  </a:t>
            </a: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anyuid</a:t>
            </a:r>
            <a:endParaRPr sz="1400">
              <a:latin typeface="Lucida Console"/>
              <a:cs typeface="Lucida Console"/>
            </a:endParaRPr>
          </a:p>
          <a:p>
            <a:pPr marL="570230">
              <a:lnSpc>
                <a:spcPts val="1570"/>
              </a:lnSpc>
            </a:pP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192.168.99.100/192.168.99.100</a:t>
            </a:r>
            <a:endParaRPr sz="1400">
              <a:latin typeface="Lucida Console"/>
              <a:cs typeface="Lucida Console"/>
            </a:endParaRPr>
          </a:p>
          <a:p>
            <a:pPr marL="570230">
              <a:lnSpc>
                <a:spcPts val="1645"/>
              </a:lnSpc>
            </a:pP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Tue,</a:t>
            </a:r>
            <a:r>
              <a:rPr sz="1400" spc="-3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10" dirty="0">
                <a:solidFill>
                  <a:srgbClr val="00A833"/>
                </a:solidFill>
                <a:latin typeface="Lucida Console"/>
                <a:cs typeface="Lucida Console"/>
              </a:rPr>
              <a:t>25</a:t>
            </a:r>
            <a:r>
              <a:rPr sz="1400" spc="-3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10" dirty="0">
                <a:solidFill>
                  <a:srgbClr val="00A833"/>
                </a:solidFill>
                <a:latin typeface="Lucida Console"/>
                <a:cs typeface="Lucida Console"/>
              </a:rPr>
              <a:t>Apr</a:t>
            </a:r>
            <a:r>
              <a:rPr sz="1400" spc="-3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2017</a:t>
            </a:r>
            <a:r>
              <a:rPr sz="1400" spc="-3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16:21:11</a:t>
            </a:r>
            <a:r>
              <a:rPr sz="1400" spc="-114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+0100</a:t>
            </a:r>
            <a:endParaRPr sz="1400">
              <a:latin typeface="Lucida Console"/>
              <a:cs typeface="Lucida Console"/>
            </a:endParaRPr>
          </a:p>
          <a:p>
            <a:pPr marL="570230" marR="2529840">
              <a:lnSpc>
                <a:spcPts val="1610"/>
              </a:lnSpc>
              <a:spcBef>
                <a:spcPts val="110"/>
              </a:spcBef>
            </a:pP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&lt;none&gt; </a:t>
            </a:r>
            <a:r>
              <a:rPr sz="1400" spc="-83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Runnin</a:t>
            </a:r>
            <a:r>
              <a:rPr sz="1400" dirty="0">
                <a:solidFill>
                  <a:srgbClr val="00A833"/>
                </a:solidFill>
                <a:latin typeface="Lucida Console"/>
                <a:cs typeface="Lucida Console"/>
              </a:rPr>
              <a:t>g</a:t>
            </a:r>
            <a:endParaRPr sz="1400">
              <a:latin typeface="Lucida Console"/>
              <a:cs typeface="Lucida Consol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23868" y="4610100"/>
            <a:ext cx="5530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Coun</a:t>
            </a:r>
            <a:r>
              <a:rPr sz="1400" dirty="0">
                <a:solidFill>
                  <a:srgbClr val="00A833"/>
                </a:solidFill>
                <a:latin typeface="Lucida Console"/>
                <a:cs typeface="Lucida Console"/>
              </a:rPr>
              <a:t>t</a:t>
            </a:r>
            <a:endParaRPr sz="1400">
              <a:latin typeface="Lucida Console"/>
              <a:cs typeface="Lucida Consol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77490" y="4610100"/>
            <a:ext cx="44830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Fro</a:t>
            </a:r>
            <a:r>
              <a:rPr sz="1400" dirty="0">
                <a:solidFill>
                  <a:srgbClr val="00A833"/>
                </a:solidFill>
                <a:latin typeface="Lucida Console"/>
                <a:cs typeface="Lucida Console"/>
              </a:rPr>
              <a:t>m</a:t>
            </a:r>
            <a:endParaRPr sz="1400">
              <a:latin typeface="Lucida Console"/>
              <a:cs typeface="Lucida Consol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9295" y="4610100"/>
            <a:ext cx="2573655" cy="455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5425">
              <a:lnSpc>
                <a:spcPct val="100000"/>
              </a:lnSpc>
              <a:spcBef>
                <a:spcPts val="100"/>
              </a:spcBef>
              <a:tabLst>
                <a:tab pos="1718945" algn="l"/>
              </a:tabLst>
            </a:pP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FirstSee</a:t>
            </a:r>
            <a:r>
              <a:rPr sz="1400" dirty="0">
                <a:solidFill>
                  <a:srgbClr val="00A833"/>
                </a:solidFill>
                <a:latin typeface="Lucida Console"/>
                <a:cs typeface="Lucida Console"/>
              </a:rPr>
              <a:t>n	</a:t>
            </a: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LastSeen</a:t>
            </a:r>
            <a:endParaRPr sz="14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...</a:t>
            </a:r>
            <a:endParaRPr sz="1400">
              <a:latin typeface="Lucida Console"/>
              <a:cs typeface="Lucida Console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7821" y="1101852"/>
            <a:ext cx="44634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Travaux</a:t>
            </a:r>
            <a:r>
              <a:rPr spc="-160" dirty="0"/>
              <a:t> </a:t>
            </a:r>
            <a:r>
              <a:rPr spc="-10" dirty="0"/>
              <a:t>pratiques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54" y="2168652"/>
            <a:ext cx="541083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solidFill>
                  <a:srgbClr val="8C1C74"/>
                </a:solidFill>
                <a:latin typeface="Arial"/>
                <a:cs typeface="Arial"/>
              </a:rPr>
              <a:t>Déploiement</a:t>
            </a:r>
            <a:r>
              <a:rPr sz="32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8C1C74"/>
                </a:solidFill>
                <a:latin typeface="Arial"/>
                <a:cs typeface="Arial"/>
              </a:rPr>
              <a:t>d'une</a:t>
            </a:r>
            <a:r>
              <a:rPr sz="3200" spc="-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8C1C74"/>
                </a:solidFill>
                <a:latin typeface="Arial"/>
                <a:cs typeface="Arial"/>
              </a:rPr>
              <a:t>application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1303" y="3942079"/>
            <a:ext cx="16002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MS UI Gothic"/>
                <a:cs typeface="MS UI Gothic"/>
              </a:rPr>
              <a:t>–</a:t>
            </a:r>
            <a:endParaRPr sz="21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0668" y="2624835"/>
            <a:ext cx="6057265" cy="1726564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336550" indent="-323850">
              <a:lnSpc>
                <a:spcPct val="100000"/>
              </a:lnSpc>
              <a:spcBef>
                <a:spcPts val="1130"/>
              </a:spcBef>
              <a:buClr>
                <a:srgbClr val="000000"/>
              </a:buClr>
              <a:buSzPct val="75000"/>
              <a:buFont typeface="MS UI Gothic"/>
              <a:buChar char="–"/>
              <a:tabLst>
                <a:tab pos="335915" algn="l"/>
                <a:tab pos="336550" algn="l"/>
              </a:tabLst>
            </a:pP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Mise</a:t>
            </a:r>
            <a:r>
              <a:rPr sz="28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en</a:t>
            </a:r>
            <a:r>
              <a:rPr sz="28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place</a:t>
            </a:r>
            <a:r>
              <a:rPr sz="2800" spc="-15" dirty="0">
                <a:solidFill>
                  <a:srgbClr val="8C1C74"/>
                </a:solidFill>
                <a:latin typeface="Arial"/>
                <a:cs typeface="Arial"/>
              </a:rPr>
              <a:t> d’affinité</a:t>
            </a:r>
            <a:r>
              <a:rPr sz="28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sur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 un</a:t>
            </a:r>
            <a:r>
              <a:rPr sz="28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8C1C74"/>
                </a:solidFill>
                <a:latin typeface="Arial"/>
                <a:cs typeface="Arial"/>
              </a:rPr>
              <a:t>nœud</a:t>
            </a:r>
            <a:endParaRPr sz="2800">
              <a:latin typeface="Arial"/>
              <a:cs typeface="Arial"/>
            </a:endParaRPr>
          </a:p>
          <a:p>
            <a:pPr marL="336550" marR="861694" indent="-323215">
              <a:lnSpc>
                <a:spcPts val="4610"/>
              </a:lnSpc>
              <a:buClr>
                <a:srgbClr val="000000"/>
              </a:buClr>
              <a:buSzPct val="75000"/>
              <a:buFont typeface="MS UI Gothic"/>
              <a:buChar char="–"/>
              <a:tabLst>
                <a:tab pos="335915" algn="l"/>
                <a:tab pos="336550" algn="l"/>
              </a:tabLst>
            </a:pP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Contrainte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sur une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machine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Mise</a:t>
            </a:r>
            <a:r>
              <a:rPr sz="28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en</a:t>
            </a:r>
            <a:r>
              <a:rPr sz="28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œuvre</a:t>
            </a:r>
            <a:r>
              <a:rPr sz="28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8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healthcheck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5705" y="1101852"/>
            <a:ext cx="88696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Création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5" dirty="0"/>
              <a:t> </a:t>
            </a:r>
            <a:r>
              <a:rPr spc="-5" dirty="0"/>
              <a:t>conteneur</a:t>
            </a:r>
            <a:r>
              <a:rPr spc="30" dirty="0"/>
              <a:t> </a:t>
            </a:r>
            <a:r>
              <a:rPr spc="-10" dirty="0"/>
              <a:t>personnalisé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8934" y="1948180"/>
            <a:ext cx="8909685" cy="3951604"/>
          </a:xfrm>
          <a:prstGeom prst="rect">
            <a:avLst/>
          </a:prstGeom>
        </p:spPr>
        <p:txBody>
          <a:bodyPr vert="horz" wrap="square" lIns="0" tIns="175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Qu’est-ce</a:t>
            </a:r>
            <a:r>
              <a:rPr sz="20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qu’un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Dockerfile</a:t>
            </a:r>
            <a:r>
              <a:rPr sz="20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?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ts val="2500"/>
              </a:lnSpc>
              <a:spcBef>
                <a:spcPts val="1605"/>
              </a:spcBef>
            </a:pP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Les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‘Dockerfile’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sont des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fichiers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qui permettent de construire une image </a:t>
            </a:r>
            <a:r>
              <a:rPr sz="2200" spc="-6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Docker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adaptée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à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nos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 besoins,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étape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par</a:t>
            </a:r>
            <a:r>
              <a:rPr sz="22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étape.</a:t>
            </a:r>
            <a:endParaRPr sz="2200">
              <a:latin typeface="Arial"/>
              <a:cs typeface="Arial"/>
            </a:endParaRPr>
          </a:p>
          <a:p>
            <a:pPr marL="12700" marR="233045">
              <a:lnSpc>
                <a:spcPts val="2620"/>
              </a:lnSpc>
              <a:spcBef>
                <a:spcPts val="1385"/>
              </a:spcBef>
              <a:tabLst>
                <a:tab pos="4961890" algn="l"/>
              </a:tabLst>
            </a:pPr>
            <a:r>
              <a:rPr sz="2200" spc="70" dirty="0">
                <a:solidFill>
                  <a:srgbClr val="770272"/>
                </a:solidFill>
                <a:latin typeface="Lucida Sans"/>
                <a:cs typeface="Lucida Sans"/>
              </a:rPr>
              <a:t>L</a:t>
            </a:r>
            <a:r>
              <a:rPr sz="2200" dirty="0">
                <a:solidFill>
                  <a:srgbClr val="770272"/>
                </a:solidFill>
                <a:latin typeface="Lucida Sans"/>
                <a:cs typeface="Lucida Sans"/>
              </a:rPr>
              <a:t>e</a:t>
            </a:r>
            <a:r>
              <a:rPr sz="2200" spc="140" dirty="0">
                <a:solidFill>
                  <a:srgbClr val="770272"/>
                </a:solidFill>
                <a:latin typeface="Lucida Sans"/>
                <a:cs typeface="Lucida Sans"/>
              </a:rPr>
              <a:t> </a:t>
            </a:r>
            <a:r>
              <a:rPr sz="2200" spc="20" dirty="0">
                <a:solidFill>
                  <a:srgbClr val="770272"/>
                </a:solidFill>
                <a:latin typeface="Lucida Sans"/>
                <a:cs typeface="Lucida Sans"/>
              </a:rPr>
              <a:t>fi</a:t>
            </a:r>
            <a:r>
              <a:rPr sz="2200" spc="15" dirty="0">
                <a:solidFill>
                  <a:srgbClr val="770272"/>
                </a:solidFill>
                <a:latin typeface="Lucida Sans"/>
                <a:cs typeface="Lucida Sans"/>
              </a:rPr>
              <a:t>ch</a:t>
            </a:r>
            <a:r>
              <a:rPr sz="2200" spc="20" dirty="0">
                <a:solidFill>
                  <a:srgbClr val="770272"/>
                </a:solidFill>
                <a:latin typeface="Lucida Sans"/>
                <a:cs typeface="Lucida Sans"/>
              </a:rPr>
              <a:t>i</a:t>
            </a:r>
            <a:r>
              <a:rPr sz="2200" spc="15" dirty="0">
                <a:solidFill>
                  <a:srgbClr val="770272"/>
                </a:solidFill>
                <a:latin typeface="Lucida Sans"/>
                <a:cs typeface="Lucida Sans"/>
              </a:rPr>
              <a:t>e</a:t>
            </a:r>
            <a:r>
              <a:rPr sz="2200" dirty="0">
                <a:solidFill>
                  <a:srgbClr val="770272"/>
                </a:solidFill>
                <a:latin typeface="Lucida Sans"/>
                <a:cs typeface="Lucida Sans"/>
              </a:rPr>
              <a:t>r</a:t>
            </a:r>
            <a:r>
              <a:rPr sz="2200" spc="45" dirty="0">
                <a:solidFill>
                  <a:srgbClr val="770272"/>
                </a:solidFill>
                <a:latin typeface="Lucida Sans"/>
                <a:cs typeface="Lucida Sans"/>
              </a:rPr>
              <a:t> </a:t>
            </a:r>
            <a:r>
              <a:rPr sz="2200" dirty="0">
                <a:solidFill>
                  <a:srgbClr val="770272"/>
                </a:solidFill>
                <a:latin typeface="Lucida Sans"/>
                <a:cs typeface="Lucida Sans"/>
              </a:rPr>
              <a:t>d</a:t>
            </a:r>
            <a:r>
              <a:rPr sz="2200" spc="-5" dirty="0">
                <a:solidFill>
                  <a:srgbClr val="770272"/>
                </a:solidFill>
                <a:latin typeface="Lucida Sans"/>
                <a:cs typeface="Lucida Sans"/>
              </a:rPr>
              <a:t>o</a:t>
            </a:r>
            <a:r>
              <a:rPr sz="2200" dirty="0">
                <a:solidFill>
                  <a:srgbClr val="770272"/>
                </a:solidFill>
                <a:latin typeface="Lucida Sans"/>
                <a:cs typeface="Lucida Sans"/>
              </a:rPr>
              <a:t>it</a:t>
            </a:r>
            <a:r>
              <a:rPr sz="2200" spc="-95" dirty="0">
                <a:solidFill>
                  <a:srgbClr val="770272"/>
                </a:solidFill>
                <a:latin typeface="Lucida Sans"/>
                <a:cs typeface="Lucida Sans"/>
              </a:rPr>
              <a:t> </a:t>
            </a:r>
            <a:r>
              <a:rPr sz="2200" spc="40" dirty="0">
                <a:solidFill>
                  <a:srgbClr val="770272"/>
                </a:solidFill>
                <a:latin typeface="Lucida Sans"/>
                <a:cs typeface="Lucida Sans"/>
              </a:rPr>
              <a:t>s</a:t>
            </a:r>
            <a:r>
              <a:rPr sz="2200" spc="45" dirty="0">
                <a:solidFill>
                  <a:srgbClr val="770272"/>
                </a:solidFill>
                <a:latin typeface="Lucida Sans"/>
                <a:cs typeface="Lucida Sans"/>
              </a:rPr>
              <a:t>’</a:t>
            </a:r>
            <a:r>
              <a:rPr sz="2200" spc="35" dirty="0">
                <a:solidFill>
                  <a:srgbClr val="770272"/>
                </a:solidFill>
                <a:latin typeface="Lucida Sans"/>
                <a:cs typeface="Lucida Sans"/>
              </a:rPr>
              <a:t>a</a:t>
            </a:r>
            <a:r>
              <a:rPr sz="2200" spc="40" dirty="0">
                <a:solidFill>
                  <a:srgbClr val="770272"/>
                </a:solidFill>
                <a:latin typeface="Lucida Sans"/>
                <a:cs typeface="Lucida Sans"/>
              </a:rPr>
              <a:t>pp</a:t>
            </a:r>
            <a:r>
              <a:rPr sz="2200" spc="35" dirty="0">
                <a:solidFill>
                  <a:srgbClr val="770272"/>
                </a:solidFill>
                <a:latin typeface="Lucida Sans"/>
                <a:cs typeface="Lucida Sans"/>
              </a:rPr>
              <a:t>e</a:t>
            </a:r>
            <a:r>
              <a:rPr sz="2200" spc="40" dirty="0">
                <a:solidFill>
                  <a:srgbClr val="770272"/>
                </a:solidFill>
                <a:latin typeface="Lucida Sans"/>
                <a:cs typeface="Lucida Sans"/>
              </a:rPr>
              <a:t>l</a:t>
            </a:r>
            <a:r>
              <a:rPr sz="2200" spc="35" dirty="0">
                <a:solidFill>
                  <a:srgbClr val="770272"/>
                </a:solidFill>
                <a:latin typeface="Lucida Sans"/>
                <a:cs typeface="Lucida Sans"/>
              </a:rPr>
              <a:t>e</a:t>
            </a:r>
            <a:r>
              <a:rPr sz="2200" dirty="0">
                <a:solidFill>
                  <a:srgbClr val="770272"/>
                </a:solidFill>
                <a:latin typeface="Lucida Sans"/>
                <a:cs typeface="Lucida Sans"/>
              </a:rPr>
              <a:t>r</a:t>
            </a:r>
            <a:r>
              <a:rPr sz="2200" spc="35" dirty="0">
                <a:solidFill>
                  <a:srgbClr val="770272"/>
                </a:solidFill>
                <a:latin typeface="Lucida Sans"/>
                <a:cs typeface="Lucida Sans"/>
              </a:rPr>
              <a:t> </a:t>
            </a:r>
            <a:r>
              <a:rPr sz="2200" spc="15" dirty="0">
                <a:solidFill>
                  <a:srgbClr val="770272"/>
                </a:solidFill>
                <a:latin typeface="Lucida Sans"/>
                <a:cs typeface="Lucida Sans"/>
              </a:rPr>
              <a:t>D</a:t>
            </a:r>
            <a:r>
              <a:rPr sz="2200" spc="10" dirty="0">
                <a:solidFill>
                  <a:srgbClr val="770272"/>
                </a:solidFill>
                <a:latin typeface="Lucida Sans"/>
                <a:cs typeface="Lucida Sans"/>
              </a:rPr>
              <a:t>oc</a:t>
            </a:r>
            <a:r>
              <a:rPr sz="2200" spc="15" dirty="0">
                <a:solidFill>
                  <a:srgbClr val="770272"/>
                </a:solidFill>
                <a:latin typeface="Lucida Sans"/>
                <a:cs typeface="Lucida Sans"/>
              </a:rPr>
              <a:t>k</a:t>
            </a:r>
            <a:r>
              <a:rPr sz="2200" spc="10" dirty="0">
                <a:solidFill>
                  <a:srgbClr val="770272"/>
                </a:solidFill>
                <a:latin typeface="Lucida Sans"/>
                <a:cs typeface="Lucida Sans"/>
              </a:rPr>
              <a:t>er</a:t>
            </a:r>
            <a:r>
              <a:rPr sz="2200" spc="15" dirty="0">
                <a:solidFill>
                  <a:srgbClr val="770272"/>
                </a:solidFill>
                <a:latin typeface="Lucida Sans"/>
                <a:cs typeface="Lucida Sans"/>
              </a:rPr>
              <a:t>fil</a:t>
            </a:r>
            <a:r>
              <a:rPr sz="2200" dirty="0">
                <a:solidFill>
                  <a:srgbClr val="770272"/>
                </a:solidFill>
                <a:latin typeface="Lucida Sans"/>
                <a:cs typeface="Lucida Sans"/>
              </a:rPr>
              <a:t>e	</a:t>
            </a:r>
            <a:r>
              <a:rPr sz="2200" spc="75" dirty="0">
                <a:solidFill>
                  <a:srgbClr val="770272"/>
                </a:solidFill>
                <a:latin typeface="Lucida Sans"/>
                <a:cs typeface="Lucida Sans"/>
              </a:rPr>
              <a:t>e</a:t>
            </a:r>
            <a:r>
              <a:rPr sz="2200" dirty="0">
                <a:solidFill>
                  <a:srgbClr val="770272"/>
                </a:solidFill>
                <a:latin typeface="Lucida Sans"/>
                <a:cs typeface="Lucida Sans"/>
              </a:rPr>
              <a:t>t</a:t>
            </a:r>
            <a:r>
              <a:rPr sz="2200" spc="165" dirty="0">
                <a:solidFill>
                  <a:srgbClr val="770272"/>
                </a:solidFill>
                <a:latin typeface="Lucida Sans"/>
                <a:cs typeface="Lucida Sans"/>
              </a:rPr>
              <a:t> </a:t>
            </a:r>
            <a:r>
              <a:rPr sz="2200" spc="50" dirty="0">
                <a:solidFill>
                  <a:srgbClr val="770272"/>
                </a:solidFill>
                <a:latin typeface="Lucida Sans"/>
                <a:cs typeface="Lucida Sans"/>
              </a:rPr>
              <a:t>ê</a:t>
            </a:r>
            <a:r>
              <a:rPr sz="2200" spc="55" dirty="0">
                <a:solidFill>
                  <a:srgbClr val="770272"/>
                </a:solidFill>
                <a:latin typeface="Lucida Sans"/>
                <a:cs typeface="Lucida Sans"/>
              </a:rPr>
              <a:t>t</a:t>
            </a:r>
            <a:r>
              <a:rPr sz="2200" spc="50" dirty="0">
                <a:solidFill>
                  <a:srgbClr val="770272"/>
                </a:solidFill>
                <a:latin typeface="Lucida Sans"/>
                <a:cs typeface="Lucida Sans"/>
              </a:rPr>
              <a:t>r</a:t>
            </a:r>
            <a:r>
              <a:rPr sz="2200" dirty="0">
                <a:solidFill>
                  <a:srgbClr val="770272"/>
                </a:solidFill>
                <a:latin typeface="Lucida Sans"/>
                <a:cs typeface="Lucida Sans"/>
              </a:rPr>
              <a:t>e</a:t>
            </a:r>
            <a:r>
              <a:rPr sz="2200" spc="114" dirty="0">
                <a:solidFill>
                  <a:srgbClr val="770272"/>
                </a:solidFill>
                <a:latin typeface="Lucida Sans"/>
                <a:cs typeface="Lucida Sans"/>
              </a:rPr>
              <a:t> </a:t>
            </a:r>
            <a:r>
              <a:rPr sz="2200" dirty="0">
                <a:solidFill>
                  <a:srgbClr val="770272"/>
                </a:solidFill>
                <a:latin typeface="Lucida Sans"/>
                <a:cs typeface="Lucida Sans"/>
              </a:rPr>
              <a:t>à</a:t>
            </a:r>
            <a:r>
              <a:rPr sz="2200" spc="260" dirty="0">
                <a:solidFill>
                  <a:srgbClr val="770272"/>
                </a:solidFill>
                <a:latin typeface="Lucida Sans"/>
                <a:cs typeface="Lucida Sans"/>
              </a:rPr>
              <a:t> </a:t>
            </a:r>
            <a:r>
              <a:rPr sz="2200" spc="50" dirty="0">
                <a:solidFill>
                  <a:srgbClr val="770272"/>
                </a:solidFill>
                <a:latin typeface="Lucida Sans"/>
                <a:cs typeface="Lucida Sans"/>
              </a:rPr>
              <a:t>l</a:t>
            </a:r>
            <a:r>
              <a:rPr sz="2200" dirty="0">
                <a:solidFill>
                  <a:srgbClr val="770272"/>
                </a:solidFill>
                <a:latin typeface="Lucida Sans"/>
                <a:cs typeface="Lucida Sans"/>
              </a:rPr>
              <a:t>a</a:t>
            </a:r>
            <a:r>
              <a:rPr sz="2200" spc="100" dirty="0">
                <a:solidFill>
                  <a:srgbClr val="770272"/>
                </a:solidFill>
                <a:latin typeface="Lucida Sans"/>
                <a:cs typeface="Lucida Sans"/>
              </a:rPr>
              <a:t> </a:t>
            </a:r>
            <a:r>
              <a:rPr sz="2200" spc="50" dirty="0">
                <a:solidFill>
                  <a:srgbClr val="770272"/>
                </a:solidFill>
                <a:latin typeface="Lucida Sans"/>
                <a:cs typeface="Lucida Sans"/>
              </a:rPr>
              <a:t>rac</a:t>
            </a:r>
            <a:r>
              <a:rPr sz="2200" spc="55" dirty="0">
                <a:solidFill>
                  <a:srgbClr val="770272"/>
                </a:solidFill>
                <a:latin typeface="Lucida Sans"/>
                <a:cs typeface="Lucida Sans"/>
              </a:rPr>
              <a:t>i</a:t>
            </a:r>
            <a:r>
              <a:rPr sz="2200" spc="50" dirty="0">
                <a:solidFill>
                  <a:srgbClr val="770272"/>
                </a:solidFill>
                <a:latin typeface="Lucida Sans"/>
                <a:cs typeface="Lucida Sans"/>
              </a:rPr>
              <a:t>n</a:t>
            </a:r>
            <a:r>
              <a:rPr sz="2200" dirty="0">
                <a:solidFill>
                  <a:srgbClr val="770272"/>
                </a:solidFill>
                <a:latin typeface="Lucida Sans"/>
                <a:cs typeface="Lucida Sans"/>
              </a:rPr>
              <a:t>e</a:t>
            </a:r>
            <a:r>
              <a:rPr sz="2200" spc="110" dirty="0">
                <a:solidFill>
                  <a:srgbClr val="770272"/>
                </a:solidFill>
                <a:latin typeface="Lucida Sans"/>
                <a:cs typeface="Lucida Sans"/>
              </a:rPr>
              <a:t> </a:t>
            </a:r>
            <a:r>
              <a:rPr sz="2200" spc="60" dirty="0">
                <a:solidFill>
                  <a:srgbClr val="770272"/>
                </a:solidFill>
                <a:latin typeface="Lucida Sans"/>
                <a:cs typeface="Lucida Sans"/>
              </a:rPr>
              <a:t>d</a:t>
            </a:r>
            <a:r>
              <a:rPr sz="2200" dirty="0">
                <a:solidFill>
                  <a:srgbClr val="770272"/>
                </a:solidFill>
                <a:latin typeface="Lucida Sans"/>
                <a:cs typeface="Lucida Sans"/>
              </a:rPr>
              <a:t>e</a:t>
            </a:r>
            <a:r>
              <a:rPr sz="2200" spc="-390" dirty="0">
                <a:solidFill>
                  <a:srgbClr val="770272"/>
                </a:solidFill>
                <a:latin typeface="Lucida Sans"/>
                <a:cs typeface="Lucida Sans"/>
              </a:rPr>
              <a:t> </a:t>
            </a:r>
            <a:r>
              <a:rPr sz="2200" spc="45" dirty="0">
                <a:solidFill>
                  <a:srgbClr val="770272"/>
                </a:solidFill>
                <a:latin typeface="Lucida Sans"/>
                <a:cs typeface="Lucida Sans"/>
              </a:rPr>
              <a:t>v</a:t>
            </a:r>
            <a:r>
              <a:rPr sz="2200" spc="50" dirty="0">
                <a:solidFill>
                  <a:srgbClr val="770272"/>
                </a:solidFill>
                <a:latin typeface="Lucida Sans"/>
                <a:cs typeface="Lucida Sans"/>
              </a:rPr>
              <a:t>ot</a:t>
            </a:r>
            <a:r>
              <a:rPr sz="2200" spc="45" dirty="0">
                <a:solidFill>
                  <a:srgbClr val="770272"/>
                </a:solidFill>
                <a:latin typeface="Lucida Sans"/>
                <a:cs typeface="Lucida Sans"/>
              </a:rPr>
              <a:t>r</a:t>
            </a:r>
            <a:r>
              <a:rPr sz="2200" dirty="0">
                <a:solidFill>
                  <a:srgbClr val="770272"/>
                </a:solidFill>
                <a:latin typeface="Lucida Sans"/>
                <a:cs typeface="Lucida Sans"/>
              </a:rPr>
              <a:t>e  projet.</a:t>
            </a:r>
            <a:endParaRPr sz="2200">
              <a:latin typeface="Lucida Sans"/>
              <a:cs typeface="Lucida Sans"/>
            </a:endParaRPr>
          </a:p>
          <a:p>
            <a:pPr marL="12700" marR="457200">
              <a:lnSpc>
                <a:spcPts val="2520"/>
              </a:lnSpc>
              <a:spcBef>
                <a:spcPts val="1440"/>
              </a:spcBef>
            </a:pP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La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première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chose à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faire dans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un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Dockerfile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est</a:t>
            </a:r>
            <a:r>
              <a:rPr sz="22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de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définir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de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quelle </a:t>
            </a:r>
            <a:r>
              <a:rPr sz="2200" spc="-59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image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vous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héritez.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2000" b="1" spc="-10" dirty="0">
                <a:solidFill>
                  <a:srgbClr val="00A833"/>
                </a:solidFill>
                <a:latin typeface="Lucida Sans Typewriter"/>
                <a:cs typeface="Lucida Sans Typewriter"/>
              </a:rPr>
              <a:t>FROM</a:t>
            </a:r>
            <a:r>
              <a:rPr sz="2000" b="1" spc="-70" dirty="0">
                <a:solidFill>
                  <a:srgbClr val="00A833"/>
                </a:solidFill>
                <a:latin typeface="Lucida Sans Typewriter"/>
                <a:cs typeface="Lucida Sans Typewriter"/>
              </a:rPr>
              <a:t> </a:t>
            </a:r>
            <a:r>
              <a:rPr sz="2000" spc="-10" dirty="0">
                <a:solidFill>
                  <a:srgbClr val="00A833"/>
                </a:solidFill>
                <a:latin typeface="Lucida Console"/>
                <a:cs typeface="Lucida Console"/>
              </a:rPr>
              <a:t>alpine:3.9</a:t>
            </a:r>
            <a:endParaRPr sz="20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sz="2200" spc="-5" dirty="0">
                <a:solidFill>
                  <a:srgbClr val="770272"/>
                </a:solidFill>
                <a:latin typeface="Arial"/>
                <a:cs typeface="Arial"/>
              </a:rPr>
              <a:t>FROM</a:t>
            </a:r>
            <a:r>
              <a:rPr sz="2200" spc="-10" dirty="0">
                <a:solidFill>
                  <a:srgbClr val="770272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permet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 définir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 notre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image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de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base.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654" y="790956"/>
            <a:ext cx="88607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Création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5" dirty="0"/>
              <a:t> </a:t>
            </a:r>
            <a:r>
              <a:rPr dirty="0"/>
              <a:t>conteneur</a:t>
            </a:r>
            <a:r>
              <a:rPr spc="-90" dirty="0"/>
              <a:t> </a:t>
            </a:r>
            <a:r>
              <a:rPr spc="-10" dirty="0"/>
              <a:t>personnalisé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54" y="1582974"/>
            <a:ext cx="6936105" cy="472503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996950">
              <a:lnSpc>
                <a:spcPct val="100000"/>
              </a:lnSpc>
              <a:spcBef>
                <a:spcPts val="1180"/>
              </a:spcBef>
            </a:pP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Qu’est-ce</a:t>
            </a:r>
            <a:r>
              <a:rPr sz="20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qu’un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Dockerfile</a:t>
            </a:r>
            <a:r>
              <a:rPr sz="20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?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Exemple</a:t>
            </a:r>
            <a:r>
              <a:rPr sz="22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65"/>
              </a:spcBef>
            </a:pPr>
            <a:r>
              <a:rPr sz="1600" b="1" spc="-15" dirty="0">
                <a:solidFill>
                  <a:srgbClr val="00A833"/>
                </a:solidFill>
                <a:latin typeface="Lucida Sans Typewriter"/>
                <a:cs typeface="Lucida Sans Typewriter"/>
              </a:rPr>
              <a:t>FROM</a:t>
            </a:r>
            <a:r>
              <a:rPr sz="1600" b="1" spc="-85" dirty="0">
                <a:solidFill>
                  <a:srgbClr val="00A833"/>
                </a:solidFill>
                <a:latin typeface="Lucida Sans Typewriter"/>
                <a:cs typeface="Lucida Sans Typewriter"/>
              </a:rPr>
              <a:t> </a:t>
            </a:r>
            <a:r>
              <a:rPr sz="1600" spc="-15" dirty="0">
                <a:solidFill>
                  <a:srgbClr val="00A833"/>
                </a:solidFill>
                <a:latin typeface="Lucida Console"/>
                <a:cs typeface="Lucida Console"/>
              </a:rPr>
              <a:t>python:3.5</a:t>
            </a:r>
            <a:endParaRPr sz="16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600" b="1" spc="-10" dirty="0">
                <a:solidFill>
                  <a:srgbClr val="00A833"/>
                </a:solidFill>
                <a:latin typeface="Lucida Sans Typewriter"/>
                <a:cs typeface="Lucida Sans Typewriter"/>
              </a:rPr>
              <a:t>RUN</a:t>
            </a:r>
            <a:r>
              <a:rPr sz="1600" b="1" spc="-20" dirty="0">
                <a:solidFill>
                  <a:srgbClr val="00A833"/>
                </a:solidFill>
                <a:latin typeface="Lucida Sans Typewriter"/>
                <a:cs typeface="Lucida Sans Typewriter"/>
              </a:rPr>
              <a:t> </a:t>
            </a:r>
            <a:r>
              <a:rPr sz="1600" spc="-15" dirty="0">
                <a:solidFill>
                  <a:srgbClr val="00A833"/>
                </a:solidFill>
                <a:latin typeface="Lucida Console"/>
                <a:cs typeface="Lucida Console"/>
              </a:rPr>
              <a:t>apt-get</a:t>
            </a:r>
            <a:r>
              <a:rPr sz="1600" spc="-3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600" spc="-15" dirty="0">
                <a:solidFill>
                  <a:srgbClr val="00A833"/>
                </a:solidFill>
                <a:latin typeface="Lucida Console"/>
                <a:cs typeface="Lucida Console"/>
              </a:rPr>
              <a:t>update</a:t>
            </a:r>
            <a:r>
              <a:rPr sz="1600" spc="-3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600" spc="-5" dirty="0">
                <a:solidFill>
                  <a:srgbClr val="00A833"/>
                </a:solidFill>
                <a:latin typeface="Lucida Console"/>
                <a:cs typeface="Lucida Console"/>
              </a:rPr>
              <a:t>&amp;&amp;</a:t>
            </a:r>
            <a:r>
              <a:rPr sz="1600" spc="-2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600" spc="-15" dirty="0">
                <a:solidFill>
                  <a:srgbClr val="00A833"/>
                </a:solidFill>
                <a:latin typeface="Lucida Console"/>
                <a:cs typeface="Lucida Console"/>
              </a:rPr>
              <a:t>apt-get</a:t>
            </a:r>
            <a:r>
              <a:rPr sz="1600" spc="-2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600" spc="-15" dirty="0">
                <a:solidFill>
                  <a:srgbClr val="00A833"/>
                </a:solidFill>
                <a:latin typeface="Lucida Console"/>
                <a:cs typeface="Lucida Console"/>
              </a:rPr>
              <a:t>install</a:t>
            </a:r>
            <a:r>
              <a:rPr sz="1600" spc="-3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600" spc="-5" dirty="0">
                <a:solidFill>
                  <a:srgbClr val="00A833"/>
                </a:solidFill>
                <a:latin typeface="Lucida Console"/>
                <a:cs typeface="Lucida Console"/>
              </a:rPr>
              <a:t>-y</a:t>
            </a:r>
            <a:r>
              <a:rPr sz="1600" spc="-1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600" spc="-15" dirty="0">
                <a:solidFill>
                  <a:srgbClr val="00A833"/>
                </a:solidFill>
                <a:latin typeface="Lucida Console"/>
                <a:cs typeface="Lucida Console"/>
              </a:rPr>
              <a:t>libffi-dev</a:t>
            </a:r>
            <a:endParaRPr sz="16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600" b="1" spc="-10" dirty="0">
                <a:solidFill>
                  <a:srgbClr val="00A833"/>
                </a:solidFill>
                <a:latin typeface="Lucida Sans Typewriter"/>
                <a:cs typeface="Lucida Sans Typewriter"/>
              </a:rPr>
              <a:t>RUN</a:t>
            </a:r>
            <a:r>
              <a:rPr sz="1600" b="1" spc="-45" dirty="0">
                <a:solidFill>
                  <a:srgbClr val="00A833"/>
                </a:solidFill>
                <a:latin typeface="Lucida Sans Typewriter"/>
                <a:cs typeface="Lucida Sans Typewriter"/>
              </a:rPr>
              <a:t> </a:t>
            </a:r>
            <a:r>
              <a:rPr sz="1600" spc="-15" dirty="0">
                <a:solidFill>
                  <a:srgbClr val="00A833"/>
                </a:solidFill>
                <a:latin typeface="Lucida Console"/>
                <a:cs typeface="Lucida Console"/>
              </a:rPr>
              <a:t>mkdir</a:t>
            </a:r>
            <a:r>
              <a:rPr sz="1600" spc="-5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600" spc="-5" dirty="0">
                <a:solidFill>
                  <a:srgbClr val="00A833"/>
                </a:solidFill>
                <a:latin typeface="Lucida Console"/>
                <a:cs typeface="Lucida Console"/>
              </a:rPr>
              <a:t>-p</a:t>
            </a:r>
            <a:r>
              <a:rPr sz="1600" spc="-7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600" spc="-15" dirty="0">
                <a:solidFill>
                  <a:srgbClr val="00A833"/>
                </a:solidFill>
                <a:latin typeface="Lucida Console"/>
                <a:cs typeface="Lucida Console"/>
              </a:rPr>
              <a:t>/usr/src/app</a:t>
            </a:r>
            <a:endParaRPr sz="16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600" b="1" spc="-10" dirty="0">
                <a:solidFill>
                  <a:srgbClr val="00A833"/>
                </a:solidFill>
                <a:latin typeface="Lucida Sans Typewriter"/>
                <a:cs typeface="Lucida Sans Typewriter"/>
              </a:rPr>
              <a:t>RUN</a:t>
            </a:r>
            <a:r>
              <a:rPr sz="1600" b="1" spc="-40" dirty="0">
                <a:solidFill>
                  <a:srgbClr val="00A833"/>
                </a:solidFill>
                <a:latin typeface="Lucida Sans Typewriter"/>
                <a:cs typeface="Lucida Sans Typewriter"/>
              </a:rPr>
              <a:t> </a:t>
            </a:r>
            <a:r>
              <a:rPr sz="1600" spc="-15" dirty="0">
                <a:solidFill>
                  <a:srgbClr val="00A833"/>
                </a:solidFill>
                <a:latin typeface="Lucida Console"/>
                <a:cs typeface="Lucida Console"/>
              </a:rPr>
              <a:t>groupadd</a:t>
            </a:r>
            <a:r>
              <a:rPr sz="1600" spc="-4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600" spc="-15" dirty="0">
                <a:solidFill>
                  <a:srgbClr val="00A833"/>
                </a:solidFill>
                <a:latin typeface="Lucida Console"/>
                <a:cs typeface="Lucida Console"/>
              </a:rPr>
              <a:t>myappgroup</a:t>
            </a:r>
            <a:r>
              <a:rPr sz="1600" spc="-7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600" dirty="0">
                <a:solidFill>
                  <a:srgbClr val="00A833"/>
                </a:solidFill>
                <a:latin typeface="Lucida Console"/>
                <a:cs typeface="Lucida Console"/>
              </a:rPr>
              <a:t>\</a:t>
            </a:r>
            <a:endParaRPr sz="1600">
              <a:latin typeface="Lucida Console"/>
              <a:cs typeface="Lucida Console"/>
            </a:endParaRPr>
          </a:p>
          <a:p>
            <a:pPr marL="499745">
              <a:lnSpc>
                <a:spcPct val="100000"/>
              </a:lnSpc>
              <a:spcBef>
                <a:spcPts val="480"/>
              </a:spcBef>
            </a:pPr>
            <a:r>
              <a:rPr sz="1600" spc="-5" dirty="0">
                <a:solidFill>
                  <a:srgbClr val="00A833"/>
                </a:solidFill>
                <a:latin typeface="Lucida Console"/>
                <a:cs typeface="Lucida Console"/>
              </a:rPr>
              <a:t>&amp;&amp;</a:t>
            </a:r>
            <a:r>
              <a:rPr sz="1600" spc="-2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600" spc="-15" dirty="0">
                <a:solidFill>
                  <a:srgbClr val="00A833"/>
                </a:solidFill>
                <a:latin typeface="Lucida Console"/>
                <a:cs typeface="Lucida Console"/>
              </a:rPr>
              <a:t>useradd</a:t>
            </a:r>
            <a:r>
              <a:rPr sz="1600" spc="-3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600" spc="-15" dirty="0">
                <a:solidFill>
                  <a:srgbClr val="00A833"/>
                </a:solidFill>
                <a:latin typeface="Lucida Console"/>
                <a:cs typeface="Lucida Console"/>
              </a:rPr>
              <a:t>--create-home</a:t>
            </a:r>
            <a:r>
              <a:rPr sz="1600" spc="-4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600" spc="-15" dirty="0">
                <a:solidFill>
                  <a:srgbClr val="00A833"/>
                </a:solidFill>
                <a:latin typeface="Lucida Console"/>
                <a:cs typeface="Lucida Console"/>
              </a:rPr>
              <a:t>--home-dir</a:t>
            </a:r>
            <a:r>
              <a:rPr sz="1600" spc="-3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600" spc="-15" dirty="0">
                <a:solidFill>
                  <a:srgbClr val="00A833"/>
                </a:solidFill>
                <a:latin typeface="Lucida Console"/>
                <a:cs typeface="Lucida Console"/>
              </a:rPr>
              <a:t>/home/myappuser</a:t>
            </a:r>
            <a:r>
              <a:rPr sz="1600" spc="3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600" dirty="0">
                <a:solidFill>
                  <a:srgbClr val="00A833"/>
                </a:solidFill>
                <a:latin typeface="Lucida Console"/>
                <a:cs typeface="Lucida Console"/>
              </a:rPr>
              <a:t>\</a:t>
            </a:r>
            <a:endParaRPr sz="1600">
              <a:latin typeface="Lucida Console"/>
              <a:cs typeface="Lucida Console"/>
            </a:endParaRPr>
          </a:p>
          <a:p>
            <a:pPr marL="621030">
              <a:lnSpc>
                <a:spcPct val="100000"/>
              </a:lnSpc>
              <a:spcBef>
                <a:spcPts val="580"/>
              </a:spcBef>
            </a:pPr>
            <a:r>
              <a:rPr sz="1600" spc="-15" dirty="0">
                <a:solidFill>
                  <a:srgbClr val="00A833"/>
                </a:solidFill>
                <a:latin typeface="Lucida Console"/>
                <a:cs typeface="Lucida Console"/>
              </a:rPr>
              <a:t>--uid</a:t>
            </a:r>
            <a:r>
              <a:rPr sz="1600" spc="-4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600" spc="-15" dirty="0">
                <a:solidFill>
                  <a:srgbClr val="00A833"/>
                </a:solidFill>
                <a:latin typeface="Lucida Console"/>
                <a:cs typeface="Lucida Console"/>
              </a:rPr>
              <a:t>4242</a:t>
            </a:r>
            <a:r>
              <a:rPr sz="1600" spc="-4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600" spc="-5" dirty="0">
                <a:solidFill>
                  <a:srgbClr val="00A833"/>
                </a:solidFill>
                <a:latin typeface="Lucida Console"/>
                <a:cs typeface="Lucida Console"/>
              </a:rPr>
              <a:t>-g</a:t>
            </a:r>
            <a:r>
              <a:rPr sz="1600" spc="-3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600" spc="-15" dirty="0">
                <a:solidFill>
                  <a:srgbClr val="00A833"/>
                </a:solidFill>
                <a:latin typeface="Lucida Console"/>
                <a:cs typeface="Lucida Console"/>
              </a:rPr>
              <a:t>myappgroup</a:t>
            </a:r>
            <a:r>
              <a:rPr sz="1600" spc="-4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600" spc="-15" dirty="0">
                <a:solidFill>
                  <a:srgbClr val="00A833"/>
                </a:solidFill>
                <a:latin typeface="Lucida Console"/>
                <a:cs typeface="Lucida Console"/>
              </a:rPr>
              <a:t>myappuser</a:t>
            </a:r>
            <a:endParaRPr sz="16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600" b="1" spc="-10" dirty="0">
                <a:solidFill>
                  <a:srgbClr val="00A833"/>
                </a:solidFill>
                <a:latin typeface="Lucida Sans Typewriter"/>
                <a:cs typeface="Lucida Sans Typewriter"/>
              </a:rPr>
              <a:t>RUN</a:t>
            </a:r>
            <a:r>
              <a:rPr sz="1600" b="1" spc="-30" dirty="0">
                <a:solidFill>
                  <a:srgbClr val="00A833"/>
                </a:solidFill>
                <a:latin typeface="Lucida Sans Typewriter"/>
                <a:cs typeface="Lucida Sans Typewriter"/>
              </a:rPr>
              <a:t> </a:t>
            </a:r>
            <a:r>
              <a:rPr sz="1600" spc="-15" dirty="0">
                <a:solidFill>
                  <a:srgbClr val="00A833"/>
                </a:solidFill>
                <a:latin typeface="Lucida Console"/>
                <a:cs typeface="Lucida Console"/>
              </a:rPr>
              <a:t>chown</a:t>
            </a:r>
            <a:r>
              <a:rPr sz="1600" spc="-4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600" spc="-5" dirty="0">
                <a:solidFill>
                  <a:srgbClr val="00A833"/>
                </a:solidFill>
                <a:latin typeface="Lucida Console"/>
                <a:cs typeface="Lucida Console"/>
              </a:rPr>
              <a:t>-R</a:t>
            </a:r>
            <a:r>
              <a:rPr sz="1600" spc="-2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600" spc="-15" dirty="0">
                <a:solidFill>
                  <a:srgbClr val="00A833"/>
                </a:solidFill>
                <a:latin typeface="Lucida Console"/>
                <a:cs typeface="Lucida Console"/>
              </a:rPr>
              <a:t>myappuser:myappgroup</a:t>
            </a:r>
            <a:r>
              <a:rPr sz="1600" spc="-4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600" spc="-15" dirty="0">
                <a:solidFill>
                  <a:srgbClr val="00A833"/>
                </a:solidFill>
                <a:latin typeface="Lucida Console"/>
                <a:cs typeface="Lucida Console"/>
              </a:rPr>
              <a:t>/usr/src/app</a:t>
            </a:r>
            <a:endParaRPr sz="16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600" b="1" spc="-15" dirty="0">
                <a:solidFill>
                  <a:srgbClr val="00A833"/>
                </a:solidFill>
                <a:latin typeface="Lucida Sans Typewriter"/>
                <a:cs typeface="Lucida Sans Typewriter"/>
              </a:rPr>
              <a:t>COPY</a:t>
            </a:r>
            <a:r>
              <a:rPr sz="1600" b="1" spc="-65" dirty="0">
                <a:solidFill>
                  <a:srgbClr val="00A833"/>
                </a:solidFill>
                <a:latin typeface="Lucida Sans Typewriter"/>
                <a:cs typeface="Lucida Sans Typewriter"/>
              </a:rPr>
              <a:t> </a:t>
            </a:r>
            <a:r>
              <a:rPr sz="1600" dirty="0">
                <a:solidFill>
                  <a:srgbClr val="00A833"/>
                </a:solidFill>
                <a:latin typeface="Lucida Console"/>
                <a:cs typeface="Lucida Console"/>
              </a:rPr>
              <a:t>.</a:t>
            </a:r>
            <a:r>
              <a:rPr sz="1600" spc="-6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600" spc="-15" dirty="0">
                <a:solidFill>
                  <a:srgbClr val="00A833"/>
                </a:solidFill>
                <a:latin typeface="Lucida Console"/>
                <a:cs typeface="Lucida Console"/>
              </a:rPr>
              <a:t>/usr/src/app</a:t>
            </a:r>
            <a:endParaRPr sz="16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600" b="1" spc="-15" dirty="0">
                <a:solidFill>
                  <a:srgbClr val="00A833"/>
                </a:solidFill>
                <a:latin typeface="Lucida Sans Typewriter"/>
                <a:cs typeface="Lucida Sans Typewriter"/>
              </a:rPr>
              <a:t>WORKDIR</a:t>
            </a:r>
            <a:r>
              <a:rPr sz="1600" b="1" spc="-85" dirty="0">
                <a:solidFill>
                  <a:srgbClr val="00A833"/>
                </a:solidFill>
                <a:latin typeface="Lucida Sans Typewriter"/>
                <a:cs typeface="Lucida Sans Typewriter"/>
              </a:rPr>
              <a:t> </a:t>
            </a:r>
            <a:r>
              <a:rPr sz="1600" spc="-15" dirty="0">
                <a:solidFill>
                  <a:srgbClr val="00A833"/>
                </a:solidFill>
                <a:latin typeface="Lucida Console"/>
                <a:cs typeface="Lucida Console"/>
              </a:rPr>
              <a:t>/usr/src/app</a:t>
            </a:r>
            <a:endParaRPr sz="16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600" b="1" spc="-10" dirty="0">
                <a:solidFill>
                  <a:srgbClr val="00A833"/>
                </a:solidFill>
                <a:latin typeface="Lucida Sans Typewriter"/>
                <a:cs typeface="Lucida Sans Typewriter"/>
              </a:rPr>
              <a:t>RUN</a:t>
            </a:r>
            <a:r>
              <a:rPr sz="1600" b="1" spc="-35" dirty="0">
                <a:solidFill>
                  <a:srgbClr val="00A833"/>
                </a:solidFill>
                <a:latin typeface="Lucida Sans Typewriter"/>
                <a:cs typeface="Lucida Sans Typewriter"/>
              </a:rPr>
              <a:t> </a:t>
            </a:r>
            <a:r>
              <a:rPr sz="1600" spc="-10" dirty="0">
                <a:solidFill>
                  <a:srgbClr val="00A833"/>
                </a:solidFill>
                <a:latin typeface="Lucida Console"/>
                <a:cs typeface="Lucida Console"/>
              </a:rPr>
              <a:t>pip</a:t>
            </a:r>
            <a:r>
              <a:rPr sz="1600" spc="-3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600" spc="-15" dirty="0">
                <a:solidFill>
                  <a:srgbClr val="00A833"/>
                </a:solidFill>
                <a:latin typeface="Lucida Console"/>
                <a:cs typeface="Lucida Console"/>
              </a:rPr>
              <a:t>install</a:t>
            </a:r>
            <a:r>
              <a:rPr sz="1600" spc="-4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600" spc="-15" dirty="0">
                <a:solidFill>
                  <a:srgbClr val="00A833"/>
                </a:solidFill>
                <a:latin typeface="Lucida Console"/>
                <a:cs typeface="Lucida Console"/>
              </a:rPr>
              <a:t>requirements.txt</a:t>
            </a:r>
            <a:endParaRPr sz="16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600" b="1" spc="-15" dirty="0">
                <a:solidFill>
                  <a:srgbClr val="00A833"/>
                </a:solidFill>
                <a:latin typeface="Lucida Sans Typewriter"/>
                <a:cs typeface="Lucida Sans Typewriter"/>
              </a:rPr>
              <a:t>ENTRYPOINT</a:t>
            </a:r>
            <a:r>
              <a:rPr sz="1600" b="1" spc="-85" dirty="0">
                <a:solidFill>
                  <a:srgbClr val="00A833"/>
                </a:solidFill>
                <a:latin typeface="Lucida Sans Typewriter"/>
                <a:cs typeface="Lucida Sans Typewriter"/>
              </a:rPr>
              <a:t> </a:t>
            </a:r>
            <a:r>
              <a:rPr sz="1600" spc="-15" dirty="0">
                <a:solidFill>
                  <a:srgbClr val="00A833"/>
                </a:solidFill>
                <a:latin typeface="Lucida Console"/>
                <a:cs typeface="Lucida Console"/>
              </a:rPr>
              <a:t>docker-entrypoint.sh</a:t>
            </a:r>
            <a:endParaRPr sz="16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600" b="1" spc="-15" dirty="0">
                <a:solidFill>
                  <a:srgbClr val="00A833"/>
                </a:solidFill>
                <a:latin typeface="Lucida Sans Typewriter"/>
                <a:cs typeface="Lucida Sans Typewriter"/>
              </a:rPr>
              <a:t>EXPOSE</a:t>
            </a:r>
            <a:r>
              <a:rPr sz="1600" b="1" spc="-85" dirty="0">
                <a:solidFill>
                  <a:srgbClr val="00A833"/>
                </a:solidFill>
                <a:latin typeface="Lucida Sans Typewriter"/>
                <a:cs typeface="Lucida Sans Typewriter"/>
              </a:rPr>
              <a:t> </a:t>
            </a:r>
            <a:r>
              <a:rPr sz="1600" spc="-15" dirty="0">
                <a:solidFill>
                  <a:srgbClr val="00A833"/>
                </a:solidFill>
                <a:latin typeface="Lucida Console"/>
                <a:cs typeface="Lucida Console"/>
              </a:rPr>
              <a:t>5000</a:t>
            </a:r>
            <a:endParaRPr sz="1600">
              <a:latin typeface="Lucida Console"/>
              <a:cs typeface="Lucida Console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5705" y="1101852"/>
            <a:ext cx="88696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Création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5" dirty="0"/>
              <a:t> </a:t>
            </a:r>
            <a:r>
              <a:rPr spc="-5" dirty="0"/>
              <a:t>conteneur</a:t>
            </a:r>
            <a:r>
              <a:rPr spc="30" dirty="0"/>
              <a:t> </a:t>
            </a:r>
            <a:r>
              <a:rPr spc="-10" dirty="0"/>
              <a:t>personnalisé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77377" y="2179828"/>
            <a:ext cx="545655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importe</a:t>
            </a:r>
            <a:r>
              <a:rPr sz="22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récursivement</a:t>
            </a:r>
            <a:r>
              <a:rPr sz="22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la</a:t>
            </a:r>
            <a:r>
              <a:rPr sz="22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définition</a:t>
            </a:r>
            <a:r>
              <a:rPr sz="22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d’images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77377" y="2822955"/>
            <a:ext cx="5796280" cy="1945639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définit</a:t>
            </a:r>
            <a:r>
              <a:rPr sz="22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une</a:t>
            </a:r>
            <a:r>
              <a:rPr sz="22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valeur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(</a:t>
            </a:r>
            <a:r>
              <a:rPr sz="2200" dirty="0">
                <a:solidFill>
                  <a:srgbClr val="00A833"/>
                </a:solidFill>
                <a:latin typeface="Arial"/>
                <a:cs typeface="Arial"/>
              </a:rPr>
              <a:t>author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)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lance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une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commande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via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/bin/sh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définit</a:t>
            </a:r>
            <a:r>
              <a:rPr sz="22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la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commande</a:t>
            </a:r>
            <a:r>
              <a:rPr sz="22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par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défaut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du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conteneur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définit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ports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 (UDP/TCP)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 écoutés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au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 sein</a:t>
            </a:r>
            <a:r>
              <a:rPr sz="22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du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1654" y="2179828"/>
            <a:ext cx="1264920" cy="3905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30"/>
              </a:lnSpc>
              <a:spcBef>
                <a:spcPts val="100"/>
              </a:spcBef>
            </a:pPr>
            <a:r>
              <a:rPr sz="2200" b="1" spc="-5" dirty="0">
                <a:solidFill>
                  <a:srgbClr val="00A833"/>
                </a:solidFill>
                <a:latin typeface="Arial"/>
                <a:cs typeface="Arial"/>
              </a:rPr>
              <a:t>FROM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630"/>
              </a:lnSpc>
            </a:pP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parentes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2200" b="1" spc="-10" dirty="0">
                <a:solidFill>
                  <a:srgbClr val="00A833"/>
                </a:solidFill>
                <a:latin typeface="Arial"/>
                <a:cs typeface="Arial"/>
              </a:rPr>
              <a:t>LABEL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endParaRPr sz="2200">
              <a:latin typeface="Arial"/>
              <a:cs typeface="Arial"/>
            </a:endParaRPr>
          </a:p>
          <a:p>
            <a:pPr marL="12700" marR="26034">
              <a:lnSpc>
                <a:spcPct val="147700"/>
              </a:lnSpc>
              <a:spcBef>
                <a:spcPts val="10"/>
              </a:spcBef>
            </a:pPr>
            <a:r>
              <a:rPr sz="2200" b="1" spc="-15" dirty="0">
                <a:solidFill>
                  <a:srgbClr val="00A833"/>
                </a:solidFill>
                <a:latin typeface="Arial"/>
                <a:cs typeface="Arial"/>
              </a:rPr>
              <a:t>RUN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: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00A833"/>
                </a:solidFill>
                <a:latin typeface="Arial"/>
                <a:cs typeface="Arial"/>
              </a:rPr>
              <a:t>CMD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: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00A833"/>
                </a:solidFill>
                <a:latin typeface="Arial"/>
                <a:cs typeface="Arial"/>
              </a:rPr>
              <a:t>E</a:t>
            </a:r>
            <a:r>
              <a:rPr sz="2200" b="1" spc="-5" dirty="0">
                <a:solidFill>
                  <a:srgbClr val="00A833"/>
                </a:solidFill>
                <a:latin typeface="Arial"/>
                <a:cs typeface="Arial"/>
              </a:rPr>
              <a:t>X</a:t>
            </a:r>
            <a:r>
              <a:rPr sz="2200" b="1" spc="-15" dirty="0">
                <a:solidFill>
                  <a:srgbClr val="00A833"/>
                </a:solidFill>
                <a:latin typeface="Arial"/>
                <a:cs typeface="Arial"/>
              </a:rPr>
              <a:t>P</a:t>
            </a:r>
            <a:r>
              <a:rPr sz="2200" b="1" spc="-5" dirty="0">
                <a:solidFill>
                  <a:srgbClr val="00A833"/>
                </a:solidFill>
                <a:latin typeface="Arial"/>
                <a:cs typeface="Arial"/>
              </a:rPr>
              <a:t>O</a:t>
            </a:r>
            <a:r>
              <a:rPr sz="2200" b="1" spc="-15" dirty="0">
                <a:solidFill>
                  <a:srgbClr val="00A833"/>
                </a:solidFill>
                <a:latin typeface="Arial"/>
                <a:cs typeface="Arial"/>
              </a:rPr>
              <a:t>SE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c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onteneu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r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2200" b="1" spc="-15" dirty="0">
                <a:solidFill>
                  <a:srgbClr val="00A833"/>
                </a:solidFill>
                <a:latin typeface="Arial"/>
                <a:cs typeface="Arial"/>
              </a:rPr>
              <a:t>ENV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sz="2200" b="1" spc="-10" dirty="0">
                <a:solidFill>
                  <a:srgbClr val="00A833"/>
                </a:solidFill>
                <a:latin typeface="Arial"/>
                <a:cs typeface="Arial"/>
              </a:rPr>
              <a:t>COPY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77377" y="5054091"/>
            <a:ext cx="4931410" cy="1013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7300"/>
              </a:lnSpc>
              <a:spcBef>
                <a:spcPts val="100"/>
              </a:spcBef>
            </a:pP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définit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une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variable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d’environnement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copie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 des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fichiers/dossiers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 dans</a:t>
            </a:r>
            <a:r>
              <a:rPr sz="22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l’image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5705" y="1101852"/>
            <a:ext cx="88696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Création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5" dirty="0"/>
              <a:t> </a:t>
            </a:r>
            <a:r>
              <a:rPr spc="-5" dirty="0"/>
              <a:t>conteneur</a:t>
            </a:r>
            <a:r>
              <a:rPr spc="30" dirty="0"/>
              <a:t> </a:t>
            </a:r>
            <a:r>
              <a:rPr spc="-10" dirty="0"/>
              <a:t>personnalisé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54" y="2179828"/>
            <a:ext cx="187388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25" dirty="0">
                <a:solidFill>
                  <a:srgbClr val="00A833"/>
                </a:solidFill>
                <a:latin typeface="Arial"/>
                <a:cs typeface="Arial"/>
              </a:rPr>
              <a:t>ENTRYPOINT</a:t>
            </a:r>
            <a:r>
              <a:rPr sz="2200" spc="-25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1654" y="2984500"/>
            <a:ext cx="129095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15" dirty="0">
                <a:solidFill>
                  <a:srgbClr val="00A833"/>
                </a:solidFill>
                <a:latin typeface="Arial"/>
                <a:cs typeface="Arial"/>
              </a:rPr>
              <a:t>V</a:t>
            </a:r>
            <a:r>
              <a:rPr sz="2200" b="1" spc="-10" dirty="0">
                <a:solidFill>
                  <a:srgbClr val="00A833"/>
                </a:solidFill>
                <a:latin typeface="Arial"/>
                <a:cs typeface="Arial"/>
              </a:rPr>
              <a:t>O</a:t>
            </a:r>
            <a:r>
              <a:rPr sz="2200" b="1" spc="-5" dirty="0">
                <a:solidFill>
                  <a:srgbClr val="00A833"/>
                </a:solidFill>
                <a:latin typeface="Arial"/>
                <a:cs typeface="Arial"/>
              </a:rPr>
              <a:t>L</a:t>
            </a:r>
            <a:r>
              <a:rPr sz="2200" b="1" spc="-15" dirty="0">
                <a:solidFill>
                  <a:srgbClr val="00A833"/>
                </a:solidFill>
                <a:latin typeface="Arial"/>
                <a:cs typeface="Arial"/>
              </a:rPr>
              <a:t>U</a:t>
            </a:r>
            <a:r>
              <a:rPr sz="2200" b="1" spc="-5" dirty="0">
                <a:solidFill>
                  <a:srgbClr val="00A833"/>
                </a:solidFill>
                <a:latin typeface="Arial"/>
                <a:cs typeface="Arial"/>
              </a:rPr>
              <a:t>M</a:t>
            </a:r>
            <a:r>
              <a:rPr sz="2200" b="1" spc="-20" dirty="0">
                <a:solidFill>
                  <a:srgbClr val="00A833"/>
                </a:solidFill>
                <a:latin typeface="Arial"/>
                <a:cs typeface="Arial"/>
              </a:rPr>
              <a:t>E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1654" y="3575812"/>
            <a:ext cx="1463040" cy="1013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7300"/>
              </a:lnSpc>
              <a:spcBef>
                <a:spcPts val="100"/>
              </a:spcBef>
            </a:pPr>
            <a:r>
              <a:rPr sz="2200" b="1" spc="-10" dirty="0">
                <a:solidFill>
                  <a:srgbClr val="00A833"/>
                </a:solidFill>
                <a:latin typeface="Arial"/>
                <a:cs typeface="Arial"/>
              </a:rPr>
              <a:t>USER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: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00A833"/>
                </a:solidFill>
                <a:latin typeface="Arial"/>
                <a:cs typeface="Arial"/>
              </a:rPr>
              <a:t>W</a:t>
            </a:r>
            <a:r>
              <a:rPr sz="2200" b="1" spc="-5" dirty="0">
                <a:solidFill>
                  <a:srgbClr val="00A833"/>
                </a:solidFill>
                <a:latin typeface="Arial"/>
                <a:cs typeface="Arial"/>
              </a:rPr>
              <a:t>O</a:t>
            </a:r>
            <a:r>
              <a:rPr sz="2200" b="1" spc="-20" dirty="0">
                <a:solidFill>
                  <a:srgbClr val="00A833"/>
                </a:solidFill>
                <a:latin typeface="Arial"/>
                <a:cs typeface="Arial"/>
              </a:rPr>
              <a:t>R</a:t>
            </a:r>
            <a:r>
              <a:rPr sz="2200" b="1" spc="-10" dirty="0">
                <a:solidFill>
                  <a:srgbClr val="00A833"/>
                </a:solidFill>
                <a:latin typeface="Arial"/>
                <a:cs typeface="Arial"/>
              </a:rPr>
              <a:t>K</a:t>
            </a:r>
            <a:r>
              <a:rPr sz="2200" b="1" spc="-15" dirty="0">
                <a:solidFill>
                  <a:srgbClr val="00A833"/>
                </a:solidFill>
                <a:latin typeface="Arial"/>
                <a:cs typeface="Arial"/>
              </a:rPr>
              <a:t>D</a:t>
            </a:r>
            <a:r>
              <a:rPr sz="2200" b="1" spc="-5" dirty="0">
                <a:solidFill>
                  <a:srgbClr val="00A833"/>
                </a:solidFill>
                <a:latin typeface="Arial"/>
                <a:cs typeface="Arial"/>
              </a:rPr>
              <a:t>I</a:t>
            </a:r>
            <a:r>
              <a:rPr sz="2200" b="1" dirty="0">
                <a:solidFill>
                  <a:srgbClr val="00A833"/>
                </a:solidFill>
                <a:latin typeface="Arial"/>
                <a:cs typeface="Arial"/>
              </a:rPr>
              <a:t>R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91777" y="2198115"/>
            <a:ext cx="4764405" cy="245491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408940">
              <a:lnSpc>
                <a:spcPts val="2500"/>
              </a:lnSpc>
              <a:spcBef>
                <a:spcPts val="300"/>
              </a:spcBef>
            </a:pP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définit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une commande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exécutée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au </a:t>
            </a:r>
            <a:r>
              <a:rPr sz="2200" spc="-6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lancement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du</a:t>
            </a:r>
            <a:r>
              <a:rPr sz="22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conteneur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ts val="2520"/>
              </a:lnSpc>
              <a:spcBef>
                <a:spcPts val="1365"/>
              </a:spcBef>
            </a:pP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espace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de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données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persistent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partagé </a:t>
            </a:r>
            <a:r>
              <a:rPr sz="2200" spc="-6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entre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l'hôte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et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 le</a:t>
            </a:r>
            <a:r>
              <a:rPr sz="22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conteneur</a:t>
            </a:r>
            <a:endParaRPr sz="2200">
              <a:latin typeface="Arial"/>
              <a:cs typeface="Arial"/>
            </a:endParaRPr>
          </a:p>
          <a:p>
            <a:pPr marL="12700" marR="1106805">
              <a:lnSpc>
                <a:spcPts val="3890"/>
              </a:lnSpc>
            </a:pP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utilisateur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au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sein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du process </a:t>
            </a:r>
            <a:r>
              <a:rPr sz="2200" spc="-6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répertoire</a:t>
            </a:r>
            <a:r>
              <a:rPr sz="22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courant</a:t>
            </a:r>
            <a:r>
              <a:rPr sz="22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du</a:t>
            </a:r>
            <a:r>
              <a:rPr sz="22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process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1654" y="6047740"/>
            <a:ext cx="761809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Référence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r>
              <a:rPr sz="22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0A833"/>
                </a:solidFill>
                <a:latin typeface="Arial"/>
                <a:cs typeface="Arial"/>
              </a:rPr>
              <a:t>https://docs.docker.com/engine/reference/builder/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654" y="1101852"/>
            <a:ext cx="88607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Création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5" dirty="0"/>
              <a:t> </a:t>
            </a:r>
            <a:r>
              <a:rPr dirty="0"/>
              <a:t>conteneur</a:t>
            </a:r>
            <a:r>
              <a:rPr spc="-90" dirty="0"/>
              <a:t> </a:t>
            </a:r>
            <a:r>
              <a:rPr spc="-10" dirty="0"/>
              <a:t>personnalisé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019" y="2168652"/>
            <a:ext cx="8510905" cy="3829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solidFill>
                  <a:srgbClr val="00A833"/>
                </a:solidFill>
                <a:latin typeface="Arial"/>
                <a:cs typeface="Arial"/>
              </a:rPr>
              <a:t>Attention</a:t>
            </a:r>
            <a:r>
              <a:rPr sz="3200" b="1" spc="-20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8C1C74"/>
                </a:solidFill>
                <a:latin typeface="Arial"/>
                <a:cs typeface="Arial"/>
              </a:rPr>
              <a:t>à</a:t>
            </a:r>
            <a:r>
              <a:rPr sz="32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ne</a:t>
            </a:r>
            <a:r>
              <a:rPr sz="32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pas</a:t>
            </a:r>
            <a:r>
              <a:rPr sz="32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8C1C74"/>
                </a:solidFill>
                <a:latin typeface="Arial"/>
                <a:cs typeface="Arial"/>
              </a:rPr>
              <a:t>confondre</a:t>
            </a:r>
            <a:r>
              <a:rPr sz="32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8C1C74"/>
                </a:solidFill>
                <a:latin typeface="Arial"/>
                <a:cs typeface="Arial"/>
              </a:rPr>
              <a:t>RUN</a:t>
            </a:r>
            <a:r>
              <a:rPr sz="3200" spc="-5" dirty="0">
                <a:solidFill>
                  <a:srgbClr val="8C1C74"/>
                </a:solidFill>
                <a:latin typeface="Arial"/>
                <a:cs typeface="Arial"/>
              </a:rPr>
              <a:t> et</a:t>
            </a:r>
            <a:r>
              <a:rPr sz="32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8C1C74"/>
                </a:solidFill>
                <a:latin typeface="Arial"/>
                <a:cs typeface="Arial"/>
              </a:rPr>
              <a:t>CMD</a:t>
            </a:r>
            <a:r>
              <a:rPr sz="32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500">
              <a:latin typeface="Arial"/>
              <a:cs typeface="Arial"/>
            </a:endParaRPr>
          </a:p>
          <a:p>
            <a:pPr marL="1498600" marR="476884" indent="-1485900">
              <a:lnSpc>
                <a:spcPts val="3600"/>
              </a:lnSpc>
              <a:spcBef>
                <a:spcPts val="2750"/>
              </a:spcBef>
              <a:tabLst>
                <a:tab pos="1497965" algn="l"/>
              </a:tabLst>
            </a:pPr>
            <a:r>
              <a:rPr sz="3200" b="1" dirty="0">
                <a:solidFill>
                  <a:srgbClr val="00A833"/>
                </a:solidFill>
                <a:latin typeface="Arial"/>
                <a:cs typeface="Arial"/>
              </a:rPr>
              <a:t>RUN	</a:t>
            </a: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exécute</a:t>
            </a:r>
            <a:r>
              <a:rPr sz="32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des</a:t>
            </a:r>
            <a:r>
              <a:rPr sz="32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8C1C74"/>
                </a:solidFill>
                <a:latin typeface="Arial"/>
                <a:cs typeface="Arial"/>
              </a:rPr>
              <a:t>commande</a:t>
            </a:r>
            <a:r>
              <a:rPr sz="32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et</a:t>
            </a:r>
            <a:r>
              <a:rPr sz="32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créer</a:t>
            </a:r>
            <a:r>
              <a:rPr sz="32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8C1C74"/>
                </a:solidFill>
                <a:latin typeface="Arial"/>
                <a:cs typeface="Arial"/>
              </a:rPr>
              <a:t>des </a:t>
            </a:r>
            <a:r>
              <a:rPr sz="3200" spc="-87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commit</a:t>
            </a:r>
            <a:r>
              <a:rPr sz="32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8C1C74"/>
                </a:solidFill>
                <a:latin typeface="Arial"/>
                <a:cs typeface="Arial"/>
              </a:rPr>
              <a:t>et</a:t>
            </a:r>
            <a:r>
              <a:rPr sz="3200" spc="-15" dirty="0">
                <a:solidFill>
                  <a:srgbClr val="8C1C74"/>
                </a:solidFill>
                <a:latin typeface="Arial"/>
                <a:cs typeface="Arial"/>
              </a:rPr>
              <a:t> nouvelles</a:t>
            </a:r>
            <a:r>
              <a:rPr sz="32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8C1C74"/>
                </a:solidFill>
                <a:latin typeface="Arial"/>
                <a:cs typeface="Arial"/>
              </a:rPr>
              <a:t>images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ts val="3829"/>
              </a:lnSpc>
              <a:spcBef>
                <a:spcPts val="880"/>
              </a:spcBef>
              <a:tabLst>
                <a:tab pos="1497965" algn="l"/>
              </a:tabLst>
            </a:pPr>
            <a:r>
              <a:rPr sz="3200" b="1" spc="-5" dirty="0">
                <a:solidFill>
                  <a:srgbClr val="00A833"/>
                </a:solidFill>
                <a:latin typeface="Arial"/>
                <a:cs typeface="Arial"/>
              </a:rPr>
              <a:t>CMD	</a:t>
            </a: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n'exécute</a:t>
            </a:r>
            <a:r>
              <a:rPr sz="32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rien</a:t>
            </a:r>
            <a:r>
              <a:rPr sz="32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au</a:t>
            </a:r>
            <a:r>
              <a:rPr sz="32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8C1C74"/>
                </a:solidFill>
                <a:latin typeface="Arial"/>
                <a:cs typeface="Arial"/>
              </a:rPr>
              <a:t>moment</a:t>
            </a:r>
            <a:r>
              <a:rPr sz="32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du</a:t>
            </a:r>
            <a:r>
              <a:rPr sz="3200" spc="-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build</a:t>
            </a:r>
            <a:endParaRPr sz="3200">
              <a:latin typeface="Arial"/>
              <a:cs typeface="Arial"/>
            </a:endParaRPr>
          </a:p>
          <a:p>
            <a:pPr marL="1498600" marR="5080">
              <a:lnSpc>
                <a:spcPts val="3600"/>
              </a:lnSpc>
              <a:spcBef>
                <a:spcPts val="309"/>
              </a:spcBef>
            </a:pPr>
            <a:r>
              <a:rPr sz="3200" spc="-5" dirty="0">
                <a:solidFill>
                  <a:srgbClr val="8C1C74"/>
                </a:solidFill>
                <a:latin typeface="Arial"/>
                <a:cs typeface="Arial"/>
              </a:rPr>
              <a:t>(ça</a:t>
            </a:r>
            <a:r>
              <a:rPr sz="32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8C1C74"/>
                </a:solidFill>
                <a:latin typeface="Arial"/>
                <a:cs typeface="Arial"/>
              </a:rPr>
              <a:t>définit</a:t>
            </a:r>
            <a:r>
              <a:rPr sz="32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8C1C74"/>
                </a:solidFill>
                <a:latin typeface="Arial"/>
                <a:cs typeface="Arial"/>
              </a:rPr>
              <a:t>dans</a:t>
            </a:r>
            <a:r>
              <a:rPr sz="32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8C1C74"/>
                </a:solidFill>
                <a:latin typeface="Arial"/>
                <a:cs typeface="Arial"/>
              </a:rPr>
              <a:t>l’image</a:t>
            </a:r>
            <a:r>
              <a:rPr sz="32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8C1C74"/>
                </a:solidFill>
                <a:latin typeface="Arial"/>
                <a:cs typeface="Arial"/>
              </a:rPr>
              <a:t>la</a:t>
            </a:r>
            <a:r>
              <a:rPr sz="32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commande</a:t>
            </a:r>
            <a:r>
              <a:rPr sz="32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8C1C74"/>
                </a:solidFill>
                <a:latin typeface="Arial"/>
                <a:cs typeface="Arial"/>
              </a:rPr>
              <a:t>à </a:t>
            </a:r>
            <a:r>
              <a:rPr sz="3200" spc="-87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exécuter</a:t>
            </a:r>
            <a:r>
              <a:rPr sz="32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8C1C74"/>
                </a:solidFill>
                <a:latin typeface="Arial"/>
                <a:cs typeface="Arial"/>
              </a:rPr>
              <a:t>par</a:t>
            </a:r>
            <a:r>
              <a:rPr sz="32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8C1C74"/>
                </a:solidFill>
                <a:latin typeface="Arial"/>
                <a:cs typeface="Arial"/>
              </a:rPr>
              <a:t>un</a:t>
            </a:r>
            <a:r>
              <a:rPr sz="32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8C1C74"/>
                </a:solidFill>
                <a:latin typeface="Arial"/>
                <a:cs typeface="Arial"/>
              </a:rPr>
              <a:t>container)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654" y="1101852"/>
            <a:ext cx="88607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Création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5" dirty="0"/>
              <a:t> </a:t>
            </a:r>
            <a:r>
              <a:rPr dirty="0"/>
              <a:t>conteneur</a:t>
            </a:r>
            <a:r>
              <a:rPr spc="-90" dirty="0"/>
              <a:t> </a:t>
            </a:r>
            <a:r>
              <a:rPr spc="-10" dirty="0"/>
              <a:t>personnalisé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8154" y="2169159"/>
            <a:ext cx="9004300" cy="4265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sz="3100" b="1" spc="-35" dirty="0">
                <a:solidFill>
                  <a:srgbClr val="00A833"/>
                </a:solidFill>
                <a:latin typeface="Arial"/>
                <a:cs typeface="Arial"/>
              </a:rPr>
              <a:t>ENTRYPOINT</a:t>
            </a:r>
            <a:r>
              <a:rPr sz="3100" b="1" spc="-50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8C1C74"/>
                </a:solidFill>
                <a:latin typeface="Arial"/>
                <a:cs typeface="Arial"/>
              </a:rPr>
              <a:t>vs.</a:t>
            </a:r>
            <a:r>
              <a:rPr sz="3100" b="1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00A833"/>
                </a:solidFill>
                <a:latin typeface="Arial"/>
                <a:cs typeface="Arial"/>
              </a:rPr>
              <a:t>CMD</a:t>
            </a:r>
            <a:endParaRPr sz="3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4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2370"/>
              </a:spcBef>
            </a:pP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Un</a:t>
            </a:r>
            <a:r>
              <a:rPr sz="21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Dockerfile</a:t>
            </a:r>
            <a:r>
              <a:rPr sz="21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doit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spécifier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 au</a:t>
            </a:r>
            <a:r>
              <a:rPr sz="21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moins</a:t>
            </a:r>
            <a:r>
              <a:rPr sz="21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un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des</a:t>
            </a:r>
            <a:r>
              <a:rPr sz="21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deux</a:t>
            </a:r>
            <a:r>
              <a:rPr sz="21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endParaRPr sz="2100">
              <a:latin typeface="Arial"/>
              <a:cs typeface="Arial"/>
            </a:endParaRPr>
          </a:p>
          <a:p>
            <a:pPr marL="76200" marR="436245">
              <a:lnSpc>
                <a:spcPts val="2400"/>
              </a:lnSpc>
              <a:spcBef>
                <a:spcPts val="1450"/>
              </a:spcBef>
              <a:buClr>
                <a:srgbClr val="000000"/>
              </a:buClr>
              <a:buSzPct val="47619"/>
              <a:buFont typeface="MS UI Gothic"/>
              <a:buChar char="➔"/>
              <a:tabLst>
                <a:tab pos="247650" algn="l"/>
              </a:tabLst>
            </a:pPr>
            <a:r>
              <a:rPr sz="2100" b="1" spc="-15" dirty="0">
                <a:solidFill>
                  <a:srgbClr val="00A833"/>
                </a:solidFill>
                <a:latin typeface="Arial"/>
                <a:cs typeface="Arial"/>
              </a:rPr>
              <a:t>ENTRYPOINT</a:t>
            </a:r>
            <a:r>
              <a:rPr sz="2100" b="1" spc="10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doit</a:t>
            </a:r>
            <a:r>
              <a:rPr sz="21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être</a:t>
            </a:r>
            <a:r>
              <a:rPr sz="21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utilisé quand</a:t>
            </a:r>
            <a:r>
              <a:rPr sz="21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on</a:t>
            </a:r>
            <a:r>
              <a:rPr sz="21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utilise un</a:t>
            </a:r>
            <a:r>
              <a:rPr sz="21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container</a:t>
            </a:r>
            <a:r>
              <a:rPr sz="2100" spc="5" dirty="0">
                <a:solidFill>
                  <a:srgbClr val="8C1C74"/>
                </a:solidFill>
                <a:latin typeface="Arial"/>
                <a:cs typeface="Arial"/>
              </a:rPr>
              <a:t> comme</a:t>
            </a:r>
            <a:r>
              <a:rPr sz="21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un </a:t>
            </a:r>
            <a:r>
              <a:rPr sz="2100" spc="-5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exécutable</a:t>
            </a:r>
            <a:endParaRPr sz="2100">
              <a:latin typeface="Arial"/>
              <a:cs typeface="Arial"/>
            </a:endParaRPr>
          </a:p>
          <a:p>
            <a:pPr marL="76200" marR="55880">
              <a:lnSpc>
                <a:spcPts val="2400"/>
              </a:lnSpc>
              <a:spcBef>
                <a:spcPts val="1415"/>
              </a:spcBef>
              <a:buClr>
                <a:srgbClr val="000000"/>
              </a:buClr>
              <a:buSzPct val="47619"/>
              <a:buFont typeface="MS UI Gothic"/>
              <a:buChar char="➔"/>
              <a:tabLst>
                <a:tab pos="247650" algn="l"/>
                <a:tab pos="6866890" algn="l"/>
              </a:tabLst>
            </a:pPr>
            <a:r>
              <a:rPr sz="2100" b="1" spc="5" dirty="0">
                <a:solidFill>
                  <a:srgbClr val="00A833"/>
                </a:solidFill>
                <a:latin typeface="Arial"/>
                <a:cs typeface="Arial"/>
              </a:rPr>
              <a:t>CMD</a:t>
            </a:r>
            <a:r>
              <a:rPr sz="2100" b="1" spc="20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doit</a:t>
            </a:r>
            <a:r>
              <a:rPr sz="21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être</a:t>
            </a:r>
            <a:r>
              <a:rPr sz="21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utilisé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pour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définir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des</a:t>
            </a:r>
            <a:r>
              <a:rPr sz="21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arguments</a:t>
            </a:r>
            <a:r>
              <a:rPr sz="21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par</a:t>
            </a:r>
            <a:r>
              <a:rPr sz="21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défaut</a:t>
            </a:r>
            <a:r>
              <a:rPr sz="21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pour</a:t>
            </a:r>
            <a:r>
              <a:rPr sz="21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un </a:t>
            </a:r>
            <a:r>
              <a:rPr sz="21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ENTRYPOINT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ou</a:t>
            </a:r>
            <a:r>
              <a:rPr sz="21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pour</a:t>
            </a:r>
            <a:r>
              <a:rPr sz="21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exécuter</a:t>
            </a:r>
            <a:r>
              <a:rPr sz="21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une</a:t>
            </a:r>
            <a:r>
              <a:rPr sz="2100" spc="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commande</a:t>
            </a:r>
            <a:r>
              <a:rPr sz="21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ad-hoc	dans</a:t>
            </a:r>
            <a:r>
              <a:rPr sz="21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2100" spc="-8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25" dirty="0">
                <a:solidFill>
                  <a:srgbClr val="8C1C74"/>
                </a:solidFill>
                <a:latin typeface="Arial"/>
                <a:cs typeface="Arial"/>
              </a:rPr>
              <a:t>container.</a:t>
            </a:r>
            <a:endParaRPr sz="21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1005"/>
              </a:spcBef>
            </a:pPr>
            <a:r>
              <a:rPr sz="3100" b="1" spc="-5" dirty="0">
                <a:solidFill>
                  <a:srgbClr val="8C1C74"/>
                </a:solidFill>
                <a:latin typeface="Arial"/>
                <a:cs typeface="Arial"/>
              </a:rPr>
              <a:t>NB</a:t>
            </a:r>
            <a:r>
              <a:rPr sz="3100" b="1" spc="-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endParaRPr sz="3100">
              <a:latin typeface="Arial"/>
              <a:cs typeface="Arial"/>
            </a:endParaRPr>
          </a:p>
          <a:p>
            <a:pPr marL="424180">
              <a:lnSpc>
                <a:spcPct val="100000"/>
              </a:lnSpc>
              <a:spcBef>
                <a:spcPts val="1395"/>
              </a:spcBef>
            </a:pPr>
            <a:r>
              <a:rPr sz="1900" b="1" spc="15" dirty="0">
                <a:solidFill>
                  <a:srgbClr val="00A833"/>
                </a:solidFill>
                <a:latin typeface="Arial"/>
                <a:cs typeface="Arial"/>
              </a:rPr>
              <a:t>CMD</a:t>
            </a:r>
            <a:r>
              <a:rPr sz="1900" b="1" spc="45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8C1C74"/>
                </a:solidFill>
                <a:latin typeface="Arial"/>
                <a:cs typeface="Arial"/>
              </a:rPr>
              <a:t>sera</a:t>
            </a:r>
            <a:r>
              <a:rPr sz="19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15" dirty="0">
                <a:solidFill>
                  <a:srgbClr val="8C1C74"/>
                </a:solidFill>
                <a:latin typeface="Arial"/>
                <a:cs typeface="Arial"/>
              </a:rPr>
              <a:t>surchargé</a:t>
            </a:r>
            <a:r>
              <a:rPr sz="19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8C1C74"/>
                </a:solidFill>
                <a:latin typeface="Arial"/>
                <a:cs typeface="Arial"/>
              </a:rPr>
              <a:t>en</a:t>
            </a:r>
            <a:r>
              <a:rPr sz="19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8C1C74"/>
                </a:solidFill>
                <a:latin typeface="Arial"/>
                <a:cs typeface="Arial"/>
              </a:rPr>
              <a:t>lançant un</a:t>
            </a:r>
            <a:r>
              <a:rPr sz="19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15" dirty="0">
                <a:solidFill>
                  <a:srgbClr val="8C1C74"/>
                </a:solidFill>
                <a:latin typeface="Arial"/>
                <a:cs typeface="Arial"/>
              </a:rPr>
              <a:t>container</a:t>
            </a:r>
            <a:r>
              <a:rPr sz="19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8C1C74"/>
                </a:solidFill>
                <a:latin typeface="Arial"/>
                <a:cs typeface="Arial"/>
              </a:rPr>
              <a:t>avec</a:t>
            </a:r>
            <a:r>
              <a:rPr sz="19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8C1C74"/>
                </a:solidFill>
                <a:latin typeface="Arial"/>
                <a:cs typeface="Arial"/>
              </a:rPr>
              <a:t>des</a:t>
            </a:r>
            <a:r>
              <a:rPr sz="19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15" dirty="0">
                <a:solidFill>
                  <a:srgbClr val="8C1C74"/>
                </a:solidFill>
                <a:latin typeface="Arial"/>
                <a:cs typeface="Arial"/>
              </a:rPr>
              <a:t>arguments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3215" y="1101852"/>
            <a:ext cx="69703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De la</a:t>
            </a:r>
            <a:r>
              <a:rPr spc="10" dirty="0"/>
              <a:t> </a:t>
            </a:r>
            <a:r>
              <a:rPr spc="-10" dirty="0"/>
              <a:t>virtualisation</a:t>
            </a:r>
            <a:r>
              <a:rPr spc="45" dirty="0"/>
              <a:t> </a:t>
            </a:r>
            <a:r>
              <a:rPr dirty="0"/>
              <a:t>à</a:t>
            </a:r>
            <a:r>
              <a:rPr spc="-75" dirty="0"/>
              <a:t> </a:t>
            </a:r>
            <a:r>
              <a:rPr spc="-10" dirty="0"/>
              <a:t>Docker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54" y="2112771"/>
            <a:ext cx="54241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10" dirty="0">
                <a:solidFill>
                  <a:srgbClr val="8C1C74"/>
                </a:solidFill>
                <a:latin typeface="Arial"/>
                <a:cs typeface="Arial"/>
              </a:rPr>
              <a:t>Solution</a:t>
            </a:r>
            <a:r>
              <a:rPr sz="2800" spc="1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15" dirty="0">
                <a:solidFill>
                  <a:srgbClr val="8C1C74"/>
                </a:solidFill>
                <a:latin typeface="Arial"/>
                <a:cs typeface="Arial"/>
              </a:rPr>
              <a:t>Des </a:t>
            </a:r>
            <a:r>
              <a:rPr sz="2800" spc="10" dirty="0">
                <a:solidFill>
                  <a:srgbClr val="8C1C74"/>
                </a:solidFill>
                <a:latin typeface="Arial"/>
                <a:cs typeface="Arial"/>
              </a:rPr>
              <a:t>conteneurs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15" dirty="0">
                <a:solidFill>
                  <a:srgbClr val="8C1C74"/>
                </a:solidFill>
                <a:latin typeface="Arial"/>
                <a:cs typeface="Arial"/>
              </a:rPr>
              <a:t>Docker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2984" y="3190240"/>
            <a:ext cx="14732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latin typeface="MS UI Gothic"/>
                <a:cs typeface="MS UI Gothic"/>
              </a:rPr>
              <a:t>–</a:t>
            </a:r>
            <a:endParaRPr sz="19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2984" y="3668776"/>
            <a:ext cx="14732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latin typeface="MS UI Gothic"/>
                <a:cs typeface="MS UI Gothic"/>
              </a:rPr>
              <a:t>–</a:t>
            </a:r>
            <a:endParaRPr sz="1900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2984" y="4150360"/>
            <a:ext cx="14732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latin typeface="MS UI Gothic"/>
                <a:cs typeface="MS UI Gothic"/>
              </a:rPr>
              <a:t>–</a:t>
            </a:r>
            <a:endParaRPr sz="1900">
              <a:latin typeface="MS UI Gothic"/>
              <a:cs typeface="MS UI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2984" y="4628896"/>
            <a:ext cx="14732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latin typeface="MS UI Gothic"/>
                <a:cs typeface="MS UI Gothic"/>
              </a:rPr>
              <a:t>–</a:t>
            </a:r>
            <a:endParaRPr sz="1900">
              <a:latin typeface="MS UI Gothic"/>
              <a:cs typeface="MS UI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2984" y="5110479"/>
            <a:ext cx="14732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latin typeface="MS UI Gothic"/>
                <a:cs typeface="MS UI Gothic"/>
              </a:rPr>
              <a:t>–</a:t>
            </a:r>
            <a:endParaRPr sz="1900">
              <a:latin typeface="MS UI Gothic"/>
              <a:cs typeface="MS UI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2984" y="5589016"/>
            <a:ext cx="14732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latin typeface="MS UI Gothic"/>
                <a:cs typeface="MS UI Gothic"/>
              </a:rPr>
              <a:t>–</a:t>
            </a:r>
            <a:endParaRPr sz="1900">
              <a:latin typeface="MS UI Gothic"/>
              <a:cs typeface="MS UI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72984" y="6070600"/>
            <a:ext cx="14732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latin typeface="MS UI Gothic"/>
                <a:cs typeface="MS UI Gothic"/>
              </a:rPr>
              <a:t>–</a:t>
            </a:r>
            <a:endParaRPr sz="1900">
              <a:latin typeface="MS UI Gothic"/>
              <a:cs typeface="MS UI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72349" y="2510535"/>
            <a:ext cx="8491220" cy="38633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00990" marR="1687830" indent="-288290">
              <a:lnSpc>
                <a:spcPct val="126800"/>
              </a:lnSpc>
              <a:spcBef>
                <a:spcPts val="110"/>
              </a:spcBef>
              <a:tabLst>
                <a:tab pos="300355" algn="l"/>
              </a:tabLst>
            </a:pPr>
            <a:r>
              <a:rPr sz="2850" baseline="8771" dirty="0">
                <a:latin typeface="MS UI Gothic"/>
                <a:cs typeface="MS UI Gothic"/>
              </a:rPr>
              <a:t>–	</a:t>
            </a:r>
            <a:r>
              <a:rPr sz="2500" spc="-15" dirty="0">
                <a:solidFill>
                  <a:srgbClr val="8C1C74"/>
                </a:solidFill>
                <a:latin typeface="Arial"/>
                <a:cs typeface="Arial"/>
              </a:rPr>
              <a:t>Package</a:t>
            </a:r>
            <a:r>
              <a:rPr sz="25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r>
              <a:rPr sz="25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-15" dirty="0">
                <a:solidFill>
                  <a:srgbClr val="8C1C74"/>
                </a:solidFill>
                <a:latin typeface="Arial"/>
                <a:cs typeface="Arial"/>
              </a:rPr>
              <a:t>une</a:t>
            </a:r>
            <a:r>
              <a:rPr sz="25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-15" dirty="0">
                <a:solidFill>
                  <a:srgbClr val="8C1C74"/>
                </a:solidFill>
                <a:latin typeface="Arial"/>
                <a:cs typeface="Arial"/>
              </a:rPr>
              <a:t>application</a:t>
            </a:r>
            <a:r>
              <a:rPr sz="25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-10" dirty="0">
                <a:solidFill>
                  <a:srgbClr val="8C1C74"/>
                </a:solidFill>
                <a:latin typeface="Arial"/>
                <a:cs typeface="Arial"/>
              </a:rPr>
              <a:t>et</a:t>
            </a:r>
            <a:r>
              <a:rPr sz="25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-10" dirty="0">
                <a:solidFill>
                  <a:srgbClr val="8C1C74"/>
                </a:solidFill>
                <a:latin typeface="Arial"/>
                <a:cs typeface="Arial"/>
              </a:rPr>
              <a:t>ses</a:t>
            </a:r>
            <a:r>
              <a:rPr sz="25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-20" dirty="0">
                <a:solidFill>
                  <a:srgbClr val="8C1C74"/>
                </a:solidFill>
                <a:latin typeface="Arial"/>
                <a:cs typeface="Arial"/>
              </a:rPr>
              <a:t>dépendances </a:t>
            </a:r>
            <a:r>
              <a:rPr sz="2500" spc="-68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-15" dirty="0">
                <a:solidFill>
                  <a:srgbClr val="8C1C74"/>
                </a:solidFill>
                <a:latin typeface="Arial"/>
                <a:cs typeface="Arial"/>
              </a:rPr>
              <a:t>Isoler </a:t>
            </a:r>
            <a:r>
              <a:rPr sz="2500" spc="-10" dirty="0">
                <a:solidFill>
                  <a:srgbClr val="8C1C74"/>
                </a:solidFill>
                <a:latin typeface="Arial"/>
                <a:cs typeface="Arial"/>
              </a:rPr>
              <a:t>les </a:t>
            </a:r>
            <a:r>
              <a:rPr sz="2500" spc="-15" dirty="0">
                <a:solidFill>
                  <a:srgbClr val="8C1C74"/>
                </a:solidFill>
                <a:latin typeface="Arial"/>
                <a:cs typeface="Arial"/>
              </a:rPr>
              <a:t>applications </a:t>
            </a:r>
            <a:r>
              <a:rPr sz="2500" spc="-10" dirty="0">
                <a:solidFill>
                  <a:srgbClr val="8C1C74"/>
                </a:solidFill>
                <a:latin typeface="Arial"/>
                <a:cs typeface="Arial"/>
              </a:rPr>
              <a:t>les </a:t>
            </a:r>
            <a:r>
              <a:rPr sz="2500" spc="-15" dirty="0">
                <a:solidFill>
                  <a:srgbClr val="8C1C74"/>
                </a:solidFill>
                <a:latin typeface="Arial"/>
                <a:cs typeface="Arial"/>
              </a:rPr>
              <a:t>unes des autres </a:t>
            </a:r>
            <a:r>
              <a:rPr sz="25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-15" dirty="0">
                <a:solidFill>
                  <a:srgbClr val="8C1C74"/>
                </a:solidFill>
                <a:latin typeface="Arial"/>
                <a:cs typeface="Arial"/>
              </a:rPr>
              <a:t>Agnostique</a:t>
            </a:r>
            <a:r>
              <a:rPr sz="25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-15" dirty="0">
                <a:solidFill>
                  <a:srgbClr val="8C1C74"/>
                </a:solidFill>
                <a:latin typeface="Arial"/>
                <a:cs typeface="Arial"/>
              </a:rPr>
              <a:t>sur</a:t>
            </a:r>
            <a:r>
              <a:rPr sz="25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2500" spc="-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-15" dirty="0">
                <a:solidFill>
                  <a:srgbClr val="8C1C74"/>
                </a:solidFill>
                <a:latin typeface="Arial"/>
                <a:cs typeface="Arial"/>
              </a:rPr>
              <a:t>contenu</a:t>
            </a:r>
            <a:endParaRPr sz="2500">
              <a:latin typeface="Arial"/>
              <a:cs typeface="Arial"/>
            </a:endParaRPr>
          </a:p>
          <a:p>
            <a:pPr marL="300990" marR="5080">
              <a:lnSpc>
                <a:spcPct val="118400"/>
              </a:lnSpc>
              <a:spcBef>
                <a:spcPts val="650"/>
              </a:spcBef>
            </a:pPr>
            <a:r>
              <a:rPr sz="2500" spc="-15" dirty="0">
                <a:solidFill>
                  <a:srgbClr val="8C1C74"/>
                </a:solidFill>
                <a:latin typeface="Arial"/>
                <a:cs typeface="Arial"/>
              </a:rPr>
              <a:t>Création</a:t>
            </a:r>
            <a:r>
              <a:rPr sz="25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-10" dirty="0">
                <a:solidFill>
                  <a:srgbClr val="8C1C74"/>
                </a:solidFill>
                <a:latin typeface="Arial"/>
                <a:cs typeface="Arial"/>
              </a:rPr>
              <a:t>d’un</a:t>
            </a:r>
            <a:r>
              <a:rPr sz="25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-15" dirty="0">
                <a:solidFill>
                  <a:srgbClr val="8C1C74"/>
                </a:solidFill>
                <a:latin typeface="Arial"/>
                <a:cs typeface="Arial"/>
              </a:rPr>
              <a:t>standard</a:t>
            </a:r>
            <a:r>
              <a:rPr sz="25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-15" dirty="0">
                <a:solidFill>
                  <a:srgbClr val="8C1C74"/>
                </a:solidFill>
                <a:latin typeface="Arial"/>
                <a:cs typeface="Arial"/>
              </a:rPr>
              <a:t>pour</a:t>
            </a:r>
            <a:r>
              <a:rPr sz="25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25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-20" dirty="0">
                <a:solidFill>
                  <a:srgbClr val="8C1C74"/>
                </a:solidFill>
                <a:latin typeface="Arial"/>
                <a:cs typeface="Arial"/>
              </a:rPr>
              <a:t>format</a:t>
            </a:r>
            <a:r>
              <a:rPr sz="25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-15" dirty="0">
                <a:solidFill>
                  <a:srgbClr val="8C1C74"/>
                </a:solidFill>
                <a:latin typeface="Arial"/>
                <a:cs typeface="Arial"/>
              </a:rPr>
              <a:t>des</a:t>
            </a:r>
            <a:r>
              <a:rPr sz="25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-15" dirty="0">
                <a:solidFill>
                  <a:srgbClr val="8C1C74"/>
                </a:solidFill>
                <a:latin typeface="Arial"/>
                <a:cs typeface="Arial"/>
              </a:rPr>
              <a:t>containers</a:t>
            </a:r>
            <a:r>
              <a:rPr sz="25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-20" dirty="0">
                <a:solidFill>
                  <a:srgbClr val="8C1C74"/>
                </a:solidFill>
                <a:latin typeface="Arial"/>
                <a:cs typeface="Arial"/>
              </a:rPr>
              <a:t>(OCI) </a:t>
            </a:r>
            <a:r>
              <a:rPr sz="2500" spc="-68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-20" dirty="0">
                <a:solidFill>
                  <a:srgbClr val="8C1C74"/>
                </a:solidFill>
                <a:latin typeface="Arial"/>
                <a:cs typeface="Arial"/>
              </a:rPr>
              <a:t>Facilement </a:t>
            </a:r>
            <a:r>
              <a:rPr sz="2500" spc="-15" dirty="0">
                <a:solidFill>
                  <a:srgbClr val="8C1C74"/>
                </a:solidFill>
                <a:latin typeface="Arial"/>
                <a:cs typeface="Arial"/>
              </a:rPr>
              <a:t>portable sur </a:t>
            </a:r>
            <a:r>
              <a:rPr sz="2500" spc="-25" dirty="0">
                <a:solidFill>
                  <a:srgbClr val="8C1C74"/>
                </a:solidFill>
                <a:latin typeface="Arial"/>
                <a:cs typeface="Arial"/>
              </a:rPr>
              <a:t>différents </a:t>
            </a:r>
            <a:r>
              <a:rPr sz="2500" spc="-20" dirty="0">
                <a:solidFill>
                  <a:srgbClr val="8C1C74"/>
                </a:solidFill>
                <a:latin typeface="Arial"/>
                <a:cs typeface="Arial"/>
              </a:rPr>
              <a:t>environnements </a:t>
            </a:r>
            <a:r>
              <a:rPr sz="2500" spc="-15" dirty="0">
                <a:solidFill>
                  <a:srgbClr val="8C1C74"/>
                </a:solidFill>
                <a:latin typeface="Arial"/>
                <a:cs typeface="Arial"/>
              </a:rPr>
              <a:t> Flexibilité/modularité</a:t>
            </a:r>
            <a:r>
              <a:rPr sz="25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-15" dirty="0">
                <a:solidFill>
                  <a:srgbClr val="8C1C74"/>
                </a:solidFill>
                <a:latin typeface="Arial"/>
                <a:cs typeface="Arial"/>
              </a:rPr>
              <a:t>des</a:t>
            </a:r>
            <a:r>
              <a:rPr sz="25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-20" dirty="0">
                <a:solidFill>
                  <a:srgbClr val="8C1C74"/>
                </a:solidFill>
                <a:latin typeface="Arial"/>
                <a:cs typeface="Arial"/>
              </a:rPr>
              <a:t>composants</a:t>
            </a:r>
            <a:endParaRPr sz="2500">
              <a:latin typeface="Arial"/>
              <a:cs typeface="Arial"/>
            </a:endParaRPr>
          </a:p>
          <a:p>
            <a:pPr marL="300990" marR="2242185">
              <a:lnSpc>
                <a:spcPct val="123200"/>
              </a:lnSpc>
              <a:spcBef>
                <a:spcPts val="95"/>
              </a:spcBef>
              <a:tabLst>
                <a:tab pos="2966085" algn="l"/>
              </a:tabLst>
            </a:pPr>
            <a:r>
              <a:rPr sz="2500" spc="-10" dirty="0">
                <a:solidFill>
                  <a:srgbClr val="8C1C74"/>
                </a:solidFill>
                <a:latin typeface="Arial"/>
                <a:cs typeface="Arial"/>
              </a:rPr>
              <a:t>Ex.</a:t>
            </a:r>
            <a:r>
              <a:rPr sz="25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-10" dirty="0">
                <a:solidFill>
                  <a:srgbClr val="8C1C74"/>
                </a:solidFill>
                <a:latin typeface="Arial"/>
                <a:cs typeface="Arial"/>
              </a:rPr>
              <a:t>toolkit </a:t>
            </a:r>
            <a:r>
              <a:rPr sz="2500" spc="-20" dirty="0">
                <a:solidFill>
                  <a:srgbClr val="8C1C74"/>
                </a:solidFill>
                <a:latin typeface="Arial"/>
                <a:cs typeface="Arial"/>
              </a:rPr>
              <a:t>comme	https://mobyproject.org/ </a:t>
            </a:r>
            <a:r>
              <a:rPr sz="2500" spc="-68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-15" dirty="0">
                <a:solidFill>
                  <a:srgbClr val="8C1C74"/>
                </a:solidFill>
                <a:latin typeface="Arial"/>
                <a:cs typeface="Arial"/>
              </a:rPr>
              <a:t>Automatisable/Scriptable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654" y="1101852"/>
            <a:ext cx="88607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Création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5" dirty="0"/>
              <a:t> </a:t>
            </a:r>
            <a:r>
              <a:rPr dirty="0"/>
              <a:t>conteneur</a:t>
            </a:r>
            <a:r>
              <a:rPr spc="-90" dirty="0"/>
              <a:t> </a:t>
            </a:r>
            <a:r>
              <a:rPr spc="-10" dirty="0"/>
              <a:t>personnalisé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54" y="2018284"/>
            <a:ext cx="8847455" cy="3293110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sz="2200" b="1" spc="-10" dirty="0">
                <a:solidFill>
                  <a:srgbClr val="00A833"/>
                </a:solidFill>
                <a:latin typeface="Arial"/>
                <a:cs typeface="Arial"/>
              </a:rPr>
              <a:t>ONBUILD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92700"/>
              </a:lnSpc>
              <a:spcBef>
                <a:spcPts val="1465"/>
              </a:spcBef>
            </a:pP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Ajouter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 à</a:t>
            </a:r>
            <a:r>
              <a:rPr sz="22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l’image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 un</a:t>
            </a:r>
            <a:r>
              <a:rPr sz="22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déclencheur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(trigger)</a:t>
            </a:r>
            <a:r>
              <a:rPr sz="22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qui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sera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déclenché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plus tard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 : </a:t>
            </a:r>
            <a:r>
              <a:rPr sz="2200" spc="-59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lorsque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cette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image sera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utilisée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comme base image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(FROM)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pour la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construction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(build) d’une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 nouvelle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 image.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Cas</a:t>
            </a:r>
            <a:r>
              <a:rPr sz="22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d’utilisation</a:t>
            </a:r>
            <a:r>
              <a:rPr sz="22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Une</a:t>
            </a:r>
            <a:r>
              <a:rPr sz="22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image</a:t>
            </a:r>
            <a:r>
              <a:rPr sz="22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réutilisable.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654" y="1101852"/>
            <a:ext cx="88607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Création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5" dirty="0"/>
              <a:t> </a:t>
            </a:r>
            <a:r>
              <a:rPr dirty="0"/>
              <a:t>conteneur</a:t>
            </a:r>
            <a:r>
              <a:rPr spc="-90" dirty="0"/>
              <a:t> </a:t>
            </a:r>
            <a:r>
              <a:rPr spc="-10" dirty="0"/>
              <a:t>personnalisé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54" y="2030476"/>
            <a:ext cx="9017635" cy="4549140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sz="2200" b="1" spc="-40" dirty="0">
                <a:solidFill>
                  <a:srgbClr val="00A833"/>
                </a:solidFill>
                <a:latin typeface="Arial"/>
                <a:cs typeface="Arial"/>
              </a:rPr>
              <a:t>ONBUILD</a:t>
            </a:r>
            <a:endParaRPr sz="2200">
              <a:latin typeface="Arial"/>
              <a:cs typeface="Arial"/>
            </a:endParaRPr>
          </a:p>
          <a:p>
            <a:pPr marL="12700" marR="56515">
              <a:lnSpc>
                <a:spcPts val="2400"/>
              </a:lnSpc>
              <a:spcBef>
                <a:spcPts val="1455"/>
              </a:spcBef>
            </a:pPr>
            <a:r>
              <a:rPr sz="2200" spc="-25" dirty="0">
                <a:solidFill>
                  <a:srgbClr val="8C1C74"/>
                </a:solidFill>
                <a:latin typeface="Arial"/>
                <a:cs typeface="Arial"/>
              </a:rPr>
              <a:t>Lors</a:t>
            </a:r>
            <a:r>
              <a:rPr sz="22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2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la</a:t>
            </a:r>
            <a:r>
              <a:rPr sz="22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8C1C74"/>
                </a:solidFill>
                <a:latin typeface="Arial"/>
                <a:cs typeface="Arial"/>
              </a:rPr>
              <a:t>première</a:t>
            </a:r>
            <a:r>
              <a:rPr sz="22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8C1C74"/>
                </a:solidFill>
                <a:latin typeface="Arial"/>
                <a:cs typeface="Arial"/>
              </a:rPr>
              <a:t>construction,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on</a:t>
            </a:r>
            <a:r>
              <a:rPr sz="22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ne</a:t>
            </a:r>
            <a:r>
              <a:rPr sz="22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8C1C74"/>
                </a:solidFill>
                <a:latin typeface="Arial"/>
                <a:cs typeface="Arial"/>
              </a:rPr>
              <a:t>peut</a:t>
            </a:r>
            <a:r>
              <a:rPr sz="22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8C1C74"/>
                </a:solidFill>
                <a:latin typeface="Arial"/>
                <a:cs typeface="Arial"/>
              </a:rPr>
              <a:t>pas</a:t>
            </a:r>
            <a:r>
              <a:rPr sz="22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8C1C74"/>
                </a:solidFill>
                <a:latin typeface="Arial"/>
                <a:cs typeface="Arial"/>
              </a:rPr>
              <a:t>ajouter</a:t>
            </a:r>
            <a:r>
              <a:rPr sz="22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8C1C74"/>
                </a:solidFill>
                <a:latin typeface="Arial"/>
                <a:cs typeface="Arial"/>
              </a:rPr>
              <a:t>des</a:t>
            </a:r>
            <a:r>
              <a:rPr sz="22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8C1C74"/>
                </a:solidFill>
                <a:latin typeface="Arial"/>
                <a:cs typeface="Arial"/>
              </a:rPr>
              <a:t>sources</a:t>
            </a:r>
            <a:r>
              <a:rPr sz="22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8C1C74"/>
                </a:solidFill>
                <a:latin typeface="Arial"/>
                <a:cs typeface="Arial"/>
              </a:rPr>
              <a:t>avec </a:t>
            </a:r>
            <a:r>
              <a:rPr sz="2200" spc="-59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8C1C74"/>
                </a:solidFill>
                <a:latin typeface="Arial"/>
                <a:cs typeface="Arial"/>
              </a:rPr>
              <a:t>ADD</a:t>
            </a:r>
            <a:r>
              <a:rPr sz="2200" spc="-8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8C1C74"/>
                </a:solidFill>
                <a:latin typeface="Arial"/>
                <a:cs typeface="Arial"/>
              </a:rPr>
              <a:t>car</a:t>
            </a:r>
            <a:r>
              <a:rPr sz="22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à</a:t>
            </a:r>
            <a:r>
              <a:rPr sz="22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ce</a:t>
            </a:r>
            <a:r>
              <a:rPr sz="22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8C1C74"/>
                </a:solidFill>
                <a:latin typeface="Arial"/>
                <a:cs typeface="Arial"/>
              </a:rPr>
              <a:t>moment </a:t>
            </a:r>
            <a:r>
              <a:rPr sz="2200" spc="-25" dirty="0">
                <a:solidFill>
                  <a:srgbClr val="8C1C74"/>
                </a:solidFill>
                <a:latin typeface="Arial"/>
                <a:cs typeface="Arial"/>
              </a:rPr>
              <a:t>nous</a:t>
            </a:r>
            <a:r>
              <a:rPr sz="22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8C1C74"/>
                </a:solidFill>
                <a:latin typeface="Arial"/>
                <a:cs typeface="Arial"/>
              </a:rPr>
              <a:t>n’avons</a:t>
            </a:r>
            <a:r>
              <a:rPr sz="22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8C1C74"/>
                </a:solidFill>
                <a:latin typeface="Arial"/>
                <a:cs typeface="Arial"/>
              </a:rPr>
              <a:t>pas</a:t>
            </a:r>
            <a:r>
              <a:rPr sz="2200" spc="-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8C1C74"/>
                </a:solidFill>
                <a:latin typeface="Arial"/>
                <a:cs typeface="Arial"/>
              </a:rPr>
              <a:t>encore</a:t>
            </a:r>
            <a:r>
              <a:rPr sz="22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8C1C74"/>
                </a:solidFill>
                <a:latin typeface="Arial"/>
                <a:cs typeface="Arial"/>
              </a:rPr>
              <a:t>d’application.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z="2200" b="1" spc="-35" dirty="0">
                <a:solidFill>
                  <a:srgbClr val="00A833"/>
                </a:solidFill>
                <a:latin typeface="Lucida Sans Typewriter"/>
                <a:cs typeface="Lucida Sans Typewriter"/>
              </a:rPr>
              <a:t>...</a:t>
            </a:r>
            <a:endParaRPr sz="2200">
              <a:latin typeface="Lucida Sans Typewriter"/>
              <a:cs typeface="Lucida Sans Typewriter"/>
            </a:endParaRPr>
          </a:p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sz="2200" b="1" spc="-30" dirty="0">
                <a:solidFill>
                  <a:srgbClr val="00A833"/>
                </a:solidFill>
                <a:latin typeface="Lucida Sans Typewriter"/>
                <a:cs typeface="Lucida Sans Typewriter"/>
              </a:rPr>
              <a:t>ONBUILD</a:t>
            </a:r>
            <a:r>
              <a:rPr sz="2200" b="1" spc="-85" dirty="0">
                <a:solidFill>
                  <a:srgbClr val="00A833"/>
                </a:solidFill>
                <a:latin typeface="Lucida Sans Typewriter"/>
                <a:cs typeface="Lucida Sans Typewriter"/>
              </a:rPr>
              <a:t> </a:t>
            </a:r>
            <a:r>
              <a:rPr sz="2200" b="1" spc="-20" dirty="0">
                <a:solidFill>
                  <a:srgbClr val="00A833"/>
                </a:solidFill>
                <a:latin typeface="Lucida Sans Typewriter"/>
                <a:cs typeface="Lucida Sans Typewriter"/>
              </a:rPr>
              <a:t>ADD</a:t>
            </a:r>
            <a:r>
              <a:rPr sz="2200" b="1" spc="-85" dirty="0">
                <a:solidFill>
                  <a:srgbClr val="00A833"/>
                </a:solidFill>
                <a:latin typeface="Lucida Sans Typewriter"/>
                <a:cs typeface="Lucida Sans Typewriter"/>
              </a:rPr>
              <a:t> </a:t>
            </a:r>
            <a:r>
              <a:rPr sz="2200" b="1" dirty="0">
                <a:solidFill>
                  <a:srgbClr val="00A833"/>
                </a:solidFill>
                <a:latin typeface="Lucida Sans Typewriter"/>
                <a:cs typeface="Lucida Sans Typewriter"/>
              </a:rPr>
              <a:t>.</a:t>
            </a:r>
            <a:r>
              <a:rPr sz="2200" b="1" spc="-85" dirty="0">
                <a:solidFill>
                  <a:srgbClr val="00A833"/>
                </a:solidFill>
                <a:latin typeface="Lucida Sans Typewriter"/>
                <a:cs typeface="Lucida Sans Typewriter"/>
              </a:rPr>
              <a:t> </a:t>
            </a:r>
            <a:r>
              <a:rPr sz="2200" b="1" spc="-35" dirty="0">
                <a:solidFill>
                  <a:srgbClr val="00A833"/>
                </a:solidFill>
                <a:latin typeface="Lucida Sans Typewriter"/>
                <a:cs typeface="Lucida Sans Typewriter"/>
              </a:rPr>
              <a:t>/app/src</a:t>
            </a:r>
            <a:endParaRPr sz="2200">
              <a:latin typeface="Lucida Sans Typewriter"/>
              <a:cs typeface="Lucida Sans Typewriter"/>
            </a:endParaRPr>
          </a:p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sz="2200" b="1" spc="-30" dirty="0">
                <a:solidFill>
                  <a:srgbClr val="00A833"/>
                </a:solidFill>
                <a:latin typeface="Lucida Sans Typewriter"/>
                <a:cs typeface="Lucida Sans Typewriter"/>
              </a:rPr>
              <a:t>ONBUILD</a:t>
            </a:r>
            <a:r>
              <a:rPr sz="2200" b="1" spc="-75" dirty="0">
                <a:solidFill>
                  <a:srgbClr val="00A833"/>
                </a:solidFill>
                <a:latin typeface="Lucida Sans Typewriter"/>
                <a:cs typeface="Lucida Sans Typewriter"/>
              </a:rPr>
              <a:t> </a:t>
            </a:r>
            <a:r>
              <a:rPr sz="2200" b="1" spc="-20" dirty="0">
                <a:solidFill>
                  <a:srgbClr val="00A833"/>
                </a:solidFill>
                <a:latin typeface="Lucida Sans Typewriter"/>
                <a:cs typeface="Lucida Sans Typewriter"/>
              </a:rPr>
              <a:t>RUN</a:t>
            </a:r>
            <a:r>
              <a:rPr sz="2200" b="1" spc="-70" dirty="0">
                <a:solidFill>
                  <a:srgbClr val="00A833"/>
                </a:solidFill>
                <a:latin typeface="Lucida Sans Typewriter"/>
                <a:cs typeface="Lucida Sans Typewriter"/>
              </a:rPr>
              <a:t> </a:t>
            </a:r>
            <a:r>
              <a:rPr sz="2200" b="1" spc="-35" dirty="0">
                <a:solidFill>
                  <a:srgbClr val="00A833"/>
                </a:solidFill>
                <a:latin typeface="Lucida Sans Typewriter"/>
                <a:cs typeface="Lucida Sans Typewriter"/>
              </a:rPr>
              <a:t>/usr/local/bin/python-build</a:t>
            </a:r>
            <a:r>
              <a:rPr sz="2200" b="1" spc="-70" dirty="0">
                <a:solidFill>
                  <a:srgbClr val="00A833"/>
                </a:solidFill>
                <a:latin typeface="Lucida Sans Typewriter"/>
                <a:cs typeface="Lucida Sans Typewriter"/>
              </a:rPr>
              <a:t> </a:t>
            </a:r>
            <a:r>
              <a:rPr sz="2200" b="1" dirty="0">
                <a:solidFill>
                  <a:srgbClr val="00A833"/>
                </a:solidFill>
                <a:latin typeface="Lucida Sans Typewriter"/>
                <a:cs typeface="Lucida Sans Typewriter"/>
              </a:rPr>
              <a:t>\</a:t>
            </a:r>
            <a:endParaRPr sz="2200">
              <a:latin typeface="Lucida Sans Typewriter"/>
              <a:cs typeface="Lucida Sans Typewriter"/>
            </a:endParaRPr>
          </a:p>
          <a:p>
            <a:pPr marL="1329055">
              <a:lnSpc>
                <a:spcPct val="100000"/>
              </a:lnSpc>
              <a:spcBef>
                <a:spcPts val="1155"/>
              </a:spcBef>
            </a:pPr>
            <a:r>
              <a:rPr sz="2200" b="1" spc="-30" dirty="0">
                <a:solidFill>
                  <a:srgbClr val="00A833"/>
                </a:solidFill>
                <a:latin typeface="Lucida Sans Typewriter"/>
                <a:cs typeface="Lucida Sans Typewriter"/>
              </a:rPr>
              <a:t>--dir</a:t>
            </a:r>
            <a:r>
              <a:rPr sz="2200" b="1" spc="-130" dirty="0">
                <a:solidFill>
                  <a:srgbClr val="00A833"/>
                </a:solidFill>
                <a:latin typeface="Lucida Sans Typewriter"/>
                <a:cs typeface="Lucida Sans Typewriter"/>
              </a:rPr>
              <a:t> </a:t>
            </a:r>
            <a:r>
              <a:rPr sz="2200" b="1" spc="-35" dirty="0">
                <a:solidFill>
                  <a:srgbClr val="00A833"/>
                </a:solidFill>
                <a:latin typeface="Lucida Sans Typewriter"/>
                <a:cs typeface="Lucida Sans Typewriter"/>
              </a:rPr>
              <a:t>/app/src</a:t>
            </a:r>
            <a:endParaRPr sz="2200">
              <a:latin typeface="Lucida Sans Typewriter"/>
              <a:cs typeface="Lucida Sans Typewriter"/>
            </a:endParaRPr>
          </a:p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sz="2200" b="1" spc="-35" dirty="0">
                <a:solidFill>
                  <a:srgbClr val="00A833"/>
                </a:solidFill>
                <a:latin typeface="Lucida Sans Typewriter"/>
                <a:cs typeface="Lucida Sans Typewriter"/>
              </a:rPr>
              <a:t>...</a:t>
            </a:r>
            <a:endParaRPr sz="2200">
              <a:latin typeface="Lucida Sans Typewriter"/>
              <a:cs typeface="Lucida Sans Typewriter"/>
            </a:endParaRPr>
          </a:p>
          <a:p>
            <a:pPr marL="12700" marR="5080">
              <a:lnSpc>
                <a:spcPts val="2400"/>
              </a:lnSpc>
              <a:spcBef>
                <a:spcPts val="1530"/>
              </a:spcBef>
            </a:pPr>
            <a:r>
              <a:rPr sz="2200" spc="-20" dirty="0">
                <a:solidFill>
                  <a:srgbClr val="8C1C74"/>
                </a:solidFill>
                <a:latin typeface="Arial"/>
                <a:cs typeface="Arial"/>
              </a:rPr>
              <a:t>Au</a:t>
            </a:r>
            <a:r>
              <a:rPr sz="2200" spc="-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8C1C74"/>
                </a:solidFill>
                <a:latin typeface="Arial"/>
                <a:cs typeface="Arial"/>
              </a:rPr>
              <a:t>build</a:t>
            </a:r>
            <a:r>
              <a:rPr sz="2200" spc="-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2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8C1C74"/>
                </a:solidFill>
                <a:latin typeface="Arial"/>
                <a:cs typeface="Arial"/>
              </a:rPr>
              <a:t>l’image</a:t>
            </a:r>
            <a:r>
              <a:rPr sz="2200" spc="-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2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8C1C74"/>
                </a:solidFill>
                <a:latin typeface="Arial"/>
                <a:cs typeface="Arial"/>
              </a:rPr>
              <a:t>base</a:t>
            </a:r>
            <a:r>
              <a:rPr sz="22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8C1C74"/>
                </a:solidFill>
                <a:latin typeface="Arial"/>
                <a:cs typeface="Arial"/>
              </a:rPr>
              <a:t>des</a:t>
            </a:r>
            <a:r>
              <a:rPr sz="22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8C1C74"/>
                </a:solidFill>
                <a:latin typeface="Arial"/>
                <a:cs typeface="Arial"/>
              </a:rPr>
              <a:t>triggers</a:t>
            </a:r>
            <a:r>
              <a:rPr sz="2200" spc="-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8C1C74"/>
                </a:solidFill>
                <a:latin typeface="Arial"/>
                <a:cs typeface="Arial"/>
              </a:rPr>
              <a:t>sont</a:t>
            </a:r>
            <a:r>
              <a:rPr sz="22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8C1C74"/>
                </a:solidFill>
                <a:latin typeface="Arial"/>
                <a:cs typeface="Arial"/>
              </a:rPr>
              <a:t>ajoutés,</a:t>
            </a:r>
            <a:r>
              <a:rPr sz="2200" spc="-30" dirty="0">
                <a:solidFill>
                  <a:srgbClr val="8C1C74"/>
                </a:solidFill>
                <a:latin typeface="Arial"/>
                <a:cs typeface="Arial"/>
              </a:rPr>
              <a:t> mais</a:t>
            </a:r>
            <a:r>
              <a:rPr sz="2200" spc="-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22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8C1C74"/>
                </a:solidFill>
                <a:latin typeface="Arial"/>
                <a:cs typeface="Arial"/>
              </a:rPr>
              <a:t>instructions </a:t>
            </a:r>
            <a:r>
              <a:rPr sz="2200" spc="-6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ne</a:t>
            </a:r>
            <a:r>
              <a:rPr sz="2200" spc="-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8C1C74"/>
                </a:solidFill>
                <a:latin typeface="Arial"/>
                <a:cs typeface="Arial"/>
              </a:rPr>
              <a:t>sont</a:t>
            </a:r>
            <a:r>
              <a:rPr sz="22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8C1C74"/>
                </a:solidFill>
                <a:latin typeface="Arial"/>
                <a:cs typeface="Arial"/>
              </a:rPr>
              <a:t>pas</a:t>
            </a:r>
            <a:r>
              <a:rPr sz="22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8C1C74"/>
                </a:solidFill>
                <a:latin typeface="Arial"/>
                <a:cs typeface="Arial"/>
              </a:rPr>
              <a:t>exécutés.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654" y="1101852"/>
            <a:ext cx="88607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Création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5" dirty="0"/>
              <a:t> </a:t>
            </a:r>
            <a:r>
              <a:rPr dirty="0"/>
              <a:t>conteneur</a:t>
            </a:r>
            <a:r>
              <a:rPr spc="-90" dirty="0"/>
              <a:t> </a:t>
            </a:r>
            <a:r>
              <a:rPr spc="-10" dirty="0"/>
              <a:t>personnalisé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54" y="2179828"/>
            <a:ext cx="8853805" cy="3829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10" dirty="0">
                <a:solidFill>
                  <a:srgbClr val="00A833"/>
                </a:solidFill>
                <a:latin typeface="Arial"/>
                <a:cs typeface="Arial"/>
              </a:rPr>
              <a:t>ONBUILD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Quand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 l’image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base est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utilisée (FROM)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pour un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nouveau</a:t>
            </a:r>
            <a:r>
              <a:rPr sz="22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build.</a:t>
            </a:r>
            <a:endParaRPr sz="2200">
              <a:latin typeface="Arial"/>
              <a:cs typeface="Arial"/>
            </a:endParaRPr>
          </a:p>
          <a:p>
            <a:pPr marL="12700" marR="1032510">
              <a:lnSpc>
                <a:spcPts val="2500"/>
              </a:lnSpc>
              <a:spcBef>
                <a:spcPts val="1545"/>
              </a:spcBef>
            </a:pP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Le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builder vérifie s’il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y a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des trigger enregistrés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et si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oui, ils sont </a:t>
            </a:r>
            <a:r>
              <a:rPr sz="2200" spc="-6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exécutés.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350">
              <a:latin typeface="Arial"/>
              <a:cs typeface="Arial"/>
            </a:endParaRPr>
          </a:p>
          <a:p>
            <a:pPr marL="12700" marR="5080">
              <a:lnSpc>
                <a:spcPts val="2500"/>
              </a:lnSpc>
              <a:spcBef>
                <a:spcPts val="5"/>
              </a:spcBef>
            </a:pP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Les trigger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sont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nettoyés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de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l’image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résultante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: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donc les trigger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ne sont </a:t>
            </a:r>
            <a:r>
              <a:rPr sz="2200" spc="-6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pas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hérités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par les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“arrières</a:t>
            </a:r>
            <a:r>
              <a:rPr sz="22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petits-enfants”.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654" y="1101852"/>
            <a:ext cx="88607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Création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5" dirty="0"/>
              <a:t> </a:t>
            </a:r>
            <a:r>
              <a:rPr dirty="0"/>
              <a:t>conteneur</a:t>
            </a:r>
            <a:r>
              <a:rPr spc="-90" dirty="0"/>
              <a:t> </a:t>
            </a:r>
            <a:r>
              <a:rPr spc="-10" dirty="0"/>
              <a:t>personnalisé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8954" y="2018284"/>
            <a:ext cx="5677535" cy="3342004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70"/>
              </a:spcBef>
            </a:pP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Bonnes</a:t>
            </a:r>
            <a:r>
              <a:rPr sz="22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pratiques</a:t>
            </a:r>
            <a:r>
              <a:rPr sz="22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endParaRPr sz="2200">
              <a:latin typeface="Arial"/>
              <a:cs typeface="Arial"/>
            </a:endParaRPr>
          </a:p>
          <a:p>
            <a:pPr marL="865505" indent="-301625">
              <a:lnSpc>
                <a:spcPct val="100000"/>
              </a:lnSpc>
              <a:spcBef>
                <a:spcPts val="1270"/>
              </a:spcBef>
              <a:buClr>
                <a:srgbClr val="000000"/>
              </a:buClr>
              <a:buSzPct val="77272"/>
              <a:buFont typeface="MS UI Gothic"/>
              <a:buChar char="➔"/>
              <a:tabLst>
                <a:tab pos="865505" algn="l"/>
              </a:tabLst>
            </a:pP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Un</a:t>
            </a:r>
            <a:r>
              <a:rPr sz="22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conteneur</a:t>
            </a:r>
            <a:r>
              <a:rPr sz="22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doit</a:t>
            </a:r>
            <a:r>
              <a:rPr sz="22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être</a:t>
            </a:r>
            <a:r>
              <a:rPr sz="2200" spc="1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éphémère</a:t>
            </a:r>
            <a:endParaRPr sz="2200">
              <a:latin typeface="Arial"/>
              <a:cs typeface="Arial"/>
            </a:endParaRPr>
          </a:p>
          <a:p>
            <a:pPr marL="865505" indent="-301625">
              <a:lnSpc>
                <a:spcPct val="100000"/>
              </a:lnSpc>
              <a:spcBef>
                <a:spcPts val="960"/>
              </a:spcBef>
              <a:buClr>
                <a:srgbClr val="000000"/>
              </a:buClr>
              <a:buSzPct val="77272"/>
              <a:buFont typeface="MS UI Gothic"/>
              <a:buChar char="➔"/>
              <a:tabLst>
                <a:tab pos="865505" algn="l"/>
              </a:tabLst>
            </a:pP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Ne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pas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installer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des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paquets</a:t>
            </a:r>
            <a:r>
              <a:rPr sz="2200" spc="1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inutiles</a:t>
            </a:r>
            <a:endParaRPr sz="2200">
              <a:latin typeface="Arial"/>
              <a:cs typeface="Arial"/>
            </a:endParaRPr>
          </a:p>
          <a:p>
            <a:pPr marL="865505" indent="-301625">
              <a:lnSpc>
                <a:spcPct val="100000"/>
              </a:lnSpc>
              <a:spcBef>
                <a:spcPts val="1060"/>
              </a:spcBef>
              <a:buClr>
                <a:srgbClr val="000000"/>
              </a:buClr>
              <a:buSzPct val="77272"/>
              <a:buFont typeface="MS UI Gothic"/>
              <a:buChar char="➔"/>
              <a:tabLst>
                <a:tab pos="865505" algn="l"/>
              </a:tabLst>
            </a:pP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Un</a:t>
            </a:r>
            <a:r>
              <a:rPr sz="22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seul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but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/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application</a:t>
            </a:r>
            <a:r>
              <a:rPr sz="22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par</a:t>
            </a:r>
            <a:r>
              <a:rPr sz="2200" spc="1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conteneur</a:t>
            </a:r>
            <a:endParaRPr sz="2200">
              <a:latin typeface="Arial"/>
              <a:cs typeface="Arial"/>
            </a:endParaRPr>
          </a:p>
          <a:p>
            <a:pPr marL="865505" indent="-301625">
              <a:lnSpc>
                <a:spcPct val="100000"/>
              </a:lnSpc>
              <a:spcBef>
                <a:spcPts val="960"/>
              </a:spcBef>
              <a:buClr>
                <a:srgbClr val="000000"/>
              </a:buClr>
              <a:buSzPct val="77272"/>
              <a:buFont typeface="MS UI Gothic"/>
              <a:buChar char="➔"/>
              <a:tabLst>
                <a:tab pos="865505" algn="l"/>
              </a:tabLst>
            </a:pP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Limiter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nombre</a:t>
            </a:r>
            <a:r>
              <a:rPr sz="22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200" spc="1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couches</a:t>
            </a:r>
            <a:endParaRPr sz="2200">
              <a:latin typeface="Arial"/>
              <a:cs typeface="Arial"/>
            </a:endParaRPr>
          </a:p>
          <a:p>
            <a:pPr marL="865505" indent="-301625">
              <a:lnSpc>
                <a:spcPct val="100000"/>
              </a:lnSpc>
              <a:spcBef>
                <a:spcPts val="860"/>
              </a:spcBef>
              <a:buClr>
                <a:srgbClr val="000000"/>
              </a:buClr>
              <a:buSzPct val="77272"/>
              <a:buFont typeface="MS UI Gothic"/>
              <a:buChar char="➔"/>
              <a:tabLst>
                <a:tab pos="865505" algn="l"/>
              </a:tabLst>
            </a:pPr>
            <a:r>
              <a:rPr sz="2200" spc="-35" dirty="0">
                <a:solidFill>
                  <a:srgbClr val="8C1C74"/>
                </a:solidFill>
                <a:latin typeface="Arial"/>
                <a:cs typeface="Arial"/>
              </a:rPr>
              <a:t>Trier</a:t>
            </a:r>
            <a:r>
              <a:rPr sz="22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lignes multiples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(</a:t>
            </a:r>
            <a:r>
              <a:rPr sz="2000" b="1" dirty="0">
                <a:solidFill>
                  <a:srgbClr val="00A833"/>
                </a:solidFill>
                <a:latin typeface="Courier New"/>
                <a:cs typeface="Courier New"/>
              </a:rPr>
              <a:t>&amp;&amp;</a:t>
            </a:r>
            <a:r>
              <a:rPr sz="2000" b="1" spc="185" dirty="0">
                <a:solidFill>
                  <a:srgbClr val="00A833"/>
                </a:solidFill>
                <a:latin typeface="Courier New"/>
                <a:cs typeface="Courier New"/>
              </a:rPr>
              <a:t> </a:t>
            </a:r>
            <a:r>
              <a:rPr sz="2000" b="1" spc="-5" dirty="0">
                <a:solidFill>
                  <a:srgbClr val="00A833"/>
                </a:solidFill>
                <a:latin typeface="Courier New"/>
                <a:cs typeface="Courier New"/>
              </a:rPr>
              <a:t>\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)</a:t>
            </a:r>
            <a:endParaRPr sz="2200">
              <a:latin typeface="Arial"/>
              <a:cs typeface="Arial"/>
            </a:endParaRPr>
          </a:p>
          <a:p>
            <a:pPr marL="865505" indent="-301625">
              <a:lnSpc>
                <a:spcPct val="100000"/>
              </a:lnSpc>
              <a:spcBef>
                <a:spcPts val="1250"/>
              </a:spcBef>
              <a:buClr>
                <a:srgbClr val="000000"/>
              </a:buClr>
              <a:buSzPct val="77272"/>
              <a:buFont typeface="MS UI Gothic"/>
              <a:buChar char="➔"/>
              <a:tabLst>
                <a:tab pos="865505" algn="l"/>
              </a:tabLst>
            </a:pP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Limiter</a:t>
            </a:r>
            <a:r>
              <a:rPr sz="22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la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taille</a:t>
            </a:r>
            <a:r>
              <a:rPr sz="2200" spc="1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!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654" y="1101852"/>
            <a:ext cx="88607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Création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5" dirty="0"/>
              <a:t> </a:t>
            </a:r>
            <a:r>
              <a:rPr dirty="0"/>
              <a:t>conteneur</a:t>
            </a:r>
            <a:r>
              <a:rPr spc="-90" dirty="0"/>
              <a:t> </a:t>
            </a:r>
            <a:r>
              <a:rPr spc="-10" dirty="0"/>
              <a:t>personnalisé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54" y="2084939"/>
            <a:ext cx="3776979" cy="438658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1700" b="1" spc="-40" dirty="0">
                <a:solidFill>
                  <a:srgbClr val="00A833"/>
                </a:solidFill>
                <a:latin typeface="Lucida Sans"/>
                <a:cs typeface="Lucida Sans"/>
              </a:rPr>
              <a:t>Do</a:t>
            </a:r>
            <a:r>
              <a:rPr sz="1700" b="1" spc="-45" dirty="0">
                <a:solidFill>
                  <a:srgbClr val="00A833"/>
                </a:solidFill>
                <a:latin typeface="Lucida Sans"/>
                <a:cs typeface="Lucida Sans"/>
              </a:rPr>
              <a:t>ck</a:t>
            </a:r>
            <a:r>
              <a:rPr sz="1700" b="1" spc="-40" dirty="0">
                <a:solidFill>
                  <a:srgbClr val="00A833"/>
                </a:solidFill>
                <a:latin typeface="Lucida Sans"/>
                <a:cs typeface="Lucida Sans"/>
              </a:rPr>
              <a:t>er</a:t>
            </a:r>
            <a:r>
              <a:rPr sz="1700" b="1" spc="-45" dirty="0">
                <a:solidFill>
                  <a:srgbClr val="00A833"/>
                </a:solidFill>
                <a:latin typeface="Lucida Sans"/>
                <a:cs typeface="Lucida Sans"/>
              </a:rPr>
              <a:t>fil</a:t>
            </a:r>
            <a:r>
              <a:rPr sz="1700" b="1" dirty="0">
                <a:solidFill>
                  <a:srgbClr val="00A833"/>
                </a:solidFill>
                <a:latin typeface="Lucida Sans"/>
                <a:cs typeface="Lucida Sans"/>
              </a:rPr>
              <a:t>e</a:t>
            </a:r>
            <a:r>
              <a:rPr sz="1700" b="1" spc="-85" dirty="0">
                <a:solidFill>
                  <a:srgbClr val="00A833"/>
                </a:solidFill>
                <a:latin typeface="Lucida Sans"/>
                <a:cs typeface="Lucida Sans"/>
              </a:rPr>
              <a:t> </a:t>
            </a:r>
            <a:r>
              <a:rPr sz="1700" b="1" dirty="0">
                <a:solidFill>
                  <a:srgbClr val="00A833"/>
                </a:solidFill>
                <a:latin typeface="Lucida Sans"/>
                <a:cs typeface="Lucida Sans"/>
              </a:rPr>
              <a:t>:</a:t>
            </a:r>
            <a:r>
              <a:rPr sz="1700" b="1" spc="-5" dirty="0">
                <a:solidFill>
                  <a:srgbClr val="00A833"/>
                </a:solidFill>
                <a:latin typeface="Lucida Sans"/>
                <a:cs typeface="Lucida Sans"/>
              </a:rPr>
              <a:t> </a:t>
            </a:r>
            <a:r>
              <a:rPr sz="1700" b="1" spc="-45" dirty="0">
                <a:solidFill>
                  <a:srgbClr val="00A833"/>
                </a:solidFill>
                <a:latin typeface="Lucida Sans"/>
                <a:cs typeface="Lucida Sans"/>
              </a:rPr>
              <a:t>s</a:t>
            </a:r>
            <a:r>
              <a:rPr sz="1700" b="1" spc="-50" dirty="0">
                <a:solidFill>
                  <a:srgbClr val="00A833"/>
                </a:solidFill>
                <a:latin typeface="Lucida Sans"/>
                <a:cs typeface="Lucida Sans"/>
              </a:rPr>
              <a:t>p</a:t>
            </a:r>
            <a:r>
              <a:rPr sz="1700" b="1" spc="-45" dirty="0">
                <a:solidFill>
                  <a:srgbClr val="00A833"/>
                </a:solidFill>
                <a:latin typeface="Lucida Sans"/>
                <a:cs typeface="Lucida Sans"/>
              </a:rPr>
              <a:t>é</a:t>
            </a:r>
            <a:r>
              <a:rPr sz="1700" b="1" spc="-55" dirty="0">
                <a:solidFill>
                  <a:srgbClr val="00A833"/>
                </a:solidFill>
                <a:latin typeface="Lucida Sans"/>
                <a:cs typeface="Lucida Sans"/>
              </a:rPr>
              <a:t>c</a:t>
            </a:r>
            <a:r>
              <a:rPr sz="1700" b="1" spc="-50" dirty="0">
                <a:solidFill>
                  <a:srgbClr val="00A833"/>
                </a:solidFill>
                <a:latin typeface="Lucida Sans"/>
                <a:cs typeface="Lucida Sans"/>
              </a:rPr>
              <a:t>ifi</a:t>
            </a:r>
            <a:r>
              <a:rPr sz="1700" b="1" spc="-55" dirty="0">
                <a:solidFill>
                  <a:srgbClr val="00A833"/>
                </a:solidFill>
                <a:latin typeface="Lucida Sans"/>
                <a:cs typeface="Lucida Sans"/>
              </a:rPr>
              <a:t>c</a:t>
            </a:r>
            <a:r>
              <a:rPr sz="1700" b="1" spc="-50" dirty="0">
                <a:solidFill>
                  <a:srgbClr val="00A833"/>
                </a:solidFill>
                <a:latin typeface="Lucida Sans"/>
                <a:cs typeface="Lucida Sans"/>
              </a:rPr>
              <a:t>it</a:t>
            </a:r>
            <a:r>
              <a:rPr sz="1700" b="1" spc="-45" dirty="0">
                <a:solidFill>
                  <a:srgbClr val="00A833"/>
                </a:solidFill>
                <a:latin typeface="Lucida Sans"/>
                <a:cs typeface="Lucida Sans"/>
              </a:rPr>
              <a:t>é</a:t>
            </a:r>
            <a:r>
              <a:rPr sz="1700" b="1" dirty="0">
                <a:solidFill>
                  <a:srgbClr val="00A833"/>
                </a:solidFill>
                <a:latin typeface="Lucida Sans"/>
                <a:cs typeface="Lucida Sans"/>
              </a:rPr>
              <a:t>s</a:t>
            </a:r>
            <a:r>
              <a:rPr sz="1700" b="1" spc="-395" dirty="0">
                <a:solidFill>
                  <a:srgbClr val="00A833"/>
                </a:solidFill>
                <a:latin typeface="Lucida Sans"/>
                <a:cs typeface="Lucida Sans"/>
              </a:rPr>
              <a:t> </a:t>
            </a:r>
            <a:r>
              <a:rPr sz="1700" b="1" spc="-65" dirty="0">
                <a:solidFill>
                  <a:srgbClr val="00A833"/>
                </a:solidFill>
                <a:latin typeface="Lucida Sans"/>
                <a:cs typeface="Lucida Sans"/>
              </a:rPr>
              <a:t>W</a:t>
            </a:r>
            <a:r>
              <a:rPr sz="1700" b="1" spc="-70" dirty="0">
                <a:solidFill>
                  <a:srgbClr val="00A833"/>
                </a:solidFill>
                <a:latin typeface="Lucida Sans"/>
                <a:cs typeface="Lucida Sans"/>
              </a:rPr>
              <a:t>ind</a:t>
            </a:r>
            <a:r>
              <a:rPr sz="1700" b="1" spc="-65" dirty="0">
                <a:solidFill>
                  <a:srgbClr val="00A833"/>
                </a:solidFill>
                <a:latin typeface="Lucida Sans"/>
                <a:cs typeface="Lucida Sans"/>
              </a:rPr>
              <a:t>o</a:t>
            </a:r>
            <a:r>
              <a:rPr sz="1700" b="1" spc="-70" dirty="0">
                <a:solidFill>
                  <a:srgbClr val="00A833"/>
                </a:solidFill>
                <a:latin typeface="Lucida Sans"/>
                <a:cs typeface="Lucida Sans"/>
              </a:rPr>
              <a:t>w</a:t>
            </a:r>
            <a:r>
              <a:rPr sz="1700" b="1" dirty="0">
                <a:solidFill>
                  <a:srgbClr val="00A833"/>
                </a:solidFill>
                <a:latin typeface="Lucida Sans"/>
                <a:cs typeface="Lucida Sans"/>
              </a:rPr>
              <a:t>s</a:t>
            </a:r>
            <a:endParaRPr sz="17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1900" b="1" spc="-55" dirty="0">
                <a:solidFill>
                  <a:srgbClr val="00A833"/>
                </a:solidFill>
                <a:latin typeface="Lucida Sans"/>
                <a:cs typeface="Lucida Sans"/>
              </a:rPr>
              <a:t>WO</a:t>
            </a:r>
            <a:r>
              <a:rPr sz="1900" b="1" spc="-50" dirty="0">
                <a:solidFill>
                  <a:srgbClr val="00A833"/>
                </a:solidFill>
                <a:latin typeface="Lucida Sans"/>
                <a:cs typeface="Lucida Sans"/>
              </a:rPr>
              <a:t>RK</a:t>
            </a:r>
            <a:r>
              <a:rPr sz="1900" b="1" spc="-45" dirty="0">
                <a:solidFill>
                  <a:srgbClr val="00A833"/>
                </a:solidFill>
                <a:latin typeface="Lucida Sans"/>
                <a:cs typeface="Lucida Sans"/>
              </a:rPr>
              <a:t>D</a:t>
            </a:r>
            <a:r>
              <a:rPr sz="1900" b="1" spc="-55" dirty="0">
                <a:solidFill>
                  <a:srgbClr val="00A833"/>
                </a:solidFill>
                <a:latin typeface="Lucida Sans"/>
                <a:cs typeface="Lucida Sans"/>
              </a:rPr>
              <a:t>I</a:t>
            </a:r>
            <a:r>
              <a:rPr sz="1900" b="1" dirty="0">
                <a:solidFill>
                  <a:srgbClr val="00A833"/>
                </a:solidFill>
                <a:latin typeface="Lucida Sans"/>
                <a:cs typeface="Lucida Sans"/>
              </a:rPr>
              <a:t>R</a:t>
            </a:r>
            <a:r>
              <a:rPr sz="1900" b="1" spc="-235" dirty="0">
                <a:solidFill>
                  <a:srgbClr val="00A833"/>
                </a:solidFill>
                <a:latin typeface="Lucida Sans"/>
                <a:cs typeface="Lucida Sans"/>
              </a:rPr>
              <a:t> </a:t>
            </a:r>
            <a:r>
              <a:rPr sz="1900" spc="70" dirty="0">
                <a:solidFill>
                  <a:srgbClr val="00A833"/>
                </a:solidFill>
                <a:latin typeface="Gill Sans MT"/>
                <a:cs typeface="Gill Sans MT"/>
              </a:rPr>
              <a:t>C</a:t>
            </a:r>
            <a:r>
              <a:rPr sz="1900" spc="65" dirty="0">
                <a:solidFill>
                  <a:srgbClr val="00A833"/>
                </a:solidFill>
                <a:latin typeface="Gill Sans MT"/>
                <a:cs typeface="Gill Sans MT"/>
              </a:rPr>
              <a:t>:</a:t>
            </a:r>
            <a:r>
              <a:rPr sz="1900" spc="70" dirty="0">
                <a:solidFill>
                  <a:srgbClr val="00A833"/>
                </a:solidFill>
                <a:latin typeface="Gill Sans MT"/>
                <a:cs typeface="Gill Sans MT"/>
              </a:rPr>
              <a:t>\\</a:t>
            </a:r>
            <a:r>
              <a:rPr sz="1900" spc="65" dirty="0">
                <a:solidFill>
                  <a:srgbClr val="00A833"/>
                </a:solidFill>
                <a:latin typeface="Gill Sans MT"/>
                <a:cs typeface="Gill Sans MT"/>
              </a:rPr>
              <a:t>A</a:t>
            </a:r>
            <a:r>
              <a:rPr sz="1900" spc="70" dirty="0">
                <a:solidFill>
                  <a:srgbClr val="00A833"/>
                </a:solidFill>
                <a:latin typeface="Gill Sans MT"/>
                <a:cs typeface="Gill Sans MT"/>
              </a:rPr>
              <a:t>p</a:t>
            </a:r>
            <a:r>
              <a:rPr sz="1900" dirty="0">
                <a:solidFill>
                  <a:srgbClr val="00A833"/>
                </a:solidFill>
                <a:latin typeface="Gill Sans MT"/>
                <a:cs typeface="Gill Sans MT"/>
              </a:rPr>
              <a:t>p</a:t>
            </a:r>
            <a:endParaRPr sz="19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1900" b="1" spc="-50" dirty="0">
                <a:solidFill>
                  <a:srgbClr val="00A833"/>
                </a:solidFill>
                <a:latin typeface="Lucida Sans"/>
                <a:cs typeface="Lucida Sans"/>
              </a:rPr>
              <a:t>VOL</a:t>
            </a:r>
            <a:r>
              <a:rPr sz="1900" b="1" spc="-45" dirty="0">
                <a:solidFill>
                  <a:srgbClr val="00A833"/>
                </a:solidFill>
                <a:latin typeface="Lucida Sans"/>
                <a:cs typeface="Lucida Sans"/>
              </a:rPr>
              <a:t>UM</a:t>
            </a:r>
            <a:r>
              <a:rPr sz="1900" b="1" dirty="0">
                <a:solidFill>
                  <a:srgbClr val="00A833"/>
                </a:solidFill>
                <a:latin typeface="Lucida Sans"/>
                <a:cs typeface="Lucida Sans"/>
              </a:rPr>
              <a:t>E</a:t>
            </a:r>
            <a:r>
              <a:rPr sz="1900" b="1" spc="-245" dirty="0">
                <a:solidFill>
                  <a:srgbClr val="00A833"/>
                </a:solidFill>
                <a:latin typeface="Lucida Sans"/>
                <a:cs typeface="Lucida Sans"/>
              </a:rPr>
              <a:t> </a:t>
            </a:r>
            <a:r>
              <a:rPr sz="1900" spc="70" dirty="0">
                <a:solidFill>
                  <a:srgbClr val="00A833"/>
                </a:solidFill>
                <a:latin typeface="Gill Sans MT"/>
                <a:cs typeface="Gill Sans MT"/>
              </a:rPr>
              <a:t>C</a:t>
            </a:r>
            <a:r>
              <a:rPr sz="1900" spc="65" dirty="0">
                <a:solidFill>
                  <a:srgbClr val="00A833"/>
                </a:solidFill>
                <a:latin typeface="Gill Sans MT"/>
                <a:cs typeface="Gill Sans MT"/>
              </a:rPr>
              <a:t>:</a:t>
            </a:r>
            <a:r>
              <a:rPr sz="1900" spc="70" dirty="0">
                <a:solidFill>
                  <a:srgbClr val="00A833"/>
                </a:solidFill>
                <a:latin typeface="Gill Sans MT"/>
                <a:cs typeface="Gill Sans MT"/>
              </a:rPr>
              <a:t>\\</a:t>
            </a:r>
            <a:r>
              <a:rPr sz="1900" spc="65" dirty="0">
                <a:solidFill>
                  <a:srgbClr val="00A833"/>
                </a:solidFill>
                <a:latin typeface="Gill Sans MT"/>
                <a:cs typeface="Gill Sans MT"/>
              </a:rPr>
              <a:t>D</a:t>
            </a:r>
            <a:r>
              <a:rPr sz="1900" spc="70" dirty="0">
                <a:solidFill>
                  <a:srgbClr val="00A833"/>
                </a:solidFill>
                <a:latin typeface="Gill Sans MT"/>
                <a:cs typeface="Gill Sans MT"/>
              </a:rPr>
              <a:t>a</a:t>
            </a:r>
            <a:r>
              <a:rPr sz="1900" spc="75" dirty="0">
                <a:solidFill>
                  <a:srgbClr val="00A833"/>
                </a:solidFill>
                <a:latin typeface="Gill Sans MT"/>
                <a:cs typeface="Gill Sans MT"/>
              </a:rPr>
              <a:t>t</a:t>
            </a:r>
            <a:r>
              <a:rPr sz="1900" dirty="0">
                <a:solidFill>
                  <a:srgbClr val="00A833"/>
                </a:solidFill>
                <a:latin typeface="Gill Sans MT"/>
                <a:cs typeface="Gill Sans MT"/>
              </a:rPr>
              <a:t>a</a:t>
            </a:r>
            <a:endParaRPr sz="19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900" spc="-10" dirty="0">
                <a:solidFill>
                  <a:srgbClr val="8C1C74"/>
                </a:solidFill>
                <a:latin typeface="Arial"/>
                <a:cs typeface="Arial"/>
              </a:rPr>
              <a:t>Possibilité</a:t>
            </a:r>
            <a:r>
              <a:rPr sz="19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8C1C74"/>
                </a:solidFill>
                <a:latin typeface="Arial"/>
                <a:cs typeface="Arial"/>
              </a:rPr>
              <a:t>d’utiliser</a:t>
            </a:r>
            <a:r>
              <a:rPr sz="19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F100"/>
                </a:solidFill>
                <a:latin typeface="Arial"/>
                <a:cs typeface="Arial"/>
              </a:rPr>
              <a:t>‘</a:t>
            </a:r>
            <a:r>
              <a:rPr sz="1900" spc="-15" dirty="0">
                <a:solidFill>
                  <a:srgbClr val="FFF1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à</a:t>
            </a:r>
            <a:r>
              <a:rPr sz="19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la</a:t>
            </a:r>
            <a:r>
              <a:rPr sz="19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8C1C74"/>
                </a:solidFill>
                <a:latin typeface="Arial"/>
                <a:cs typeface="Arial"/>
              </a:rPr>
              <a:t>place</a:t>
            </a:r>
            <a:r>
              <a:rPr sz="19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1900" spc="-7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A833"/>
                </a:solidFill>
                <a:latin typeface="Arial"/>
                <a:cs typeface="Arial"/>
              </a:rPr>
              <a:t>#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1900" b="1" spc="20" dirty="0">
                <a:solidFill>
                  <a:srgbClr val="00A833"/>
                </a:solidFill>
                <a:latin typeface="Georgia"/>
                <a:cs typeface="Georgia"/>
              </a:rPr>
              <a:t>ADD</a:t>
            </a:r>
            <a:r>
              <a:rPr sz="1900" b="1" spc="60" dirty="0">
                <a:solidFill>
                  <a:srgbClr val="00A833"/>
                </a:solidFill>
                <a:latin typeface="Georgia"/>
                <a:cs typeface="Georgia"/>
              </a:rPr>
              <a:t> </a:t>
            </a:r>
            <a:r>
              <a:rPr sz="1900" spc="114" dirty="0">
                <a:solidFill>
                  <a:srgbClr val="00A833"/>
                </a:solidFill>
                <a:latin typeface="Georgia"/>
                <a:cs typeface="Georgia"/>
              </a:rPr>
              <a:t>web.config</a:t>
            </a:r>
            <a:r>
              <a:rPr sz="1900" spc="320" dirty="0">
                <a:solidFill>
                  <a:srgbClr val="00A833"/>
                </a:solidFill>
                <a:latin typeface="Georgia"/>
                <a:cs typeface="Georgia"/>
              </a:rPr>
              <a:t> </a:t>
            </a:r>
            <a:r>
              <a:rPr sz="1900" spc="45" dirty="0">
                <a:solidFill>
                  <a:srgbClr val="00A833"/>
                </a:solidFill>
                <a:latin typeface="Georgia"/>
                <a:cs typeface="Georgia"/>
              </a:rPr>
              <a:t>C:/App</a:t>
            </a:r>
            <a:endParaRPr sz="19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1900" b="1" spc="35" dirty="0">
                <a:solidFill>
                  <a:srgbClr val="00A833"/>
                </a:solidFill>
                <a:latin typeface="Georgia"/>
                <a:cs typeface="Georgia"/>
              </a:rPr>
              <a:t>SHELL</a:t>
            </a:r>
            <a:r>
              <a:rPr sz="1900" b="1" spc="110" dirty="0">
                <a:solidFill>
                  <a:srgbClr val="00A833"/>
                </a:solidFill>
                <a:latin typeface="Georgia"/>
                <a:cs typeface="Georgia"/>
              </a:rPr>
              <a:t> </a:t>
            </a:r>
            <a:r>
              <a:rPr sz="1900" spc="100" dirty="0">
                <a:solidFill>
                  <a:srgbClr val="00A833"/>
                </a:solidFill>
                <a:latin typeface="Georgia"/>
                <a:cs typeface="Georgia"/>
              </a:rPr>
              <a:t>[“PowerShell”]</a:t>
            </a:r>
            <a:endParaRPr sz="19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125"/>
              </a:spcBef>
            </a:pPr>
            <a:r>
              <a:rPr sz="1900" spc="-10" dirty="0">
                <a:solidFill>
                  <a:srgbClr val="8C1C74"/>
                </a:solidFill>
                <a:latin typeface="Arial"/>
                <a:cs typeface="Arial"/>
              </a:rPr>
              <a:t>Par</a:t>
            </a:r>
            <a:r>
              <a:rPr sz="19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8C1C74"/>
                </a:solidFill>
                <a:latin typeface="Arial"/>
                <a:cs typeface="Arial"/>
              </a:rPr>
              <a:t>défaut</a:t>
            </a:r>
            <a:r>
              <a:rPr sz="1900" spc="-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r>
              <a:rPr sz="19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8C1C74"/>
                </a:solidFill>
                <a:latin typeface="Arial"/>
                <a:cs typeface="Arial"/>
              </a:rPr>
              <a:t>Cmd.exe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900" b="1" spc="-15" dirty="0">
                <a:solidFill>
                  <a:srgbClr val="00A833"/>
                </a:solidFill>
                <a:latin typeface="Arial"/>
                <a:cs typeface="Arial"/>
              </a:rPr>
              <a:t>NB: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900" spc="-10" dirty="0">
                <a:solidFill>
                  <a:srgbClr val="8C1C74"/>
                </a:solidFill>
                <a:latin typeface="Arial"/>
                <a:cs typeface="Arial"/>
              </a:rPr>
              <a:t>Pas</a:t>
            </a:r>
            <a:r>
              <a:rPr sz="19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19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b="1" spc="-15" dirty="0">
                <a:solidFill>
                  <a:srgbClr val="00A833"/>
                </a:solidFill>
                <a:latin typeface="Arial"/>
                <a:cs typeface="Arial"/>
              </a:rPr>
              <a:t>FROM</a:t>
            </a:r>
            <a:r>
              <a:rPr sz="1900" b="1" spc="-20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900" b="1" spc="-55" dirty="0">
                <a:solidFill>
                  <a:srgbClr val="00A833"/>
                </a:solidFill>
                <a:latin typeface="Arial"/>
                <a:cs typeface="Arial"/>
              </a:rPr>
              <a:t>SCRATCH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654" y="1101852"/>
            <a:ext cx="88607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Création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5" dirty="0"/>
              <a:t> </a:t>
            </a:r>
            <a:r>
              <a:rPr dirty="0"/>
              <a:t>conteneur</a:t>
            </a:r>
            <a:r>
              <a:rPr spc="-90" dirty="0"/>
              <a:t> </a:t>
            </a:r>
            <a:r>
              <a:rPr spc="-10" dirty="0"/>
              <a:t>personnalisé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54" y="1917423"/>
            <a:ext cx="7765415" cy="3089275"/>
          </a:xfrm>
          <a:prstGeom prst="rect">
            <a:avLst/>
          </a:prstGeom>
        </p:spPr>
        <p:txBody>
          <a:bodyPr vert="horz" wrap="square" lIns="0" tIns="263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75"/>
              </a:spcBef>
            </a:pP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Construire</a:t>
            </a:r>
            <a:r>
              <a:rPr sz="32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8C1C74"/>
                </a:solidFill>
                <a:latin typeface="Arial"/>
                <a:cs typeface="Arial"/>
              </a:rPr>
              <a:t>une</a:t>
            </a:r>
            <a:r>
              <a:rPr sz="32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8C1C74"/>
                </a:solidFill>
                <a:latin typeface="Arial"/>
                <a:cs typeface="Arial"/>
              </a:rPr>
              <a:t>image</a:t>
            </a:r>
            <a:r>
              <a:rPr sz="32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8C1C74"/>
                </a:solidFill>
                <a:latin typeface="Arial"/>
                <a:cs typeface="Arial"/>
              </a:rPr>
              <a:t>depuis</a:t>
            </a:r>
            <a:r>
              <a:rPr sz="32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8C1C74"/>
                </a:solidFill>
                <a:latin typeface="Arial"/>
                <a:cs typeface="Arial"/>
              </a:rPr>
              <a:t>un</a:t>
            </a:r>
            <a:r>
              <a:rPr sz="32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Dockerfile: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sz="2200" b="1" spc="-10" dirty="0">
                <a:solidFill>
                  <a:srgbClr val="00A833"/>
                </a:solidFill>
                <a:latin typeface="Lucida Sans Typewriter"/>
                <a:cs typeface="Lucida Sans Typewriter"/>
              </a:rPr>
              <a:t>docker</a:t>
            </a:r>
            <a:r>
              <a:rPr sz="2200" b="1" spc="-40" dirty="0">
                <a:solidFill>
                  <a:srgbClr val="00A833"/>
                </a:solidFill>
                <a:latin typeface="Lucida Sans Typewriter"/>
                <a:cs typeface="Lucida Sans Typewriter"/>
              </a:rPr>
              <a:t> </a:t>
            </a:r>
            <a:r>
              <a:rPr sz="2200" b="1" spc="-10" dirty="0">
                <a:solidFill>
                  <a:srgbClr val="00A833"/>
                </a:solidFill>
                <a:latin typeface="Lucida Sans Typewriter"/>
                <a:cs typeface="Lucida Sans Typewriter"/>
              </a:rPr>
              <a:t>build</a:t>
            </a:r>
            <a:r>
              <a:rPr sz="2200" b="1" spc="-50" dirty="0">
                <a:solidFill>
                  <a:srgbClr val="00A833"/>
                </a:solidFill>
                <a:latin typeface="Lucida Sans Typewriter"/>
                <a:cs typeface="Lucida Sans Typewriter"/>
              </a:rPr>
              <a:t> </a:t>
            </a:r>
            <a:r>
              <a:rPr sz="2200" b="1" spc="-5" dirty="0">
                <a:solidFill>
                  <a:srgbClr val="00A833"/>
                </a:solidFill>
                <a:latin typeface="Lucida Sans Typewriter"/>
                <a:cs typeface="Lucida Sans Typewriter"/>
              </a:rPr>
              <a:t>-t</a:t>
            </a:r>
            <a:r>
              <a:rPr sz="2200" b="1" spc="-30" dirty="0">
                <a:solidFill>
                  <a:srgbClr val="00A833"/>
                </a:solidFill>
                <a:latin typeface="Lucida Sans Typewriter"/>
                <a:cs typeface="Lucida Sans Typewriter"/>
              </a:rPr>
              <a:t> </a:t>
            </a:r>
            <a:r>
              <a:rPr sz="2200" b="1" spc="-15" dirty="0">
                <a:solidFill>
                  <a:srgbClr val="00A833"/>
                </a:solidFill>
                <a:latin typeface="Lucida Sans Typewriter"/>
                <a:cs typeface="Lucida Sans Typewriter"/>
              </a:rPr>
              <a:t>&lt;target&gt;</a:t>
            </a:r>
            <a:r>
              <a:rPr sz="2200" b="1" spc="-65" dirty="0">
                <a:solidFill>
                  <a:srgbClr val="00A833"/>
                </a:solidFill>
                <a:latin typeface="Lucida Sans Typewriter"/>
                <a:cs typeface="Lucida Sans Typewriter"/>
              </a:rPr>
              <a:t> </a:t>
            </a:r>
            <a:r>
              <a:rPr sz="2200" b="1" spc="-15" dirty="0">
                <a:solidFill>
                  <a:srgbClr val="00A833"/>
                </a:solidFill>
                <a:latin typeface="Lucida Sans Typewriter"/>
                <a:cs typeface="Lucida Sans Typewriter"/>
              </a:rPr>
              <a:t>&lt;rep&gt;</a:t>
            </a:r>
            <a:endParaRPr sz="2200">
              <a:latin typeface="Lucida Sans Typewriter"/>
              <a:cs typeface="Lucida Sans Typewriter"/>
            </a:endParaRPr>
          </a:p>
          <a:p>
            <a:pPr>
              <a:lnSpc>
                <a:spcPct val="100000"/>
              </a:lnSpc>
            </a:pPr>
            <a:endParaRPr sz="2600">
              <a:latin typeface="Lucida Sans Typewriter"/>
              <a:cs typeface="Lucida Sans Typewriter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900">
              <a:latin typeface="Lucida Sans Typewriter"/>
              <a:cs typeface="Lucida Sans Typewriter"/>
            </a:endParaRPr>
          </a:p>
          <a:p>
            <a:pPr marL="12700">
              <a:lnSpc>
                <a:spcPct val="100000"/>
              </a:lnSpc>
            </a:pP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Exemple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sz="2200" b="1" spc="-10" dirty="0">
                <a:solidFill>
                  <a:srgbClr val="00A833"/>
                </a:solidFill>
                <a:latin typeface="Lucida Sans Typewriter"/>
                <a:cs typeface="Lucida Sans Typewriter"/>
              </a:rPr>
              <a:t>docker</a:t>
            </a:r>
            <a:r>
              <a:rPr sz="2200" b="1" spc="-40" dirty="0">
                <a:solidFill>
                  <a:srgbClr val="00A833"/>
                </a:solidFill>
                <a:latin typeface="Lucida Sans Typewriter"/>
                <a:cs typeface="Lucida Sans Typewriter"/>
              </a:rPr>
              <a:t> </a:t>
            </a:r>
            <a:r>
              <a:rPr sz="2200" b="1" spc="-10" dirty="0">
                <a:solidFill>
                  <a:srgbClr val="00A833"/>
                </a:solidFill>
                <a:latin typeface="Lucida Sans Typewriter"/>
                <a:cs typeface="Lucida Sans Typewriter"/>
              </a:rPr>
              <a:t>build</a:t>
            </a:r>
            <a:r>
              <a:rPr sz="2200" b="1" spc="-50" dirty="0">
                <a:solidFill>
                  <a:srgbClr val="00A833"/>
                </a:solidFill>
                <a:latin typeface="Lucida Sans Typewriter"/>
                <a:cs typeface="Lucida Sans Typewriter"/>
              </a:rPr>
              <a:t> </a:t>
            </a:r>
            <a:r>
              <a:rPr sz="2200" b="1" spc="-5" dirty="0">
                <a:solidFill>
                  <a:srgbClr val="00A833"/>
                </a:solidFill>
                <a:latin typeface="Lucida Sans Typewriter"/>
                <a:cs typeface="Lucida Sans Typewriter"/>
              </a:rPr>
              <a:t>-t</a:t>
            </a:r>
            <a:r>
              <a:rPr sz="2200" b="1" spc="-30" dirty="0">
                <a:solidFill>
                  <a:srgbClr val="00A833"/>
                </a:solidFill>
                <a:latin typeface="Lucida Sans Typewriter"/>
                <a:cs typeface="Lucida Sans Typewriter"/>
              </a:rPr>
              <a:t> </a:t>
            </a:r>
            <a:r>
              <a:rPr sz="2200" b="1" spc="-15" dirty="0">
                <a:solidFill>
                  <a:srgbClr val="00A833"/>
                </a:solidFill>
                <a:latin typeface="Lucida Sans Typewriter"/>
                <a:cs typeface="Lucida Sans Typewriter"/>
              </a:rPr>
              <a:t>easylinux/apache:2.5</a:t>
            </a:r>
            <a:r>
              <a:rPr sz="2200" b="1" spc="-50" dirty="0">
                <a:solidFill>
                  <a:srgbClr val="00A833"/>
                </a:solidFill>
                <a:latin typeface="Lucida Sans Typewriter"/>
                <a:cs typeface="Lucida Sans Typewriter"/>
              </a:rPr>
              <a:t> </a:t>
            </a:r>
            <a:r>
              <a:rPr sz="2200" b="1" dirty="0">
                <a:solidFill>
                  <a:srgbClr val="00A833"/>
                </a:solidFill>
                <a:latin typeface="Lucida Sans Typewriter"/>
                <a:cs typeface="Lucida Sans Typewriter"/>
              </a:rPr>
              <a:t>.</a:t>
            </a:r>
            <a:endParaRPr sz="2200">
              <a:latin typeface="Lucida Sans Typewriter"/>
              <a:cs typeface="Lucida Sans Typewriter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654" y="1101852"/>
            <a:ext cx="88607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Création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5" dirty="0"/>
              <a:t> </a:t>
            </a:r>
            <a:r>
              <a:rPr dirty="0"/>
              <a:t>conteneur</a:t>
            </a:r>
            <a:r>
              <a:rPr spc="-90" dirty="0"/>
              <a:t> </a:t>
            </a:r>
            <a:r>
              <a:rPr spc="-10" dirty="0"/>
              <a:t>personnalisé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54" y="2183892"/>
            <a:ext cx="8079740" cy="212788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ts val="3600"/>
              </a:lnSpc>
              <a:spcBef>
                <a:spcPts val="420"/>
              </a:spcBef>
            </a:pPr>
            <a:r>
              <a:rPr sz="3200" spc="-60" dirty="0">
                <a:solidFill>
                  <a:srgbClr val="8C1C74"/>
                </a:solidFill>
                <a:latin typeface="Arial"/>
                <a:cs typeface="Arial"/>
              </a:rPr>
              <a:t>L’image</a:t>
            </a:r>
            <a:r>
              <a:rPr sz="3200" spc="-9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créée,</a:t>
            </a:r>
            <a:r>
              <a:rPr sz="32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8C1C74"/>
                </a:solidFill>
                <a:latin typeface="Arial"/>
                <a:cs typeface="Arial"/>
              </a:rPr>
              <a:t>nous</a:t>
            </a:r>
            <a:r>
              <a:rPr sz="32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8C1C74"/>
                </a:solidFill>
                <a:latin typeface="Arial"/>
                <a:cs typeface="Arial"/>
              </a:rPr>
              <a:t>pouvons</a:t>
            </a:r>
            <a:r>
              <a:rPr sz="32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8C1C74"/>
                </a:solidFill>
                <a:latin typeface="Arial"/>
                <a:cs typeface="Arial"/>
              </a:rPr>
              <a:t>la</a:t>
            </a:r>
            <a:r>
              <a:rPr sz="32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lancer</a:t>
            </a:r>
            <a:r>
              <a:rPr sz="32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8C1C74"/>
                </a:solidFill>
                <a:latin typeface="Arial"/>
                <a:cs typeface="Arial"/>
              </a:rPr>
              <a:t>via</a:t>
            </a:r>
            <a:r>
              <a:rPr sz="3200" spc="-15" dirty="0">
                <a:solidFill>
                  <a:srgbClr val="8C1C74"/>
                </a:solidFill>
                <a:latin typeface="Arial"/>
                <a:cs typeface="Arial"/>
              </a:rPr>
              <a:t> un </a:t>
            </a:r>
            <a:r>
              <a:rPr sz="3200" spc="-87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docker</a:t>
            </a:r>
            <a:r>
              <a:rPr sz="32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run</a:t>
            </a:r>
            <a:r>
              <a:rPr sz="32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365"/>
              </a:spcBef>
            </a:pPr>
            <a:r>
              <a:rPr sz="2200" b="1" spc="-10" dirty="0">
                <a:solidFill>
                  <a:srgbClr val="00A833"/>
                </a:solidFill>
                <a:latin typeface="Lucida Sans Typewriter"/>
                <a:cs typeface="Lucida Sans Typewriter"/>
              </a:rPr>
              <a:t>docker</a:t>
            </a:r>
            <a:r>
              <a:rPr sz="2200" b="1" spc="-55" dirty="0">
                <a:solidFill>
                  <a:srgbClr val="00A833"/>
                </a:solidFill>
                <a:latin typeface="Lucida Sans Typewriter"/>
                <a:cs typeface="Lucida Sans Typewriter"/>
              </a:rPr>
              <a:t> </a:t>
            </a:r>
            <a:r>
              <a:rPr sz="2200" b="1" spc="-5" dirty="0">
                <a:solidFill>
                  <a:srgbClr val="00A833"/>
                </a:solidFill>
                <a:latin typeface="Lucida Sans Typewriter"/>
                <a:cs typeface="Lucida Sans Typewriter"/>
              </a:rPr>
              <a:t>run</a:t>
            </a:r>
            <a:r>
              <a:rPr sz="2200" b="1" spc="-40" dirty="0">
                <a:solidFill>
                  <a:srgbClr val="00A833"/>
                </a:solidFill>
                <a:latin typeface="Lucida Sans Typewriter"/>
                <a:cs typeface="Lucida Sans Typewriter"/>
              </a:rPr>
              <a:t> </a:t>
            </a:r>
            <a:r>
              <a:rPr sz="2200" b="1" spc="-5" dirty="0">
                <a:solidFill>
                  <a:srgbClr val="00A833"/>
                </a:solidFill>
                <a:latin typeface="Lucida Sans Typewriter"/>
                <a:cs typeface="Lucida Sans Typewriter"/>
              </a:rPr>
              <a:t>-d</a:t>
            </a:r>
            <a:r>
              <a:rPr sz="2200" b="1" spc="-65" dirty="0">
                <a:solidFill>
                  <a:srgbClr val="00A833"/>
                </a:solidFill>
                <a:latin typeface="Lucida Sans Typewriter"/>
                <a:cs typeface="Lucida Sans Typewriter"/>
              </a:rPr>
              <a:t> </a:t>
            </a:r>
            <a:r>
              <a:rPr sz="2200" b="1" spc="-15" dirty="0">
                <a:solidFill>
                  <a:srgbClr val="00A833"/>
                </a:solidFill>
                <a:latin typeface="Lucida Sans Typewriter"/>
                <a:cs typeface="Lucida Sans Typewriter"/>
              </a:rPr>
              <a:t>easylinux/apache:2.5</a:t>
            </a:r>
            <a:endParaRPr sz="2200">
              <a:latin typeface="Lucida Sans Typewriter"/>
              <a:cs typeface="Lucida Sans Typewriter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654" y="1101852"/>
            <a:ext cx="88607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Création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5" dirty="0"/>
              <a:t> </a:t>
            </a:r>
            <a:r>
              <a:rPr dirty="0"/>
              <a:t>conteneur</a:t>
            </a:r>
            <a:r>
              <a:rPr spc="-90" dirty="0"/>
              <a:t> </a:t>
            </a:r>
            <a:r>
              <a:rPr spc="-10" dirty="0"/>
              <a:t>personnalisé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54" y="2189988"/>
            <a:ext cx="9067800" cy="443611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ct val="94600"/>
              </a:lnSpc>
              <a:spcBef>
                <a:spcPts val="265"/>
              </a:spcBef>
            </a:pPr>
            <a:r>
              <a:rPr sz="2600" spc="10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26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15" dirty="0">
                <a:solidFill>
                  <a:srgbClr val="8C1C74"/>
                </a:solidFill>
                <a:latin typeface="Arial"/>
                <a:cs typeface="Arial"/>
              </a:rPr>
              <a:t>bonnes</a:t>
            </a:r>
            <a:r>
              <a:rPr sz="26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10" dirty="0">
                <a:solidFill>
                  <a:srgbClr val="8C1C74"/>
                </a:solidFill>
                <a:latin typeface="Arial"/>
                <a:cs typeface="Arial"/>
              </a:rPr>
              <a:t>pratiques</a:t>
            </a:r>
            <a:r>
              <a:rPr sz="26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15" dirty="0">
                <a:solidFill>
                  <a:srgbClr val="8C1C74"/>
                </a:solidFill>
                <a:latin typeface="Arial"/>
                <a:cs typeface="Arial"/>
              </a:rPr>
              <a:t>imposent</a:t>
            </a:r>
            <a:r>
              <a:rPr sz="26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1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600" spc="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20" dirty="0">
                <a:solidFill>
                  <a:srgbClr val="8C1C74"/>
                </a:solidFill>
                <a:latin typeface="Arial"/>
                <a:cs typeface="Arial"/>
              </a:rPr>
              <a:t>séparer</a:t>
            </a:r>
            <a:r>
              <a:rPr sz="2600" spc="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10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2600" spc="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15" dirty="0">
                <a:solidFill>
                  <a:srgbClr val="8C1C74"/>
                </a:solidFill>
                <a:latin typeface="Arial"/>
                <a:cs typeface="Arial"/>
              </a:rPr>
              <a:t>services</a:t>
            </a:r>
            <a:r>
              <a:rPr sz="2600" spc="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20" dirty="0">
                <a:solidFill>
                  <a:srgbClr val="8C1C74"/>
                </a:solidFill>
                <a:latin typeface="Arial"/>
                <a:cs typeface="Arial"/>
              </a:rPr>
              <a:t>dans </a:t>
            </a:r>
            <a:r>
              <a:rPr sz="2600" spc="-70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10" dirty="0">
                <a:solidFill>
                  <a:srgbClr val="8C1C74"/>
                </a:solidFill>
                <a:latin typeface="Arial"/>
                <a:cs typeface="Arial"/>
              </a:rPr>
              <a:t>des</a:t>
            </a:r>
            <a:r>
              <a:rPr sz="2600" spc="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15" dirty="0">
                <a:solidFill>
                  <a:srgbClr val="8C1C74"/>
                </a:solidFill>
                <a:latin typeface="Arial"/>
                <a:cs typeface="Arial"/>
              </a:rPr>
              <a:t>conteneurs</a:t>
            </a:r>
            <a:r>
              <a:rPr sz="2600" spc="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20" dirty="0">
                <a:solidFill>
                  <a:srgbClr val="8C1C74"/>
                </a:solidFill>
                <a:latin typeface="Arial"/>
                <a:cs typeface="Arial"/>
              </a:rPr>
              <a:t>séparés.</a:t>
            </a:r>
            <a:r>
              <a:rPr sz="2600" spc="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15" dirty="0">
                <a:solidFill>
                  <a:srgbClr val="8C1C74"/>
                </a:solidFill>
                <a:latin typeface="Arial"/>
                <a:cs typeface="Arial"/>
              </a:rPr>
              <a:t>Mais</a:t>
            </a:r>
            <a:r>
              <a:rPr sz="2600" spc="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15" dirty="0">
                <a:solidFill>
                  <a:srgbClr val="8C1C74"/>
                </a:solidFill>
                <a:latin typeface="Arial"/>
                <a:cs typeface="Arial"/>
              </a:rPr>
              <a:t>dans</a:t>
            </a:r>
            <a:r>
              <a:rPr sz="2600" spc="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10" dirty="0">
                <a:solidFill>
                  <a:srgbClr val="8C1C74"/>
                </a:solidFill>
                <a:latin typeface="Arial"/>
                <a:cs typeface="Arial"/>
              </a:rPr>
              <a:t>certains</a:t>
            </a:r>
            <a:r>
              <a:rPr sz="2600" spc="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15" dirty="0">
                <a:solidFill>
                  <a:srgbClr val="8C1C74"/>
                </a:solidFill>
                <a:latin typeface="Arial"/>
                <a:cs typeface="Arial"/>
              </a:rPr>
              <a:t>cas </a:t>
            </a:r>
            <a:r>
              <a:rPr sz="26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15" dirty="0">
                <a:solidFill>
                  <a:srgbClr val="8C1C74"/>
                </a:solidFill>
                <a:latin typeface="Arial"/>
                <a:cs typeface="Arial"/>
              </a:rPr>
              <a:t>(Nginx/Php),</a:t>
            </a:r>
            <a:r>
              <a:rPr sz="26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8C1C74"/>
                </a:solidFill>
                <a:latin typeface="Arial"/>
                <a:cs typeface="Arial"/>
              </a:rPr>
              <a:t>il</a:t>
            </a:r>
            <a:r>
              <a:rPr sz="2600" spc="15" dirty="0">
                <a:solidFill>
                  <a:srgbClr val="8C1C74"/>
                </a:solidFill>
                <a:latin typeface="Arial"/>
                <a:cs typeface="Arial"/>
              </a:rPr>
              <a:t> peut </a:t>
            </a:r>
            <a:r>
              <a:rPr sz="2600" spc="10" dirty="0">
                <a:solidFill>
                  <a:srgbClr val="8C1C74"/>
                </a:solidFill>
                <a:latin typeface="Arial"/>
                <a:cs typeface="Arial"/>
              </a:rPr>
              <a:t>être</a:t>
            </a:r>
            <a:r>
              <a:rPr sz="26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15" dirty="0">
                <a:solidFill>
                  <a:srgbClr val="8C1C74"/>
                </a:solidFill>
                <a:latin typeface="Arial"/>
                <a:cs typeface="Arial"/>
              </a:rPr>
              <a:t>lourd</a:t>
            </a:r>
            <a:r>
              <a:rPr sz="2600" spc="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10" dirty="0">
                <a:solidFill>
                  <a:srgbClr val="8C1C74"/>
                </a:solidFill>
                <a:latin typeface="Arial"/>
                <a:cs typeface="Arial"/>
              </a:rPr>
              <a:t>d’avoir</a:t>
            </a:r>
            <a:r>
              <a:rPr sz="26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8C1C74"/>
                </a:solidFill>
                <a:latin typeface="Arial"/>
                <a:cs typeface="Arial"/>
              </a:rPr>
              <a:t>2</a:t>
            </a:r>
            <a:r>
              <a:rPr sz="26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20" dirty="0">
                <a:solidFill>
                  <a:srgbClr val="8C1C74"/>
                </a:solidFill>
                <a:latin typeface="Arial"/>
                <a:cs typeface="Arial"/>
              </a:rPr>
              <a:t>conteneurs.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45"/>
              </a:spcBef>
            </a:pPr>
            <a:r>
              <a:rPr sz="2600" spc="10" dirty="0">
                <a:solidFill>
                  <a:srgbClr val="8C1C74"/>
                </a:solidFill>
                <a:latin typeface="Arial"/>
                <a:cs typeface="Arial"/>
              </a:rPr>
              <a:t>Solution</a:t>
            </a:r>
            <a:r>
              <a:rPr sz="26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r>
              <a:rPr sz="26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b="1" spc="15" dirty="0">
                <a:solidFill>
                  <a:srgbClr val="00A833"/>
                </a:solidFill>
                <a:latin typeface="Arial"/>
                <a:cs typeface="Arial"/>
              </a:rPr>
              <a:t>supervisor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900">
              <a:latin typeface="Arial"/>
              <a:cs typeface="Arial"/>
            </a:endParaRPr>
          </a:p>
          <a:p>
            <a:pPr marL="12700" marR="514984">
              <a:lnSpc>
                <a:spcPct val="94100"/>
              </a:lnSpc>
              <a:spcBef>
                <a:spcPts val="2230"/>
              </a:spcBef>
            </a:pPr>
            <a:r>
              <a:rPr sz="2600" spc="20" dirty="0">
                <a:solidFill>
                  <a:srgbClr val="770272"/>
                </a:solidFill>
                <a:latin typeface="Arial"/>
                <a:cs typeface="Arial"/>
              </a:rPr>
              <a:t>Supervisor</a:t>
            </a:r>
            <a:r>
              <a:rPr sz="2600" spc="35" dirty="0">
                <a:solidFill>
                  <a:srgbClr val="770272"/>
                </a:solidFill>
                <a:latin typeface="Arial"/>
                <a:cs typeface="Arial"/>
              </a:rPr>
              <a:t> </a:t>
            </a:r>
            <a:r>
              <a:rPr sz="2600" spc="15" dirty="0">
                <a:solidFill>
                  <a:srgbClr val="770272"/>
                </a:solidFill>
                <a:latin typeface="Arial"/>
                <a:cs typeface="Arial"/>
              </a:rPr>
              <a:t>est</a:t>
            </a:r>
            <a:r>
              <a:rPr sz="2600" spc="30" dirty="0">
                <a:solidFill>
                  <a:srgbClr val="770272"/>
                </a:solidFill>
                <a:latin typeface="Arial"/>
                <a:cs typeface="Arial"/>
              </a:rPr>
              <a:t> </a:t>
            </a:r>
            <a:r>
              <a:rPr sz="2600" spc="10" dirty="0">
                <a:solidFill>
                  <a:srgbClr val="770272"/>
                </a:solidFill>
                <a:latin typeface="Arial"/>
                <a:cs typeface="Arial"/>
              </a:rPr>
              <a:t>un</a:t>
            </a:r>
            <a:r>
              <a:rPr sz="2600" spc="40" dirty="0">
                <a:solidFill>
                  <a:srgbClr val="770272"/>
                </a:solidFill>
                <a:latin typeface="Arial"/>
                <a:cs typeface="Arial"/>
              </a:rPr>
              <a:t> </a:t>
            </a:r>
            <a:r>
              <a:rPr sz="2600" spc="20" dirty="0">
                <a:solidFill>
                  <a:srgbClr val="770272"/>
                </a:solidFill>
                <a:latin typeface="Arial"/>
                <a:cs typeface="Arial"/>
              </a:rPr>
              <a:t>système</a:t>
            </a:r>
            <a:r>
              <a:rPr sz="2600" spc="40" dirty="0">
                <a:solidFill>
                  <a:srgbClr val="770272"/>
                </a:solidFill>
                <a:latin typeface="Arial"/>
                <a:cs typeface="Arial"/>
              </a:rPr>
              <a:t> </a:t>
            </a:r>
            <a:r>
              <a:rPr sz="2600" spc="15" dirty="0">
                <a:solidFill>
                  <a:srgbClr val="770272"/>
                </a:solidFill>
                <a:latin typeface="Arial"/>
                <a:cs typeface="Arial"/>
              </a:rPr>
              <a:t>qui</a:t>
            </a:r>
            <a:r>
              <a:rPr sz="2600" spc="30" dirty="0">
                <a:solidFill>
                  <a:srgbClr val="770272"/>
                </a:solidFill>
                <a:latin typeface="Arial"/>
                <a:cs typeface="Arial"/>
              </a:rPr>
              <a:t> </a:t>
            </a:r>
            <a:r>
              <a:rPr sz="2600" spc="15" dirty="0">
                <a:solidFill>
                  <a:srgbClr val="770272"/>
                </a:solidFill>
                <a:latin typeface="Arial"/>
                <a:cs typeface="Arial"/>
              </a:rPr>
              <a:t>permet </a:t>
            </a:r>
            <a:r>
              <a:rPr sz="2600" spc="10" dirty="0">
                <a:solidFill>
                  <a:srgbClr val="770272"/>
                </a:solidFill>
                <a:latin typeface="Arial"/>
                <a:cs typeface="Arial"/>
              </a:rPr>
              <a:t>de</a:t>
            </a:r>
            <a:r>
              <a:rPr sz="2600" spc="40" dirty="0">
                <a:solidFill>
                  <a:srgbClr val="770272"/>
                </a:solidFill>
                <a:latin typeface="Arial"/>
                <a:cs typeface="Arial"/>
              </a:rPr>
              <a:t> </a:t>
            </a:r>
            <a:r>
              <a:rPr sz="2600" spc="10" dirty="0">
                <a:solidFill>
                  <a:srgbClr val="770272"/>
                </a:solidFill>
                <a:latin typeface="Arial"/>
                <a:cs typeface="Arial"/>
              </a:rPr>
              <a:t>contrôler</a:t>
            </a:r>
            <a:r>
              <a:rPr sz="2600" spc="20" dirty="0">
                <a:solidFill>
                  <a:srgbClr val="770272"/>
                </a:solidFill>
                <a:latin typeface="Arial"/>
                <a:cs typeface="Arial"/>
              </a:rPr>
              <a:t> </a:t>
            </a:r>
            <a:r>
              <a:rPr sz="2600" spc="25" dirty="0">
                <a:solidFill>
                  <a:srgbClr val="770272"/>
                </a:solidFill>
                <a:latin typeface="Arial"/>
                <a:cs typeface="Arial"/>
              </a:rPr>
              <a:t>un </a:t>
            </a:r>
            <a:r>
              <a:rPr sz="2600" spc="30" dirty="0">
                <a:solidFill>
                  <a:srgbClr val="770272"/>
                </a:solidFill>
                <a:latin typeface="Arial"/>
                <a:cs typeface="Arial"/>
              </a:rPr>
              <a:t> </a:t>
            </a:r>
            <a:r>
              <a:rPr sz="2600" spc="15" dirty="0">
                <a:solidFill>
                  <a:srgbClr val="770272"/>
                </a:solidFill>
                <a:latin typeface="Arial"/>
                <a:cs typeface="Arial"/>
              </a:rPr>
              <a:t>ensemble</a:t>
            </a:r>
            <a:r>
              <a:rPr sz="2600" spc="30" dirty="0">
                <a:solidFill>
                  <a:srgbClr val="770272"/>
                </a:solidFill>
                <a:latin typeface="Arial"/>
                <a:cs typeface="Arial"/>
              </a:rPr>
              <a:t> </a:t>
            </a:r>
            <a:r>
              <a:rPr sz="2600" spc="10" dirty="0">
                <a:solidFill>
                  <a:srgbClr val="770272"/>
                </a:solidFill>
                <a:latin typeface="Arial"/>
                <a:cs typeface="Arial"/>
              </a:rPr>
              <a:t>de</a:t>
            </a:r>
            <a:r>
              <a:rPr sz="2600" spc="40" dirty="0">
                <a:solidFill>
                  <a:srgbClr val="770272"/>
                </a:solidFill>
                <a:latin typeface="Arial"/>
                <a:cs typeface="Arial"/>
              </a:rPr>
              <a:t> </a:t>
            </a:r>
            <a:r>
              <a:rPr sz="2600" spc="20" dirty="0">
                <a:solidFill>
                  <a:srgbClr val="770272"/>
                </a:solidFill>
                <a:latin typeface="Arial"/>
                <a:cs typeface="Arial"/>
              </a:rPr>
              <a:t>processus</a:t>
            </a:r>
            <a:r>
              <a:rPr sz="2600" spc="45" dirty="0">
                <a:solidFill>
                  <a:srgbClr val="770272"/>
                </a:solidFill>
                <a:latin typeface="Arial"/>
                <a:cs typeface="Arial"/>
              </a:rPr>
              <a:t> </a:t>
            </a:r>
            <a:r>
              <a:rPr sz="2600" spc="10" dirty="0">
                <a:solidFill>
                  <a:srgbClr val="770272"/>
                </a:solidFill>
                <a:latin typeface="Arial"/>
                <a:cs typeface="Arial"/>
              </a:rPr>
              <a:t>vivant</a:t>
            </a:r>
            <a:r>
              <a:rPr sz="2600" spc="25" dirty="0">
                <a:solidFill>
                  <a:srgbClr val="770272"/>
                </a:solidFill>
                <a:latin typeface="Arial"/>
                <a:cs typeface="Arial"/>
              </a:rPr>
              <a:t> </a:t>
            </a:r>
            <a:r>
              <a:rPr sz="2600" spc="15" dirty="0">
                <a:solidFill>
                  <a:srgbClr val="770272"/>
                </a:solidFill>
                <a:latin typeface="Arial"/>
                <a:cs typeface="Arial"/>
              </a:rPr>
              <a:t>dans</a:t>
            </a:r>
            <a:r>
              <a:rPr sz="2600" spc="25" dirty="0">
                <a:solidFill>
                  <a:srgbClr val="770272"/>
                </a:solidFill>
                <a:latin typeface="Arial"/>
                <a:cs typeface="Arial"/>
              </a:rPr>
              <a:t> </a:t>
            </a:r>
            <a:r>
              <a:rPr sz="2600" spc="10" dirty="0">
                <a:solidFill>
                  <a:srgbClr val="770272"/>
                </a:solidFill>
                <a:latin typeface="Arial"/>
                <a:cs typeface="Arial"/>
              </a:rPr>
              <a:t>un</a:t>
            </a:r>
            <a:r>
              <a:rPr sz="2600" spc="40" dirty="0">
                <a:solidFill>
                  <a:srgbClr val="770272"/>
                </a:solidFill>
                <a:latin typeface="Arial"/>
                <a:cs typeface="Arial"/>
              </a:rPr>
              <a:t> </a:t>
            </a:r>
            <a:r>
              <a:rPr sz="2600" spc="15" dirty="0">
                <a:solidFill>
                  <a:srgbClr val="770272"/>
                </a:solidFill>
                <a:latin typeface="Arial"/>
                <a:cs typeface="Arial"/>
              </a:rPr>
              <a:t>environnement </a:t>
            </a:r>
            <a:r>
              <a:rPr sz="2600" spc="20" dirty="0">
                <a:solidFill>
                  <a:srgbClr val="770272"/>
                </a:solidFill>
                <a:latin typeface="Arial"/>
                <a:cs typeface="Arial"/>
              </a:rPr>
              <a:t> </a:t>
            </a:r>
            <a:r>
              <a:rPr sz="2600" spc="15" dirty="0">
                <a:solidFill>
                  <a:srgbClr val="770272"/>
                </a:solidFill>
                <a:latin typeface="Arial"/>
                <a:cs typeface="Arial"/>
              </a:rPr>
              <a:t>UNIX. Pour</a:t>
            </a:r>
            <a:r>
              <a:rPr sz="2600" spc="25" dirty="0">
                <a:solidFill>
                  <a:srgbClr val="770272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770272"/>
                </a:solidFill>
                <a:latin typeface="Arial"/>
                <a:cs typeface="Arial"/>
              </a:rPr>
              <a:t>faire</a:t>
            </a:r>
            <a:r>
              <a:rPr sz="2600" spc="25" dirty="0">
                <a:solidFill>
                  <a:srgbClr val="770272"/>
                </a:solidFill>
                <a:latin typeface="Arial"/>
                <a:cs typeface="Arial"/>
              </a:rPr>
              <a:t> </a:t>
            </a:r>
            <a:r>
              <a:rPr sz="2600" spc="10" dirty="0">
                <a:solidFill>
                  <a:srgbClr val="770272"/>
                </a:solidFill>
                <a:latin typeface="Arial"/>
                <a:cs typeface="Arial"/>
              </a:rPr>
              <a:t>simple,</a:t>
            </a:r>
            <a:r>
              <a:rPr sz="2600" spc="15" dirty="0">
                <a:solidFill>
                  <a:srgbClr val="770272"/>
                </a:solidFill>
                <a:latin typeface="Arial"/>
                <a:cs typeface="Arial"/>
              </a:rPr>
              <a:t> </a:t>
            </a:r>
            <a:r>
              <a:rPr sz="2600" spc="20" dirty="0">
                <a:solidFill>
                  <a:srgbClr val="770272"/>
                </a:solidFill>
                <a:latin typeface="Arial"/>
                <a:cs typeface="Arial"/>
              </a:rPr>
              <a:t>Supervisor</a:t>
            </a:r>
            <a:r>
              <a:rPr sz="2600" spc="30" dirty="0">
                <a:solidFill>
                  <a:srgbClr val="770272"/>
                </a:solidFill>
                <a:latin typeface="Arial"/>
                <a:cs typeface="Arial"/>
              </a:rPr>
              <a:t> </a:t>
            </a:r>
            <a:r>
              <a:rPr sz="2600" spc="10" dirty="0">
                <a:solidFill>
                  <a:srgbClr val="770272"/>
                </a:solidFill>
                <a:latin typeface="Arial"/>
                <a:cs typeface="Arial"/>
              </a:rPr>
              <a:t>lance</a:t>
            </a:r>
            <a:r>
              <a:rPr sz="2600" spc="30" dirty="0">
                <a:solidFill>
                  <a:srgbClr val="770272"/>
                </a:solidFill>
                <a:latin typeface="Arial"/>
                <a:cs typeface="Arial"/>
              </a:rPr>
              <a:t> </a:t>
            </a:r>
            <a:r>
              <a:rPr sz="2600" spc="10" dirty="0">
                <a:solidFill>
                  <a:srgbClr val="770272"/>
                </a:solidFill>
                <a:latin typeface="Arial"/>
                <a:cs typeface="Arial"/>
              </a:rPr>
              <a:t>des</a:t>
            </a:r>
            <a:r>
              <a:rPr sz="2600" spc="25" dirty="0">
                <a:solidFill>
                  <a:srgbClr val="770272"/>
                </a:solidFill>
                <a:latin typeface="Arial"/>
                <a:cs typeface="Arial"/>
              </a:rPr>
              <a:t> </a:t>
            </a:r>
            <a:r>
              <a:rPr sz="2600" spc="20" dirty="0">
                <a:solidFill>
                  <a:srgbClr val="770272"/>
                </a:solidFill>
                <a:latin typeface="Arial"/>
                <a:cs typeface="Arial"/>
              </a:rPr>
              <a:t>services</a:t>
            </a:r>
            <a:r>
              <a:rPr sz="2600" spc="35" dirty="0">
                <a:solidFill>
                  <a:srgbClr val="770272"/>
                </a:solidFill>
                <a:latin typeface="Arial"/>
                <a:cs typeface="Arial"/>
              </a:rPr>
              <a:t> </a:t>
            </a:r>
            <a:r>
              <a:rPr sz="2600" spc="20" dirty="0">
                <a:solidFill>
                  <a:srgbClr val="770272"/>
                </a:solidFill>
                <a:latin typeface="Arial"/>
                <a:cs typeface="Arial"/>
              </a:rPr>
              <a:t>et </a:t>
            </a:r>
            <a:r>
              <a:rPr sz="2600" spc="-710" dirty="0">
                <a:solidFill>
                  <a:srgbClr val="770272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770272"/>
                </a:solidFill>
                <a:latin typeface="Arial"/>
                <a:cs typeface="Arial"/>
              </a:rPr>
              <a:t>les</a:t>
            </a:r>
            <a:r>
              <a:rPr sz="2600" spc="25" dirty="0">
                <a:solidFill>
                  <a:srgbClr val="770272"/>
                </a:solidFill>
                <a:latin typeface="Arial"/>
                <a:cs typeface="Arial"/>
              </a:rPr>
              <a:t> </a:t>
            </a:r>
            <a:r>
              <a:rPr sz="2600" spc="15" dirty="0">
                <a:solidFill>
                  <a:srgbClr val="770272"/>
                </a:solidFill>
                <a:latin typeface="Arial"/>
                <a:cs typeface="Arial"/>
              </a:rPr>
              <a:t>redémarre</a:t>
            </a:r>
            <a:r>
              <a:rPr sz="2600" spc="30" dirty="0">
                <a:solidFill>
                  <a:srgbClr val="770272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770272"/>
                </a:solidFill>
                <a:latin typeface="Arial"/>
                <a:cs typeface="Arial"/>
              </a:rPr>
              <a:t>s'ils</a:t>
            </a:r>
            <a:r>
              <a:rPr sz="2600" spc="30" dirty="0">
                <a:solidFill>
                  <a:srgbClr val="770272"/>
                </a:solidFill>
                <a:latin typeface="Arial"/>
                <a:cs typeface="Arial"/>
              </a:rPr>
              <a:t> </a:t>
            </a:r>
            <a:r>
              <a:rPr sz="2600" spc="15" dirty="0">
                <a:solidFill>
                  <a:srgbClr val="770272"/>
                </a:solidFill>
                <a:latin typeface="Arial"/>
                <a:cs typeface="Arial"/>
              </a:rPr>
              <a:t>échouent.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654" y="1101852"/>
            <a:ext cx="88607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Création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5" dirty="0"/>
              <a:t> </a:t>
            </a:r>
            <a:r>
              <a:rPr dirty="0"/>
              <a:t>conteneur</a:t>
            </a:r>
            <a:r>
              <a:rPr spc="-90" dirty="0"/>
              <a:t> </a:t>
            </a:r>
            <a:r>
              <a:rPr spc="-10" dirty="0"/>
              <a:t>personnalisé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54" y="2159000"/>
            <a:ext cx="8068945" cy="1523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180"/>
              </a:lnSpc>
              <a:spcBef>
                <a:spcPts val="100"/>
              </a:spcBef>
            </a:pPr>
            <a:r>
              <a:rPr sz="2700" spc="-15" dirty="0">
                <a:solidFill>
                  <a:srgbClr val="8C1C74"/>
                </a:solidFill>
                <a:latin typeface="Arial"/>
                <a:cs typeface="Arial"/>
              </a:rPr>
              <a:t>Supervisor</a:t>
            </a:r>
            <a:r>
              <a:rPr sz="27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spc="-10" dirty="0">
                <a:solidFill>
                  <a:srgbClr val="8C1C74"/>
                </a:solidFill>
                <a:latin typeface="Arial"/>
                <a:cs typeface="Arial"/>
              </a:rPr>
              <a:t>lit</a:t>
            </a:r>
            <a:r>
              <a:rPr sz="27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spc="-10" dirty="0">
                <a:solidFill>
                  <a:srgbClr val="8C1C74"/>
                </a:solidFill>
                <a:latin typeface="Arial"/>
                <a:cs typeface="Arial"/>
              </a:rPr>
              <a:t>un</a:t>
            </a:r>
            <a:r>
              <a:rPr sz="27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spc="-15" dirty="0">
                <a:solidFill>
                  <a:srgbClr val="8C1C74"/>
                </a:solidFill>
                <a:latin typeface="Arial"/>
                <a:cs typeface="Arial"/>
              </a:rPr>
              <a:t>fichier</a:t>
            </a:r>
            <a:r>
              <a:rPr sz="27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spc="-1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7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spc="-15" dirty="0">
                <a:solidFill>
                  <a:srgbClr val="8C1C74"/>
                </a:solidFill>
                <a:latin typeface="Arial"/>
                <a:cs typeface="Arial"/>
              </a:rPr>
              <a:t>configuration</a:t>
            </a:r>
            <a:r>
              <a:rPr sz="27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spc="-15" dirty="0">
                <a:solidFill>
                  <a:srgbClr val="8C1C74"/>
                </a:solidFill>
                <a:latin typeface="Arial"/>
                <a:cs typeface="Arial"/>
              </a:rPr>
              <a:t>situé</a:t>
            </a:r>
            <a:r>
              <a:rPr sz="27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spc="-15" dirty="0">
                <a:solidFill>
                  <a:srgbClr val="8C1C74"/>
                </a:solidFill>
                <a:latin typeface="Arial"/>
                <a:cs typeface="Arial"/>
              </a:rPr>
              <a:t>dans</a:t>
            </a:r>
            <a:endParaRPr sz="2700">
              <a:latin typeface="Arial"/>
              <a:cs typeface="Arial"/>
            </a:endParaRPr>
          </a:p>
          <a:p>
            <a:pPr marL="12700">
              <a:lnSpc>
                <a:spcPts val="3180"/>
              </a:lnSpc>
            </a:pPr>
            <a:r>
              <a:rPr sz="2700" spc="-35" dirty="0">
                <a:solidFill>
                  <a:srgbClr val="8C1C74"/>
                </a:solidFill>
                <a:latin typeface="Arial"/>
                <a:cs typeface="Arial"/>
              </a:rPr>
              <a:t>/etc/supervisor.</a:t>
            </a:r>
            <a:endParaRPr sz="2700">
              <a:latin typeface="Arial"/>
              <a:cs typeface="Arial"/>
            </a:endParaRPr>
          </a:p>
          <a:p>
            <a:pPr marL="12700" marR="5080">
              <a:lnSpc>
                <a:spcPts val="2110"/>
              </a:lnSpc>
              <a:spcBef>
                <a:spcPts val="1250"/>
              </a:spcBef>
            </a:pPr>
            <a:r>
              <a:rPr sz="1900" spc="-35" dirty="0">
                <a:solidFill>
                  <a:srgbClr val="8C1C74"/>
                </a:solidFill>
                <a:latin typeface="Arial"/>
                <a:cs typeface="Arial"/>
              </a:rPr>
              <a:t>Chaque</a:t>
            </a:r>
            <a:r>
              <a:rPr sz="1900" spc="-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8C1C74"/>
                </a:solidFill>
                <a:latin typeface="Arial"/>
                <a:cs typeface="Arial"/>
              </a:rPr>
              <a:t>fichier</a:t>
            </a:r>
            <a:r>
              <a:rPr sz="19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30" dirty="0">
                <a:solidFill>
                  <a:srgbClr val="8C1C74"/>
                </a:solidFill>
                <a:latin typeface="Arial"/>
                <a:cs typeface="Arial"/>
              </a:rPr>
              <a:t>finissant</a:t>
            </a:r>
            <a:r>
              <a:rPr sz="19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8C1C74"/>
                </a:solidFill>
                <a:latin typeface="Arial"/>
                <a:cs typeface="Arial"/>
              </a:rPr>
              <a:t>en</a:t>
            </a:r>
            <a:r>
              <a:rPr sz="1900" spc="-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30" dirty="0">
                <a:solidFill>
                  <a:srgbClr val="8C1C74"/>
                </a:solidFill>
                <a:latin typeface="Arial"/>
                <a:cs typeface="Arial"/>
              </a:rPr>
              <a:t>.conf</a:t>
            </a:r>
            <a:r>
              <a:rPr sz="19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8C1C74"/>
                </a:solidFill>
                <a:latin typeface="Arial"/>
                <a:cs typeface="Arial"/>
              </a:rPr>
              <a:t>et</a:t>
            </a:r>
            <a:r>
              <a:rPr sz="19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8C1C74"/>
                </a:solidFill>
                <a:latin typeface="Arial"/>
                <a:cs typeface="Arial"/>
              </a:rPr>
              <a:t>situé</a:t>
            </a:r>
            <a:r>
              <a:rPr sz="1900" spc="-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30" dirty="0">
                <a:solidFill>
                  <a:srgbClr val="8C1C74"/>
                </a:solidFill>
                <a:latin typeface="Arial"/>
                <a:cs typeface="Arial"/>
              </a:rPr>
              <a:t>dans</a:t>
            </a:r>
            <a:r>
              <a:rPr sz="1900" spc="-7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1900" spc="-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35" dirty="0">
                <a:solidFill>
                  <a:srgbClr val="8C1C74"/>
                </a:solidFill>
                <a:latin typeface="Arial"/>
                <a:cs typeface="Arial"/>
              </a:rPr>
              <a:t>chemin</a:t>
            </a:r>
            <a:r>
              <a:rPr sz="1900" spc="-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30" dirty="0">
                <a:solidFill>
                  <a:srgbClr val="8C1C74"/>
                </a:solidFill>
                <a:latin typeface="Arial"/>
                <a:cs typeface="Arial"/>
              </a:rPr>
              <a:t>/etc/supervisor/conf.d </a:t>
            </a:r>
            <a:r>
              <a:rPr sz="1900" spc="-509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35" dirty="0">
                <a:solidFill>
                  <a:srgbClr val="8C1C74"/>
                </a:solidFill>
                <a:latin typeface="Arial"/>
                <a:cs typeface="Arial"/>
              </a:rPr>
              <a:t>représente</a:t>
            </a:r>
            <a:r>
              <a:rPr sz="1900" spc="-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8C1C74"/>
                </a:solidFill>
                <a:latin typeface="Arial"/>
                <a:cs typeface="Arial"/>
              </a:rPr>
              <a:t>un</a:t>
            </a:r>
            <a:r>
              <a:rPr sz="1900" spc="-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35" dirty="0">
                <a:solidFill>
                  <a:srgbClr val="8C1C74"/>
                </a:solidFill>
                <a:latin typeface="Arial"/>
                <a:cs typeface="Arial"/>
              </a:rPr>
              <a:t>processus</a:t>
            </a:r>
            <a:r>
              <a:rPr sz="19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8C1C74"/>
                </a:solidFill>
                <a:latin typeface="Arial"/>
                <a:cs typeface="Arial"/>
              </a:rPr>
              <a:t>qui</a:t>
            </a:r>
            <a:r>
              <a:rPr sz="19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8C1C74"/>
                </a:solidFill>
                <a:latin typeface="Arial"/>
                <a:cs typeface="Arial"/>
              </a:rPr>
              <a:t>est</a:t>
            </a:r>
            <a:r>
              <a:rPr sz="19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8C1C74"/>
                </a:solidFill>
                <a:latin typeface="Arial"/>
                <a:cs typeface="Arial"/>
              </a:rPr>
              <a:t>surveillé</a:t>
            </a:r>
            <a:r>
              <a:rPr sz="1900" spc="-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30" dirty="0">
                <a:solidFill>
                  <a:srgbClr val="8C1C74"/>
                </a:solidFill>
                <a:latin typeface="Arial"/>
                <a:cs typeface="Arial"/>
              </a:rPr>
              <a:t>par </a:t>
            </a:r>
            <a:r>
              <a:rPr sz="1900" spc="-50" dirty="0">
                <a:solidFill>
                  <a:srgbClr val="8C1C74"/>
                </a:solidFill>
                <a:latin typeface="Arial"/>
                <a:cs typeface="Arial"/>
              </a:rPr>
              <a:t>Supervisor.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1654" y="4256023"/>
            <a:ext cx="2428240" cy="215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7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00A833"/>
                </a:solidFill>
                <a:latin typeface="Lucida Sans Typewriter"/>
                <a:cs typeface="Lucida Sans Typewriter"/>
              </a:rPr>
              <a:t>[program:&lt;nom&gt;] </a:t>
            </a:r>
            <a:r>
              <a:rPr sz="1500" b="1" dirty="0">
                <a:solidFill>
                  <a:srgbClr val="00A833"/>
                </a:solidFill>
                <a:latin typeface="Lucida Sans Typewriter"/>
                <a:cs typeface="Lucida Sans Typewriter"/>
              </a:rPr>
              <a:t> </a:t>
            </a:r>
            <a:r>
              <a:rPr sz="1500" b="1" spc="-5" dirty="0">
                <a:solidFill>
                  <a:srgbClr val="00A833"/>
                </a:solidFill>
                <a:latin typeface="Lucida Sans Typewriter"/>
                <a:cs typeface="Lucida Sans Typewriter"/>
              </a:rPr>
              <a:t>command</a:t>
            </a:r>
            <a:r>
              <a:rPr sz="1500" b="1" spc="-65" dirty="0">
                <a:solidFill>
                  <a:srgbClr val="00A833"/>
                </a:solidFill>
                <a:latin typeface="Lucida Sans Typewriter"/>
                <a:cs typeface="Lucida Sans Typewriter"/>
              </a:rPr>
              <a:t> </a:t>
            </a:r>
            <a:r>
              <a:rPr sz="1500" b="1" dirty="0">
                <a:solidFill>
                  <a:srgbClr val="00A833"/>
                </a:solidFill>
                <a:latin typeface="Lucida Sans Typewriter"/>
                <a:cs typeface="Lucida Sans Typewriter"/>
              </a:rPr>
              <a:t>=</a:t>
            </a:r>
            <a:r>
              <a:rPr sz="1500" b="1" spc="-45" dirty="0">
                <a:solidFill>
                  <a:srgbClr val="00A833"/>
                </a:solidFill>
                <a:latin typeface="Lucida Sans Typewriter"/>
                <a:cs typeface="Lucida Sans Typewriter"/>
              </a:rPr>
              <a:t> </a:t>
            </a:r>
            <a:r>
              <a:rPr sz="1500" b="1" spc="-5" dirty="0">
                <a:solidFill>
                  <a:srgbClr val="00A833"/>
                </a:solidFill>
                <a:latin typeface="Lucida Sans Typewriter"/>
                <a:cs typeface="Lucida Sans Typewriter"/>
              </a:rPr>
              <a:t>&lt;programme&gt;</a:t>
            </a:r>
            <a:endParaRPr sz="1500">
              <a:latin typeface="Lucida Sans Typewriter"/>
              <a:cs typeface="Lucida Sans Typewriter"/>
            </a:endParaRPr>
          </a:p>
          <a:p>
            <a:pPr marL="12700" marR="119380">
              <a:lnSpc>
                <a:spcPct val="163100"/>
              </a:lnSpc>
              <a:spcBef>
                <a:spcPts val="60"/>
              </a:spcBef>
            </a:pPr>
            <a:r>
              <a:rPr sz="1500" b="1" spc="-5" dirty="0">
                <a:solidFill>
                  <a:srgbClr val="00A833"/>
                </a:solidFill>
                <a:latin typeface="Lucida Sans Typewriter"/>
                <a:cs typeface="Lucida Sans Typewriter"/>
              </a:rPr>
              <a:t>user</a:t>
            </a:r>
            <a:r>
              <a:rPr sz="1500" b="1" spc="-60" dirty="0">
                <a:solidFill>
                  <a:srgbClr val="00A833"/>
                </a:solidFill>
                <a:latin typeface="Lucida Sans Typewriter"/>
                <a:cs typeface="Lucida Sans Typewriter"/>
              </a:rPr>
              <a:t> </a:t>
            </a:r>
            <a:r>
              <a:rPr sz="1500" b="1" dirty="0">
                <a:solidFill>
                  <a:srgbClr val="00A833"/>
                </a:solidFill>
                <a:latin typeface="Lucida Sans Typewriter"/>
                <a:cs typeface="Lucida Sans Typewriter"/>
              </a:rPr>
              <a:t>=</a:t>
            </a:r>
            <a:r>
              <a:rPr sz="1500" b="1" spc="-65" dirty="0">
                <a:solidFill>
                  <a:srgbClr val="00A833"/>
                </a:solidFill>
                <a:latin typeface="Lucida Sans Typewriter"/>
                <a:cs typeface="Lucida Sans Typewriter"/>
              </a:rPr>
              <a:t> </a:t>
            </a:r>
            <a:r>
              <a:rPr sz="1500" b="1" spc="-5" dirty="0">
                <a:solidFill>
                  <a:srgbClr val="00A833"/>
                </a:solidFill>
                <a:latin typeface="Lucida Sans Typewriter"/>
                <a:cs typeface="Lucida Sans Typewriter"/>
              </a:rPr>
              <a:t>&lt;utilisateur&gt; </a:t>
            </a:r>
            <a:r>
              <a:rPr sz="1500" b="1" spc="-890" dirty="0">
                <a:solidFill>
                  <a:srgbClr val="00A833"/>
                </a:solidFill>
                <a:latin typeface="Lucida Sans Typewriter"/>
                <a:cs typeface="Lucida Sans Typewriter"/>
              </a:rPr>
              <a:t> </a:t>
            </a:r>
            <a:r>
              <a:rPr sz="1500" b="1" spc="-5" dirty="0">
                <a:solidFill>
                  <a:srgbClr val="00A833"/>
                </a:solidFill>
                <a:latin typeface="Lucida Sans Typewriter"/>
                <a:cs typeface="Lucida Sans Typewriter"/>
              </a:rPr>
              <a:t>directory</a:t>
            </a:r>
            <a:r>
              <a:rPr sz="1500" b="1" spc="-65" dirty="0">
                <a:solidFill>
                  <a:srgbClr val="00A833"/>
                </a:solidFill>
                <a:latin typeface="Lucida Sans Typewriter"/>
                <a:cs typeface="Lucida Sans Typewriter"/>
              </a:rPr>
              <a:t> </a:t>
            </a:r>
            <a:r>
              <a:rPr sz="1500" b="1" dirty="0">
                <a:solidFill>
                  <a:srgbClr val="00A833"/>
                </a:solidFill>
                <a:latin typeface="Lucida Sans Typewriter"/>
                <a:cs typeface="Lucida Sans Typewriter"/>
              </a:rPr>
              <a:t>=</a:t>
            </a:r>
            <a:r>
              <a:rPr sz="1500" b="1" spc="-45" dirty="0">
                <a:solidFill>
                  <a:srgbClr val="00A833"/>
                </a:solidFill>
                <a:latin typeface="Lucida Sans Typewriter"/>
                <a:cs typeface="Lucida Sans Typewriter"/>
              </a:rPr>
              <a:t> </a:t>
            </a:r>
            <a:r>
              <a:rPr sz="1500" b="1" spc="-5" dirty="0">
                <a:solidFill>
                  <a:srgbClr val="00A833"/>
                </a:solidFill>
                <a:latin typeface="Lucida Sans Typewriter"/>
                <a:cs typeface="Lucida Sans Typewriter"/>
              </a:rPr>
              <a:t>&lt;chemin&gt; </a:t>
            </a:r>
            <a:r>
              <a:rPr sz="1500" b="1" spc="-890" dirty="0">
                <a:solidFill>
                  <a:srgbClr val="00A833"/>
                </a:solidFill>
                <a:latin typeface="Lucida Sans Typewriter"/>
                <a:cs typeface="Lucida Sans Typewriter"/>
              </a:rPr>
              <a:t> </a:t>
            </a:r>
            <a:r>
              <a:rPr sz="1500" b="1" spc="-5" dirty="0">
                <a:solidFill>
                  <a:srgbClr val="00A833"/>
                </a:solidFill>
                <a:latin typeface="Lucida Sans Typewriter"/>
                <a:cs typeface="Lucida Sans Typewriter"/>
              </a:rPr>
              <a:t>autostart </a:t>
            </a:r>
            <a:r>
              <a:rPr sz="1500" b="1" dirty="0">
                <a:solidFill>
                  <a:srgbClr val="00A833"/>
                </a:solidFill>
                <a:latin typeface="Lucida Sans Typewriter"/>
                <a:cs typeface="Lucida Sans Typewriter"/>
              </a:rPr>
              <a:t>= </a:t>
            </a:r>
            <a:r>
              <a:rPr sz="1500" b="1" spc="-5" dirty="0">
                <a:solidFill>
                  <a:srgbClr val="00A833"/>
                </a:solidFill>
                <a:latin typeface="Lucida Sans Typewriter"/>
                <a:cs typeface="Lucida Sans Typewriter"/>
              </a:rPr>
              <a:t>true </a:t>
            </a:r>
            <a:r>
              <a:rPr sz="1500" b="1" dirty="0">
                <a:solidFill>
                  <a:srgbClr val="00A833"/>
                </a:solidFill>
                <a:latin typeface="Lucida Sans Typewriter"/>
                <a:cs typeface="Lucida Sans Typewriter"/>
              </a:rPr>
              <a:t> </a:t>
            </a:r>
            <a:r>
              <a:rPr sz="1500" b="1" spc="-5" dirty="0">
                <a:solidFill>
                  <a:srgbClr val="00A833"/>
                </a:solidFill>
                <a:latin typeface="Lucida Sans Typewriter"/>
                <a:cs typeface="Lucida Sans Typewriter"/>
              </a:rPr>
              <a:t>autorestart</a:t>
            </a:r>
            <a:r>
              <a:rPr sz="1500" b="1" spc="-40" dirty="0">
                <a:solidFill>
                  <a:srgbClr val="00A833"/>
                </a:solidFill>
                <a:latin typeface="Lucida Sans Typewriter"/>
                <a:cs typeface="Lucida Sans Typewriter"/>
              </a:rPr>
              <a:t> </a:t>
            </a:r>
            <a:r>
              <a:rPr sz="1500" b="1" dirty="0">
                <a:solidFill>
                  <a:srgbClr val="00A833"/>
                </a:solidFill>
                <a:latin typeface="Lucida Sans Typewriter"/>
                <a:cs typeface="Lucida Sans Typewriter"/>
              </a:rPr>
              <a:t>=</a:t>
            </a:r>
            <a:r>
              <a:rPr sz="1500" b="1" spc="-50" dirty="0">
                <a:solidFill>
                  <a:srgbClr val="00A833"/>
                </a:solidFill>
                <a:latin typeface="Lucida Sans Typewriter"/>
                <a:cs typeface="Lucida Sans Typewriter"/>
              </a:rPr>
              <a:t> </a:t>
            </a:r>
            <a:r>
              <a:rPr sz="1500" b="1" spc="-5" dirty="0">
                <a:solidFill>
                  <a:srgbClr val="00A833"/>
                </a:solidFill>
                <a:latin typeface="Lucida Sans Typewriter"/>
                <a:cs typeface="Lucida Sans Typewriter"/>
              </a:rPr>
              <a:t>true</a:t>
            </a:r>
            <a:endParaRPr sz="1500">
              <a:latin typeface="Lucida Sans Typewriter"/>
              <a:cs typeface="Lucida Sans Typewriter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7821" y="1101852"/>
            <a:ext cx="44634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Travaux</a:t>
            </a:r>
            <a:r>
              <a:rPr spc="-160" dirty="0"/>
              <a:t> </a:t>
            </a:r>
            <a:r>
              <a:rPr spc="-10" dirty="0"/>
              <a:t>pratiques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54" y="2183892"/>
            <a:ext cx="6442075" cy="97028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ts val="3600"/>
              </a:lnSpc>
              <a:spcBef>
                <a:spcPts val="420"/>
              </a:spcBef>
            </a:pPr>
            <a:r>
              <a:rPr sz="3200" spc="-15" dirty="0">
                <a:solidFill>
                  <a:srgbClr val="8C1C74"/>
                </a:solidFill>
                <a:latin typeface="Arial"/>
                <a:cs typeface="Arial"/>
              </a:rPr>
              <a:t>Création</a:t>
            </a:r>
            <a:r>
              <a:rPr sz="32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8C1C74"/>
                </a:solidFill>
                <a:latin typeface="Arial"/>
                <a:cs typeface="Arial"/>
              </a:rPr>
              <a:t>et</a:t>
            </a:r>
            <a:r>
              <a:rPr sz="32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8C1C74"/>
                </a:solidFill>
                <a:latin typeface="Arial"/>
                <a:cs typeface="Arial"/>
              </a:rPr>
              <a:t>automatisation</a:t>
            </a:r>
            <a:r>
              <a:rPr sz="32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8C1C74"/>
                </a:solidFill>
                <a:latin typeface="Arial"/>
                <a:cs typeface="Arial"/>
              </a:rPr>
              <a:t>d'images </a:t>
            </a:r>
            <a:r>
              <a:rPr sz="3200" spc="-87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8C1C74"/>
                </a:solidFill>
                <a:latin typeface="Arial"/>
                <a:cs typeface="Arial"/>
              </a:rPr>
              <a:t>personnalisées.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1303" y="3856735"/>
            <a:ext cx="16002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MS UI Gothic"/>
                <a:cs typeface="MS UI Gothic"/>
              </a:rPr>
              <a:t>–</a:t>
            </a:r>
            <a:endParaRPr sz="21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1303" y="4399279"/>
            <a:ext cx="16002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MS UI Gothic"/>
                <a:cs typeface="MS UI Gothic"/>
              </a:rPr>
              <a:t>–</a:t>
            </a:r>
            <a:endParaRPr sz="2100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0668" y="3094228"/>
            <a:ext cx="5638165" cy="1650364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336550" marR="5080" indent="-323850">
              <a:lnSpc>
                <a:spcPct val="126400"/>
              </a:lnSpc>
              <a:spcBef>
                <a:spcPts val="145"/>
              </a:spcBef>
              <a:tabLst>
                <a:tab pos="335915" algn="l"/>
              </a:tabLst>
            </a:pPr>
            <a:r>
              <a:rPr sz="3150" baseline="10582" dirty="0">
                <a:latin typeface="MS UI Gothic"/>
                <a:cs typeface="MS UI Gothic"/>
              </a:rPr>
              <a:t>–	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Mise</a:t>
            </a:r>
            <a:r>
              <a:rPr sz="28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en</a:t>
            </a:r>
            <a:r>
              <a:rPr sz="28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œuvre</a:t>
            </a:r>
            <a:r>
              <a:rPr sz="28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d’un</a:t>
            </a:r>
            <a:r>
              <a:rPr sz="28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registre</a:t>
            </a:r>
            <a:r>
              <a:rPr sz="28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privé </a:t>
            </a:r>
            <a:r>
              <a:rPr sz="2800" spc="-7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Créer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un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conteneur Mariadb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Créer</a:t>
            </a:r>
            <a:r>
              <a:rPr sz="28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un</a:t>
            </a:r>
            <a:r>
              <a:rPr sz="28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conteneur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Jboss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3215" y="1101852"/>
            <a:ext cx="69703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De la</a:t>
            </a:r>
            <a:r>
              <a:rPr spc="10" dirty="0"/>
              <a:t> </a:t>
            </a:r>
            <a:r>
              <a:rPr spc="-10" dirty="0"/>
              <a:t>virtualisation</a:t>
            </a:r>
            <a:r>
              <a:rPr spc="45" dirty="0"/>
              <a:t> </a:t>
            </a:r>
            <a:r>
              <a:rPr dirty="0"/>
              <a:t>à</a:t>
            </a:r>
            <a:r>
              <a:rPr spc="-75" dirty="0"/>
              <a:t> </a:t>
            </a:r>
            <a:r>
              <a:rPr spc="-10" dirty="0"/>
              <a:t>Docker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8494" y="3308603"/>
            <a:ext cx="1155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MS UI Gothic"/>
                <a:cs typeface="MS UI Gothic"/>
              </a:rPr>
              <a:t>–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8494" y="3942588"/>
            <a:ext cx="1155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MS UI Gothic"/>
                <a:cs typeface="MS UI Gothic"/>
              </a:rPr>
              <a:t>–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8494" y="4576572"/>
            <a:ext cx="1155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MS UI Gothic"/>
                <a:cs typeface="MS UI Gothic"/>
              </a:rPr>
              <a:t>–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8494" y="4942332"/>
            <a:ext cx="1155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MS UI Gothic"/>
                <a:cs typeface="MS UI Gothic"/>
              </a:rPr>
              <a:t>–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8494" y="5308092"/>
            <a:ext cx="1155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MS UI Gothic"/>
                <a:cs typeface="MS UI Gothic"/>
              </a:rPr>
              <a:t>–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8494" y="5945123"/>
            <a:ext cx="1155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MS UI Gothic"/>
                <a:cs typeface="MS UI Gothic"/>
              </a:rPr>
              <a:t>–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8954" y="2005129"/>
            <a:ext cx="4547870" cy="850900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44"/>
              </a:spcBef>
            </a:pPr>
            <a:r>
              <a:rPr sz="2200" b="1" spc="-15" dirty="0">
                <a:solidFill>
                  <a:srgbClr val="8C1C74"/>
                </a:solidFill>
                <a:latin typeface="Arial"/>
                <a:cs typeface="Arial"/>
              </a:rPr>
              <a:t>Du</a:t>
            </a:r>
            <a:r>
              <a:rPr sz="2200" b="1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8C1C74"/>
                </a:solidFill>
                <a:latin typeface="Arial"/>
                <a:cs typeface="Arial"/>
              </a:rPr>
              <a:t>point </a:t>
            </a:r>
            <a:r>
              <a:rPr sz="2200" b="1" spc="-1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200" b="1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8C1C74"/>
                </a:solidFill>
                <a:latin typeface="Arial"/>
                <a:cs typeface="Arial"/>
              </a:rPr>
              <a:t>vue</a:t>
            </a:r>
            <a:r>
              <a:rPr sz="2200" b="1" spc="-15" dirty="0">
                <a:solidFill>
                  <a:srgbClr val="8C1C74"/>
                </a:solidFill>
                <a:latin typeface="Arial"/>
                <a:cs typeface="Arial"/>
              </a:rPr>
              <a:t> du</a:t>
            </a:r>
            <a:r>
              <a:rPr sz="2200" b="1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8C1C74"/>
                </a:solidFill>
                <a:latin typeface="Arial"/>
                <a:cs typeface="Arial"/>
              </a:rPr>
              <a:t>développeur</a:t>
            </a:r>
            <a:r>
              <a:rPr sz="2200" b="1" spc="-10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...</a:t>
            </a:r>
            <a:endParaRPr sz="2200">
              <a:latin typeface="Arial"/>
              <a:cs typeface="Arial"/>
            </a:endParaRPr>
          </a:p>
          <a:p>
            <a:pPr marL="391795">
              <a:lnSpc>
                <a:spcPct val="100000"/>
              </a:lnSpc>
              <a:spcBef>
                <a:spcPts val="735"/>
              </a:spcBef>
            </a:pPr>
            <a:r>
              <a:rPr sz="2100" baseline="11904" dirty="0">
                <a:latin typeface="MS UI Gothic"/>
                <a:cs typeface="MS UI Gothic"/>
              </a:rPr>
              <a:t>–</a:t>
            </a:r>
            <a:r>
              <a:rPr sz="2100" spc="225" baseline="11904" dirty="0">
                <a:latin typeface="MS UI Gothic"/>
                <a:cs typeface="MS UI Gothic"/>
              </a:rPr>
              <a:t> </a:t>
            </a:r>
            <a:r>
              <a:rPr sz="1900" spc="-10" dirty="0">
                <a:solidFill>
                  <a:srgbClr val="8C1C74"/>
                </a:solidFill>
                <a:latin typeface="Arial"/>
                <a:cs typeface="Arial"/>
              </a:rPr>
              <a:t>Build</a:t>
            </a:r>
            <a:r>
              <a:rPr sz="19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once…</a:t>
            </a:r>
            <a:r>
              <a:rPr sz="19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run</a:t>
            </a:r>
            <a:r>
              <a:rPr sz="1900" spc="-9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anywhere</a:t>
            </a:r>
            <a:endParaRPr sz="1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8494" y="2830575"/>
            <a:ext cx="8623935" cy="367093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  <a:tabLst>
                <a:tab pos="233045" algn="l"/>
              </a:tabLst>
            </a:pPr>
            <a:r>
              <a:rPr sz="2100" baseline="9920" dirty="0">
                <a:latin typeface="MS UI Gothic"/>
                <a:cs typeface="MS UI Gothic"/>
              </a:rPr>
              <a:t>–	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un</a:t>
            </a:r>
            <a:r>
              <a:rPr sz="19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environnement</a:t>
            </a:r>
            <a:r>
              <a:rPr sz="19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portable</a:t>
            </a:r>
            <a:r>
              <a:rPr sz="19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pour</a:t>
            </a:r>
            <a:r>
              <a:rPr sz="19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l'exécution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 des</a:t>
            </a:r>
            <a:r>
              <a:rPr sz="19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apps</a:t>
            </a:r>
            <a:endParaRPr sz="1900">
              <a:latin typeface="Arial"/>
              <a:cs typeface="Arial"/>
            </a:endParaRPr>
          </a:p>
          <a:p>
            <a:pPr marL="233679" marR="1301750">
              <a:lnSpc>
                <a:spcPts val="2090"/>
              </a:lnSpc>
              <a:spcBef>
                <a:spcPts val="850"/>
              </a:spcBef>
            </a:pPr>
            <a:r>
              <a:rPr sz="1900" spc="-10" dirty="0">
                <a:solidFill>
                  <a:srgbClr val="8C1C74"/>
                </a:solidFill>
                <a:latin typeface="Arial"/>
                <a:cs typeface="Arial"/>
              </a:rPr>
              <a:t>Pas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de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risque d’oublier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des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dépendances, packages,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…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durant les </a:t>
            </a:r>
            <a:r>
              <a:rPr sz="1900" spc="-5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déploiements</a:t>
            </a:r>
            <a:endParaRPr sz="1900">
              <a:latin typeface="Arial"/>
              <a:cs typeface="Arial"/>
            </a:endParaRPr>
          </a:p>
          <a:p>
            <a:pPr marL="233679" marR="259079">
              <a:lnSpc>
                <a:spcPts val="2110"/>
              </a:lnSpc>
              <a:spcBef>
                <a:spcPts val="795"/>
              </a:spcBef>
            </a:pP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Chaque application </a:t>
            </a:r>
            <a:r>
              <a:rPr sz="1900" spc="-10" dirty="0">
                <a:solidFill>
                  <a:srgbClr val="8C1C74"/>
                </a:solidFill>
                <a:latin typeface="Arial"/>
                <a:cs typeface="Arial"/>
              </a:rPr>
              <a:t>s'exécute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dans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son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propre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conteneur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: avec ses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propres </a:t>
            </a:r>
            <a:r>
              <a:rPr sz="1900" spc="-5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versions</a:t>
            </a:r>
            <a:r>
              <a:rPr sz="19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des</a:t>
            </a:r>
            <a:r>
              <a:rPr sz="19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librairies</a:t>
            </a:r>
            <a:endParaRPr sz="1900">
              <a:latin typeface="Arial"/>
              <a:cs typeface="Arial"/>
            </a:endParaRPr>
          </a:p>
          <a:p>
            <a:pPr marL="233679">
              <a:lnSpc>
                <a:spcPct val="100000"/>
              </a:lnSpc>
              <a:spcBef>
                <a:spcPts val="560"/>
              </a:spcBef>
            </a:pP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Facilite</a:t>
            </a:r>
            <a:r>
              <a:rPr sz="19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l’automatisation</a:t>
            </a:r>
            <a:r>
              <a:rPr sz="19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des</a:t>
            </a:r>
            <a:r>
              <a:rPr sz="19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8C1C74"/>
                </a:solidFill>
                <a:latin typeface="Arial"/>
                <a:cs typeface="Arial"/>
              </a:rPr>
              <a:t>tests</a:t>
            </a:r>
            <a:endParaRPr sz="1900">
              <a:latin typeface="Arial"/>
              <a:cs typeface="Arial"/>
            </a:endParaRPr>
          </a:p>
          <a:p>
            <a:pPr marL="233679">
              <a:lnSpc>
                <a:spcPct val="100000"/>
              </a:lnSpc>
              <a:spcBef>
                <a:spcPts val="625"/>
              </a:spcBef>
            </a:pP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élimine</a:t>
            </a:r>
            <a:r>
              <a:rPr sz="19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19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problèmes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de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compatibilité entres</a:t>
            </a:r>
            <a:r>
              <a:rPr sz="19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19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plate-formes</a:t>
            </a:r>
            <a:endParaRPr sz="1900">
              <a:latin typeface="Arial"/>
              <a:cs typeface="Arial"/>
            </a:endParaRPr>
          </a:p>
          <a:p>
            <a:pPr marL="233679" marR="687705">
              <a:lnSpc>
                <a:spcPts val="2110"/>
              </a:lnSpc>
              <a:spcBef>
                <a:spcPts val="835"/>
              </a:spcBef>
            </a:pP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Coût ressource très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bas pour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lancer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un </a:t>
            </a:r>
            <a:r>
              <a:rPr sz="1900" spc="-25" dirty="0">
                <a:solidFill>
                  <a:srgbClr val="8C1C74"/>
                </a:solidFill>
                <a:latin typeface="Arial"/>
                <a:cs typeface="Arial"/>
              </a:rPr>
              <a:t>container.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On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peut en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lancer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des </a:t>
            </a:r>
            <a:r>
              <a:rPr sz="1900" spc="-5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dizaines</a:t>
            </a:r>
            <a:r>
              <a:rPr sz="19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sur</a:t>
            </a:r>
            <a:r>
              <a:rPr sz="19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un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poste</a:t>
            </a:r>
            <a:r>
              <a:rPr sz="19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développeur (laptop)</a:t>
            </a:r>
            <a:endParaRPr sz="1900">
              <a:latin typeface="Arial"/>
              <a:cs typeface="Arial"/>
            </a:endParaRPr>
          </a:p>
          <a:p>
            <a:pPr marL="233679" marR="5080">
              <a:lnSpc>
                <a:spcPts val="2110"/>
              </a:lnSpc>
              <a:spcBef>
                <a:spcPts val="775"/>
              </a:spcBef>
            </a:pP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Permet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de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tester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des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technologies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ou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faire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des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prototypes rapidement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et à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très </a:t>
            </a:r>
            <a:r>
              <a:rPr sz="1900" spc="-5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bas</a:t>
            </a:r>
            <a:r>
              <a:rPr sz="19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coût.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5104" y="1101852"/>
            <a:ext cx="64046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Kubernetes</a:t>
            </a:r>
            <a:r>
              <a:rPr spc="-45" dirty="0"/>
              <a:t> </a:t>
            </a:r>
            <a:r>
              <a:rPr spc="-5" dirty="0"/>
              <a:t>en</a:t>
            </a:r>
            <a:r>
              <a:rPr spc="-120" dirty="0"/>
              <a:t> </a:t>
            </a:r>
            <a:r>
              <a:rPr spc="-10" dirty="0"/>
              <a:t>production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54" y="2168652"/>
            <a:ext cx="30467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solidFill>
                  <a:srgbClr val="8C1C74"/>
                </a:solidFill>
                <a:latin typeface="Arial"/>
                <a:cs typeface="Arial"/>
              </a:rPr>
              <a:t>Frontal</a:t>
            </a:r>
            <a:r>
              <a:rPr sz="3200" b="1" spc="-1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b="1" spc="-15" dirty="0">
                <a:solidFill>
                  <a:srgbClr val="8C1C74"/>
                </a:solidFill>
                <a:latin typeface="Arial"/>
                <a:cs typeface="Arial"/>
              </a:rPr>
              <a:t>Ingress.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1303" y="4591304"/>
            <a:ext cx="16002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MS UI Gothic"/>
                <a:cs typeface="MS UI Gothic"/>
              </a:rPr>
              <a:t>–</a:t>
            </a:r>
            <a:endParaRPr sz="21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0668" y="2813811"/>
            <a:ext cx="8510270" cy="296672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336550" marR="324485" indent="-323850">
              <a:lnSpc>
                <a:spcPct val="93100"/>
              </a:lnSpc>
              <a:spcBef>
                <a:spcPts val="330"/>
              </a:spcBef>
              <a:tabLst>
                <a:tab pos="335915" algn="l"/>
              </a:tabLst>
            </a:pPr>
            <a:r>
              <a:rPr sz="3150" baseline="10582" dirty="0">
                <a:latin typeface="MS UI Gothic"/>
                <a:cs typeface="MS UI Gothic"/>
              </a:rPr>
              <a:t>–	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Kubernetes Ingress est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un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ensemble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de règles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de </a:t>
            </a:r>
            <a:r>
              <a:rPr sz="2800" spc="-7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routage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qui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régissent la manière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dont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les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utilisateurs externes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accèdent aux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services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8C1C74"/>
                </a:solidFill>
                <a:latin typeface="Arial"/>
                <a:cs typeface="Arial"/>
              </a:rPr>
              <a:t>fonctionnant</a:t>
            </a:r>
            <a:r>
              <a:rPr sz="28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dans</a:t>
            </a:r>
            <a:r>
              <a:rPr sz="28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un</a:t>
            </a:r>
            <a:r>
              <a:rPr sz="2800" spc="-10" dirty="0">
                <a:solidFill>
                  <a:srgbClr val="8C1C74"/>
                </a:solidFill>
                <a:latin typeface="Arial"/>
                <a:cs typeface="Arial"/>
              </a:rPr>
              <a:t> cluster</a:t>
            </a:r>
            <a:r>
              <a:rPr sz="28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Kubernetes.</a:t>
            </a:r>
            <a:endParaRPr sz="2800">
              <a:latin typeface="Arial"/>
              <a:cs typeface="Arial"/>
            </a:endParaRPr>
          </a:p>
          <a:p>
            <a:pPr marL="336550" marR="5080">
              <a:lnSpc>
                <a:spcPct val="92500"/>
              </a:lnSpc>
              <a:spcBef>
                <a:spcPts val="1090"/>
              </a:spcBef>
            </a:pP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Dans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les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déploiements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réels de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Kubernetes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il y a </a:t>
            </a:r>
            <a:r>
              <a:rPr sz="28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souvent d'autres considérations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que le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routage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pour </a:t>
            </a:r>
            <a:r>
              <a:rPr sz="2800" spc="-7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la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 gestion</a:t>
            </a:r>
            <a:r>
              <a:rPr sz="28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d’Ingress.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5104" y="1101852"/>
            <a:ext cx="64046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Kubernetes</a:t>
            </a:r>
            <a:r>
              <a:rPr spc="-45" dirty="0"/>
              <a:t> </a:t>
            </a:r>
            <a:r>
              <a:rPr spc="-5" dirty="0"/>
              <a:t>en</a:t>
            </a:r>
            <a:r>
              <a:rPr spc="-120" dirty="0"/>
              <a:t> </a:t>
            </a:r>
            <a:r>
              <a:rPr spc="-10" dirty="0"/>
              <a:t>production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54" y="2043176"/>
            <a:ext cx="8862060" cy="1497965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2700" b="1" dirty="0">
                <a:solidFill>
                  <a:srgbClr val="8C1C74"/>
                </a:solidFill>
                <a:latin typeface="Arial"/>
                <a:cs typeface="Arial"/>
              </a:rPr>
              <a:t>Ingress</a:t>
            </a:r>
            <a:r>
              <a:rPr sz="2700" b="1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b="1" spc="5" dirty="0">
                <a:solidFill>
                  <a:srgbClr val="8C1C74"/>
                </a:solidFill>
                <a:latin typeface="Arial"/>
                <a:cs typeface="Arial"/>
              </a:rPr>
              <a:t>dans</a:t>
            </a:r>
            <a:r>
              <a:rPr sz="2700" b="1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b="1" spc="5" dirty="0">
                <a:solidFill>
                  <a:srgbClr val="8C1C74"/>
                </a:solidFill>
                <a:latin typeface="Arial"/>
                <a:cs typeface="Arial"/>
              </a:rPr>
              <a:t>Kubernetes</a:t>
            </a:r>
            <a:endParaRPr sz="2700">
              <a:latin typeface="Arial"/>
              <a:cs typeface="Arial"/>
            </a:endParaRPr>
          </a:p>
          <a:p>
            <a:pPr marL="12700" marR="5080">
              <a:lnSpc>
                <a:spcPts val="3000"/>
              </a:lnSpc>
              <a:spcBef>
                <a:spcPts val="1355"/>
              </a:spcBef>
            </a:pPr>
            <a:r>
              <a:rPr sz="2700" dirty="0">
                <a:solidFill>
                  <a:srgbClr val="8C1C74"/>
                </a:solidFill>
                <a:latin typeface="Arial"/>
                <a:cs typeface="Arial"/>
              </a:rPr>
              <a:t>Dans Kubernetes,</a:t>
            </a:r>
            <a:r>
              <a:rPr sz="27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spc="-5" dirty="0">
                <a:solidFill>
                  <a:srgbClr val="8C1C74"/>
                </a:solidFill>
                <a:latin typeface="Arial"/>
                <a:cs typeface="Arial"/>
              </a:rPr>
              <a:t>il </a:t>
            </a:r>
            <a:r>
              <a:rPr sz="2700" dirty="0">
                <a:solidFill>
                  <a:srgbClr val="8C1C74"/>
                </a:solidFill>
                <a:latin typeface="Arial"/>
                <a:cs typeface="Arial"/>
              </a:rPr>
              <a:t>existe trois</a:t>
            </a:r>
            <a:r>
              <a:rPr sz="27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8C1C74"/>
                </a:solidFill>
                <a:latin typeface="Arial"/>
                <a:cs typeface="Arial"/>
              </a:rPr>
              <a:t>approches</a:t>
            </a:r>
            <a:r>
              <a:rPr sz="27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8C1C74"/>
                </a:solidFill>
                <a:latin typeface="Arial"/>
                <a:cs typeface="Arial"/>
              </a:rPr>
              <a:t>générales</a:t>
            </a:r>
            <a:r>
              <a:rPr sz="27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8C1C74"/>
                </a:solidFill>
                <a:latin typeface="Arial"/>
                <a:cs typeface="Arial"/>
              </a:rPr>
              <a:t>pour </a:t>
            </a:r>
            <a:r>
              <a:rPr sz="2700" spc="-7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8C1C74"/>
                </a:solidFill>
                <a:latin typeface="Arial"/>
                <a:cs typeface="Arial"/>
              </a:rPr>
              <a:t>exposer</a:t>
            </a:r>
            <a:r>
              <a:rPr sz="27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8C1C74"/>
                </a:solidFill>
                <a:latin typeface="Arial"/>
                <a:cs typeface="Arial"/>
              </a:rPr>
              <a:t>votre application.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9933" y="4477004"/>
            <a:ext cx="140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S UI Gothic"/>
                <a:cs typeface="MS UI Gothic"/>
              </a:rPr>
              <a:t>–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9933" y="5610859"/>
            <a:ext cx="140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S UI Gothic"/>
                <a:cs typeface="MS UI Gothic"/>
              </a:rPr>
              <a:t>–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9298" y="3660140"/>
            <a:ext cx="8536940" cy="230886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88925" marR="173990" indent="-276225">
              <a:lnSpc>
                <a:spcPts val="2690"/>
              </a:lnSpc>
              <a:spcBef>
                <a:spcPts val="345"/>
              </a:spcBef>
              <a:tabLst>
                <a:tab pos="288290" algn="l"/>
              </a:tabLst>
            </a:pPr>
            <a:r>
              <a:rPr sz="2700" baseline="9259" dirty="0">
                <a:latin typeface="MS UI Gothic"/>
                <a:cs typeface="MS UI Gothic"/>
              </a:rPr>
              <a:t>–	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Utiliser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un service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Kubernetes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de type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NodePort,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qui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expose </a:t>
            </a:r>
            <a:r>
              <a:rPr sz="2400" spc="-6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l'application</a:t>
            </a:r>
            <a:r>
              <a:rPr sz="24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sur</a:t>
            </a:r>
            <a:r>
              <a:rPr sz="24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un</a:t>
            </a:r>
            <a:r>
              <a:rPr sz="24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port</a:t>
            </a:r>
            <a:r>
              <a:rPr sz="24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C1C74"/>
                </a:solidFill>
                <a:latin typeface="Arial"/>
                <a:cs typeface="Arial"/>
              </a:rPr>
              <a:t>à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 travers</a:t>
            </a:r>
            <a:r>
              <a:rPr sz="24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chacun</a:t>
            </a:r>
            <a:r>
              <a:rPr sz="24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4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vos</a:t>
            </a:r>
            <a:r>
              <a:rPr sz="2400" spc="-8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8C1C74"/>
                </a:solidFill>
                <a:latin typeface="Arial"/>
                <a:cs typeface="Arial"/>
              </a:rPr>
              <a:t>nœuds.</a:t>
            </a:r>
            <a:endParaRPr sz="2400">
              <a:latin typeface="Arial"/>
              <a:cs typeface="Arial"/>
            </a:endParaRPr>
          </a:p>
          <a:p>
            <a:pPr marL="288925" marR="5080">
              <a:lnSpc>
                <a:spcPct val="92100"/>
              </a:lnSpc>
              <a:spcBef>
                <a:spcPts val="795"/>
              </a:spcBef>
            </a:pP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Utiliser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un service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Kubernetes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de type </a:t>
            </a:r>
            <a:r>
              <a:rPr sz="2400" spc="-35" dirty="0">
                <a:solidFill>
                  <a:srgbClr val="8C1C74"/>
                </a:solidFill>
                <a:latin typeface="Arial"/>
                <a:cs typeface="Arial"/>
              </a:rPr>
              <a:t>LoadBalancer,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qui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crée </a:t>
            </a:r>
            <a:r>
              <a:rPr sz="2400" spc="-6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un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équilibreur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de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charge externe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qui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pointe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vers un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service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Kubernetes</a:t>
            </a:r>
            <a:r>
              <a:rPr sz="24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dans</a:t>
            </a:r>
            <a:r>
              <a:rPr sz="24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votre</a:t>
            </a:r>
            <a:r>
              <a:rPr sz="2400" spc="-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8C1C74"/>
                </a:solidFill>
                <a:latin typeface="Arial"/>
                <a:cs typeface="Arial"/>
              </a:rPr>
              <a:t>cluster.</a:t>
            </a:r>
            <a:endParaRPr sz="2400">
              <a:latin typeface="Arial"/>
              <a:cs typeface="Arial"/>
            </a:endParaRPr>
          </a:p>
          <a:p>
            <a:pPr marL="288925">
              <a:lnSpc>
                <a:spcPct val="100000"/>
              </a:lnSpc>
              <a:spcBef>
                <a:spcPts val="720"/>
              </a:spcBef>
            </a:pP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Utiliser</a:t>
            </a:r>
            <a:r>
              <a:rPr sz="24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une</a:t>
            </a:r>
            <a:r>
              <a:rPr sz="24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ressource</a:t>
            </a:r>
            <a:r>
              <a:rPr sz="24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Ingress</a:t>
            </a:r>
            <a:r>
              <a:rPr sz="2400" spc="-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Kubernetes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5104" y="1101852"/>
            <a:ext cx="64046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Kubernetes</a:t>
            </a:r>
            <a:r>
              <a:rPr spc="-45" dirty="0"/>
              <a:t> </a:t>
            </a:r>
            <a:r>
              <a:rPr spc="-5" dirty="0"/>
              <a:t>en</a:t>
            </a:r>
            <a:r>
              <a:rPr spc="-120" dirty="0"/>
              <a:t> </a:t>
            </a:r>
            <a:r>
              <a:rPr spc="-10" dirty="0"/>
              <a:t>production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54" y="2182876"/>
            <a:ext cx="556641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15" dirty="0">
                <a:solidFill>
                  <a:srgbClr val="8C1C74"/>
                </a:solidFill>
                <a:latin typeface="Arial"/>
                <a:cs typeface="Arial"/>
              </a:rPr>
              <a:t>Ingress</a:t>
            </a:r>
            <a:r>
              <a:rPr sz="2200" b="1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8C1C74"/>
                </a:solidFill>
                <a:latin typeface="Arial"/>
                <a:cs typeface="Arial"/>
              </a:rPr>
              <a:t>Contrôleurs</a:t>
            </a:r>
            <a:r>
              <a:rPr sz="2200" b="1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8C1C74"/>
                </a:solidFill>
                <a:latin typeface="Arial"/>
                <a:cs typeface="Arial"/>
              </a:rPr>
              <a:t>et</a:t>
            </a:r>
            <a:r>
              <a:rPr sz="2200" b="1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8C1C74"/>
                </a:solidFill>
                <a:latin typeface="Arial"/>
                <a:cs typeface="Arial"/>
              </a:rPr>
              <a:t>Ingress</a:t>
            </a:r>
            <a:r>
              <a:rPr sz="2200" b="1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8C1C74"/>
                </a:solidFill>
                <a:latin typeface="Arial"/>
                <a:cs typeface="Arial"/>
              </a:rPr>
              <a:t>ressources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8494" y="3080003"/>
            <a:ext cx="1155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MS UI Gothic"/>
                <a:cs typeface="MS UI Gothic"/>
              </a:rPr>
              <a:t>–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8494" y="3713988"/>
            <a:ext cx="1155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MS UI Gothic"/>
                <a:cs typeface="MS UI Gothic"/>
              </a:rPr>
              <a:t>–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8494" y="4884420"/>
            <a:ext cx="1155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MS UI Gothic"/>
                <a:cs typeface="MS UI Gothic"/>
              </a:rPr>
              <a:t>–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8494" y="5786628"/>
            <a:ext cx="1155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MS UI Gothic"/>
                <a:cs typeface="MS UI Gothic"/>
              </a:rPr>
              <a:t>–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77759" y="3056128"/>
            <a:ext cx="8405495" cy="3564254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1650">
              <a:lnSpc>
                <a:spcPts val="2090"/>
              </a:lnSpc>
              <a:spcBef>
                <a:spcPts val="325"/>
              </a:spcBef>
            </a:pP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Une entrée est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un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concept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de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base (en bêta)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de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Kubernetes, mais elle est </a:t>
            </a:r>
            <a:r>
              <a:rPr sz="1900" spc="-5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toujours</a:t>
            </a:r>
            <a:r>
              <a:rPr sz="19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implémentée</a:t>
            </a:r>
            <a:r>
              <a:rPr sz="19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par</a:t>
            </a:r>
            <a:r>
              <a:rPr sz="19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un </a:t>
            </a:r>
            <a:r>
              <a:rPr sz="1900" b="1" spc="-5" dirty="0">
                <a:solidFill>
                  <a:srgbClr val="8C1C74"/>
                </a:solidFill>
                <a:latin typeface="Arial"/>
                <a:cs typeface="Arial"/>
              </a:rPr>
              <a:t>proxy</a:t>
            </a:r>
            <a:r>
              <a:rPr sz="1900" b="1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8C1C74"/>
                </a:solidFill>
                <a:latin typeface="Arial"/>
                <a:cs typeface="Arial"/>
              </a:rPr>
              <a:t>tiers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.</a:t>
            </a:r>
            <a:endParaRPr sz="1900">
              <a:latin typeface="Arial"/>
              <a:cs typeface="Arial"/>
            </a:endParaRPr>
          </a:p>
          <a:p>
            <a:pPr marL="12700" marR="252095">
              <a:lnSpc>
                <a:spcPct val="91900"/>
              </a:lnSpc>
              <a:spcBef>
                <a:spcPts val="675"/>
              </a:spcBef>
            </a:pP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19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contrôleur Ingress est</a:t>
            </a:r>
            <a:r>
              <a:rPr sz="19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responsable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 de</a:t>
            </a:r>
            <a:r>
              <a:rPr sz="19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lire l'information</a:t>
            </a:r>
            <a:r>
              <a:rPr sz="19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sur</a:t>
            </a:r>
            <a:r>
              <a:rPr sz="19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19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ressources </a:t>
            </a:r>
            <a:r>
              <a:rPr sz="1900" spc="-509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d'entrée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et de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traiter ces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données en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conséquence. </a:t>
            </a:r>
            <a:r>
              <a:rPr sz="1900" spc="-10" dirty="0">
                <a:solidFill>
                  <a:srgbClr val="8C1C74"/>
                </a:solidFill>
                <a:latin typeface="Arial"/>
                <a:cs typeface="Arial"/>
              </a:rPr>
              <a:t>Différents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contrôleurs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Ingress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ont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étendu la spécification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de </a:t>
            </a:r>
            <a:r>
              <a:rPr sz="1900" spc="-10" dirty="0">
                <a:solidFill>
                  <a:srgbClr val="8C1C74"/>
                </a:solidFill>
                <a:latin typeface="Arial"/>
                <a:cs typeface="Arial"/>
              </a:rPr>
              <a:t>différentes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manières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pour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prendre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en </a:t>
            </a:r>
            <a:r>
              <a:rPr sz="19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charge</a:t>
            </a:r>
            <a:r>
              <a:rPr sz="19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des</a:t>
            </a:r>
            <a:r>
              <a:rPr sz="19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cas</a:t>
            </a:r>
            <a:r>
              <a:rPr sz="19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d'utilisation</a:t>
            </a:r>
            <a:r>
              <a:rPr sz="19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supplémentaires.</a:t>
            </a:r>
            <a:endParaRPr sz="1900">
              <a:latin typeface="Arial"/>
              <a:cs typeface="Arial"/>
            </a:endParaRPr>
          </a:p>
          <a:p>
            <a:pPr marL="12700" marR="13335">
              <a:lnSpc>
                <a:spcPct val="92100"/>
              </a:lnSpc>
              <a:spcBef>
                <a:spcPts val="900"/>
              </a:spcBef>
            </a:pP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Ingress est étroitement intégré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à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Kubernetes,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ce qui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signifie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que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vos workflows </a:t>
            </a:r>
            <a:r>
              <a:rPr sz="1900" spc="-5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existants autour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de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kubectl s'étendront probablement bien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à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la gestion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des </a:t>
            </a:r>
            <a:r>
              <a:rPr sz="19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entrées.</a:t>
            </a:r>
            <a:endParaRPr sz="1900">
              <a:latin typeface="Arial"/>
              <a:cs typeface="Arial"/>
            </a:endParaRPr>
          </a:p>
          <a:p>
            <a:pPr marL="12700" marR="5080">
              <a:lnSpc>
                <a:spcPct val="94200"/>
              </a:lnSpc>
              <a:spcBef>
                <a:spcPts val="755"/>
              </a:spcBef>
            </a:pP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Un contrôleur Ingress n'élimine généralement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pas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le besoin d'un équilibreur </a:t>
            </a:r>
            <a:r>
              <a:rPr sz="1900" spc="5" dirty="0">
                <a:solidFill>
                  <a:srgbClr val="8C1C74"/>
                </a:solidFill>
                <a:latin typeface="Arial"/>
                <a:cs typeface="Arial"/>
              </a:rPr>
              <a:t>de </a:t>
            </a:r>
            <a:r>
              <a:rPr sz="1900" spc="-5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charge externe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-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le contrôleur Ingress ajoute simplement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une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couche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supplémentaire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 routage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et</a:t>
            </a:r>
            <a:r>
              <a:rPr sz="19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19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contrôle derrière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l'équilibreur</a:t>
            </a:r>
            <a:r>
              <a:rPr sz="19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19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charge.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4576" y="1101852"/>
            <a:ext cx="64084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Kubernetes</a:t>
            </a:r>
            <a:r>
              <a:rPr spc="-25" dirty="0"/>
              <a:t> </a:t>
            </a:r>
            <a:r>
              <a:rPr spc="-5" dirty="0"/>
              <a:t>en</a:t>
            </a:r>
            <a:r>
              <a:rPr spc="-110" dirty="0"/>
              <a:t> </a:t>
            </a:r>
            <a:r>
              <a:rPr spc="-10" dirty="0"/>
              <a:t>production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84719" y="2087646"/>
            <a:ext cx="4987290" cy="3574415"/>
            <a:chOff x="684719" y="2087646"/>
            <a:chExt cx="4987290" cy="35744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4719" y="2087646"/>
              <a:ext cx="3275278" cy="18918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3299" y="3171825"/>
              <a:ext cx="4668659" cy="249004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97005" y="2174044"/>
            <a:ext cx="3850993" cy="2433598"/>
          </a:xfrm>
          <a:prstGeom prst="rect">
            <a:avLst/>
          </a:prstGeom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5104" y="1101852"/>
            <a:ext cx="64046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Kubernetes</a:t>
            </a:r>
            <a:r>
              <a:rPr spc="-45" dirty="0"/>
              <a:t> </a:t>
            </a:r>
            <a:r>
              <a:rPr spc="-5" dirty="0"/>
              <a:t>en</a:t>
            </a:r>
            <a:r>
              <a:rPr spc="-120" dirty="0"/>
              <a:t> </a:t>
            </a:r>
            <a:r>
              <a:rPr spc="-10" dirty="0"/>
              <a:t>production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6254" y="2054351"/>
            <a:ext cx="9070340" cy="4589780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10"/>
              </a:spcBef>
            </a:pPr>
            <a:r>
              <a:rPr sz="2200" spc="10" dirty="0">
                <a:solidFill>
                  <a:srgbClr val="8C1C74"/>
                </a:solidFill>
                <a:latin typeface="Arial"/>
                <a:cs typeface="Arial"/>
              </a:rPr>
              <a:t>Gestion</a:t>
            </a:r>
            <a:r>
              <a:rPr sz="22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srgbClr val="8C1C74"/>
                </a:solidFill>
                <a:latin typeface="Arial"/>
                <a:cs typeface="Arial"/>
              </a:rPr>
              <a:t>des</a:t>
            </a:r>
            <a:r>
              <a:rPr sz="2200" spc="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srgbClr val="8C1C74"/>
                </a:solidFill>
                <a:latin typeface="Arial"/>
                <a:cs typeface="Arial"/>
              </a:rPr>
              <a:t>ressources</a:t>
            </a:r>
            <a:r>
              <a:rPr sz="22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8C1C74"/>
                </a:solidFill>
                <a:latin typeface="Arial"/>
                <a:cs typeface="Arial"/>
              </a:rPr>
              <a:t>et</a:t>
            </a:r>
            <a:r>
              <a:rPr sz="22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srgbClr val="8C1C74"/>
                </a:solidFill>
                <a:latin typeface="Arial"/>
                <a:cs typeface="Arial"/>
              </a:rPr>
              <a:t>autoscaling.</a:t>
            </a:r>
            <a:endParaRPr sz="2200">
              <a:latin typeface="Arial"/>
              <a:cs typeface="Arial"/>
            </a:endParaRPr>
          </a:p>
          <a:p>
            <a:pPr marL="641985" marR="30480" indent="-227965">
              <a:lnSpc>
                <a:spcPct val="91700"/>
              </a:lnSpc>
              <a:spcBef>
                <a:spcPts val="1120"/>
              </a:spcBef>
              <a:buClr>
                <a:srgbClr val="000000"/>
              </a:buClr>
              <a:buSzPct val="70000"/>
              <a:buFont typeface="MS UI Gothic"/>
              <a:buChar char="–"/>
              <a:tabLst>
                <a:tab pos="581025" algn="l"/>
              </a:tabLst>
            </a:pP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L'Autoscaler Horizontal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Pod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Autoscaler met automatiquement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à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l'échelle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le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nombre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de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pods dans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un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contrôleur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de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réplication,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un </a:t>
            </a:r>
            <a:r>
              <a:rPr sz="2000" spc="-30" dirty="0">
                <a:solidFill>
                  <a:srgbClr val="8C1C74"/>
                </a:solidFill>
                <a:latin typeface="Arial"/>
                <a:cs typeface="Arial"/>
              </a:rPr>
              <a:t>déploiement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ou </a:t>
            </a:r>
            <a:r>
              <a:rPr sz="2000" spc="-30" dirty="0">
                <a:solidFill>
                  <a:srgbClr val="8C1C74"/>
                </a:solidFill>
                <a:latin typeface="Arial"/>
                <a:cs typeface="Arial"/>
              </a:rPr>
              <a:t>un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 ensemble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répliques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en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fonction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l'utilisation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observée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du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CPU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(ou,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avec</a:t>
            </a:r>
            <a:r>
              <a:rPr sz="20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20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support</a:t>
            </a:r>
            <a:r>
              <a:rPr sz="20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0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métriques</a:t>
            </a:r>
            <a:r>
              <a:rPr sz="20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personnalisées,</a:t>
            </a:r>
            <a:r>
              <a:rPr sz="20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sur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certaines</a:t>
            </a:r>
            <a:r>
              <a:rPr sz="20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autres</a:t>
            </a:r>
            <a:r>
              <a:rPr sz="20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8C1C74"/>
                </a:solidFill>
                <a:latin typeface="Arial"/>
                <a:cs typeface="Arial"/>
              </a:rPr>
              <a:t>métriques </a:t>
            </a:r>
            <a:r>
              <a:rPr sz="2000" spc="-5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fournies par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l'application). Notez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que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la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mise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à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l'échelle horizontale </a:t>
            </a:r>
            <a:r>
              <a:rPr sz="2000" spc="-30" dirty="0">
                <a:solidFill>
                  <a:srgbClr val="8C1C74"/>
                </a:solidFill>
                <a:latin typeface="Arial"/>
                <a:cs typeface="Arial"/>
              </a:rPr>
              <a:t>ne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 s'applique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pas aux objets qui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ne </a:t>
            </a:r>
            <a:r>
              <a:rPr sz="2000" spc="-30" dirty="0">
                <a:solidFill>
                  <a:srgbClr val="8C1C74"/>
                </a:solidFill>
                <a:latin typeface="Arial"/>
                <a:cs typeface="Arial"/>
              </a:rPr>
              <a:t>peuvent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pas être mis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à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l'échelle, par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exemple,</a:t>
            </a:r>
            <a:r>
              <a:rPr sz="20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2000" spc="-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8C1C74"/>
                </a:solidFill>
                <a:latin typeface="Arial"/>
                <a:cs typeface="Arial"/>
              </a:rPr>
              <a:t>DaemonSets.</a:t>
            </a:r>
            <a:endParaRPr sz="2000">
              <a:latin typeface="Arial"/>
              <a:cs typeface="Arial"/>
            </a:endParaRPr>
          </a:p>
          <a:p>
            <a:pPr marL="641985" marR="126364" indent="-227329">
              <a:lnSpc>
                <a:spcPct val="91500"/>
              </a:lnSpc>
              <a:spcBef>
                <a:spcPts val="805"/>
              </a:spcBef>
              <a:buClr>
                <a:srgbClr val="000000"/>
              </a:buClr>
              <a:buSzPct val="70000"/>
              <a:buFont typeface="MS UI Gothic"/>
              <a:buChar char="–"/>
              <a:tabLst>
                <a:tab pos="641985" algn="l"/>
                <a:tab pos="642620" algn="l"/>
              </a:tabLst>
            </a:pP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L'Autoscaler Horizontal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Pod est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implémenté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en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tant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que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ressource API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Kubernetes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et </a:t>
            </a:r>
            <a:r>
              <a:rPr sz="2000" spc="-40" dirty="0">
                <a:solidFill>
                  <a:srgbClr val="8C1C74"/>
                </a:solidFill>
                <a:latin typeface="Arial"/>
                <a:cs typeface="Arial"/>
              </a:rPr>
              <a:t>contrôleur.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La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ressource détermine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le </a:t>
            </a:r>
            <a:r>
              <a:rPr sz="2000" spc="-30" dirty="0">
                <a:solidFill>
                  <a:srgbClr val="8C1C74"/>
                </a:solidFill>
                <a:latin typeface="Arial"/>
                <a:cs typeface="Arial"/>
              </a:rPr>
              <a:t>comportement du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8C1C74"/>
                </a:solidFill>
                <a:latin typeface="Arial"/>
                <a:cs typeface="Arial"/>
              </a:rPr>
              <a:t>régulateur.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Le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contrôleur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ajuste </a:t>
            </a:r>
            <a:r>
              <a:rPr sz="2000" spc="-30" dirty="0">
                <a:solidFill>
                  <a:srgbClr val="8C1C74"/>
                </a:solidFill>
                <a:latin typeface="Arial"/>
                <a:cs typeface="Arial"/>
              </a:rPr>
              <a:t>périodiquement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le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nombre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de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répliques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d'un </a:t>
            </a:r>
            <a:r>
              <a:rPr sz="2000" spc="-5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contrôleur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de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réplication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ou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d'un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déploiement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afin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de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faire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correspondre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 l'utilisation</a:t>
            </a:r>
            <a:r>
              <a:rPr sz="2000" spc="-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8C1C74"/>
                </a:solidFill>
                <a:latin typeface="Arial"/>
                <a:cs typeface="Arial"/>
              </a:rPr>
              <a:t>moyenne</a:t>
            </a:r>
            <a:r>
              <a:rPr sz="20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observée</a:t>
            </a:r>
            <a:r>
              <a:rPr sz="20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du</a:t>
            </a:r>
            <a:r>
              <a:rPr sz="20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CPU</a:t>
            </a:r>
            <a:r>
              <a:rPr sz="20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à</a:t>
            </a:r>
            <a:r>
              <a:rPr sz="20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la</a:t>
            </a:r>
            <a:r>
              <a:rPr sz="2000" spc="-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cible</a:t>
            </a:r>
            <a:r>
              <a:rPr sz="20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spécifiée</a:t>
            </a:r>
            <a:r>
              <a:rPr sz="20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par</a:t>
            </a:r>
            <a:r>
              <a:rPr sz="20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8C1C74"/>
                </a:solidFill>
                <a:latin typeface="Arial"/>
                <a:cs typeface="Arial"/>
              </a:rPr>
              <a:t>l'utilisateur.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marL="603885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00A833"/>
                </a:solidFill>
                <a:latin typeface="Lucida Console"/>
                <a:cs typeface="Lucida Console"/>
              </a:rPr>
              <a:t>$</a:t>
            </a:r>
            <a:r>
              <a:rPr sz="1400" spc="-3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kubectl</a:t>
            </a:r>
            <a:r>
              <a:rPr sz="1400" spc="-3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autoscale</a:t>
            </a:r>
            <a:r>
              <a:rPr sz="1400" spc="-4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10" dirty="0">
                <a:solidFill>
                  <a:srgbClr val="00A833"/>
                </a:solidFill>
                <a:latin typeface="Lucida Console"/>
                <a:cs typeface="Lucida Console"/>
              </a:rPr>
              <a:t>rs</a:t>
            </a:r>
            <a:r>
              <a:rPr sz="1400" spc="-2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monApp</a:t>
            </a:r>
            <a:r>
              <a:rPr sz="1400" spc="-3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--min=2</a:t>
            </a:r>
            <a:r>
              <a:rPr sz="1400" spc="-3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--max=5</a:t>
            </a:r>
            <a:r>
              <a:rPr sz="1400" spc="-3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--cpu-percent=80</a:t>
            </a:r>
            <a:endParaRPr sz="1400">
              <a:latin typeface="Lucida Console"/>
              <a:cs typeface="Lucida Console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5104" y="1101852"/>
            <a:ext cx="64046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Kubernetes</a:t>
            </a:r>
            <a:r>
              <a:rPr spc="-45" dirty="0"/>
              <a:t> </a:t>
            </a:r>
            <a:r>
              <a:rPr spc="-5" dirty="0"/>
              <a:t>en</a:t>
            </a:r>
            <a:r>
              <a:rPr spc="-120" dirty="0"/>
              <a:t> </a:t>
            </a:r>
            <a:r>
              <a:rPr spc="-10" dirty="0"/>
              <a:t>production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54" y="2087879"/>
            <a:ext cx="8663940" cy="2857500"/>
          </a:xfrm>
          <a:prstGeom prst="rect">
            <a:avLst/>
          </a:prstGeom>
        </p:spPr>
        <p:txBody>
          <a:bodyPr vert="horz" wrap="square" lIns="0" tIns="1073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5"/>
              </a:spcBef>
            </a:pP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Service</a:t>
            </a:r>
            <a:r>
              <a:rPr sz="23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Discovery</a:t>
            </a:r>
            <a:r>
              <a:rPr sz="23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80" dirty="0">
                <a:solidFill>
                  <a:srgbClr val="8C1C74"/>
                </a:solidFill>
                <a:latin typeface="Arial"/>
                <a:cs typeface="Arial"/>
              </a:rPr>
              <a:t>(env,</a:t>
            </a:r>
            <a:r>
              <a:rPr sz="2300" spc="-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25" dirty="0">
                <a:solidFill>
                  <a:srgbClr val="8C1C74"/>
                </a:solidFill>
                <a:latin typeface="Arial"/>
                <a:cs typeface="Arial"/>
              </a:rPr>
              <a:t>DNS).</a:t>
            </a:r>
            <a:endParaRPr sz="2300">
              <a:latin typeface="Arial"/>
              <a:cs typeface="Arial"/>
            </a:endParaRPr>
          </a:p>
          <a:p>
            <a:pPr marL="12700" marR="5080">
              <a:lnSpc>
                <a:spcPct val="92300"/>
              </a:lnSpc>
              <a:spcBef>
                <a:spcPts val="955"/>
              </a:spcBef>
            </a:pP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Le 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service Discovery 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est un 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processus qui consiste </a:t>
            </a:r>
            <a:r>
              <a:rPr sz="2300" dirty="0">
                <a:solidFill>
                  <a:srgbClr val="8C1C74"/>
                </a:solidFill>
                <a:latin typeface="Arial"/>
                <a:cs typeface="Arial"/>
              </a:rPr>
              <a:t>à </a:t>
            </a:r>
            <a:r>
              <a:rPr sz="2300" spc="-25" dirty="0">
                <a:solidFill>
                  <a:srgbClr val="8C1C74"/>
                </a:solidFill>
                <a:latin typeface="Arial"/>
                <a:cs typeface="Arial"/>
              </a:rPr>
              <a:t>déterminer 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25" dirty="0">
                <a:solidFill>
                  <a:srgbClr val="8C1C74"/>
                </a:solidFill>
                <a:latin typeface="Arial"/>
                <a:cs typeface="Arial"/>
              </a:rPr>
              <a:t>comment </a:t>
            </a:r>
            <a:r>
              <a:rPr sz="2300" spc="-10" dirty="0">
                <a:solidFill>
                  <a:srgbClr val="8C1C74"/>
                </a:solidFill>
                <a:latin typeface="Arial"/>
                <a:cs typeface="Arial"/>
              </a:rPr>
              <a:t>se 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connecter </a:t>
            </a:r>
            <a:r>
              <a:rPr sz="2300" dirty="0">
                <a:solidFill>
                  <a:srgbClr val="8C1C74"/>
                </a:solidFill>
                <a:latin typeface="Arial"/>
                <a:cs typeface="Arial"/>
              </a:rPr>
              <a:t>à 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un 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service. Bien qu'il 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existe 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une option </a:t>
            </a:r>
            <a:r>
              <a:rPr sz="2300" spc="-25" dirty="0">
                <a:solidFill>
                  <a:srgbClr val="8C1C74"/>
                </a:solidFill>
                <a:latin typeface="Arial"/>
                <a:cs typeface="Arial"/>
              </a:rPr>
              <a:t>de 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 découverte 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de 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service basée 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sur les 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variables </a:t>
            </a:r>
            <a:r>
              <a:rPr sz="2300" spc="-25" dirty="0">
                <a:solidFill>
                  <a:srgbClr val="8C1C74"/>
                </a:solidFill>
                <a:latin typeface="Arial"/>
                <a:cs typeface="Arial"/>
              </a:rPr>
              <a:t>d'environnement 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 disponibles, </a:t>
            </a:r>
            <a:r>
              <a:rPr sz="2300" spc="-5" dirty="0">
                <a:solidFill>
                  <a:srgbClr val="8C1C74"/>
                </a:solidFill>
                <a:latin typeface="Arial"/>
                <a:cs typeface="Arial"/>
              </a:rPr>
              <a:t>la</a:t>
            </a:r>
            <a:r>
              <a:rPr sz="23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découverte</a:t>
            </a:r>
            <a:r>
              <a:rPr sz="23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3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service</a:t>
            </a:r>
            <a:r>
              <a:rPr sz="23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basée</a:t>
            </a:r>
            <a:r>
              <a:rPr sz="23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sur </a:t>
            </a:r>
            <a:r>
              <a:rPr sz="2300" spc="-25" dirty="0">
                <a:solidFill>
                  <a:srgbClr val="8C1C74"/>
                </a:solidFill>
                <a:latin typeface="Arial"/>
                <a:cs typeface="Arial"/>
              </a:rPr>
              <a:t>DNS</a:t>
            </a:r>
            <a:r>
              <a:rPr sz="23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est</a:t>
            </a:r>
            <a:r>
              <a:rPr sz="2300" spc="-30" dirty="0">
                <a:solidFill>
                  <a:srgbClr val="8C1C74"/>
                </a:solidFill>
                <a:latin typeface="Arial"/>
                <a:cs typeface="Arial"/>
              </a:rPr>
              <a:t> préférable. </a:t>
            </a:r>
            <a:r>
              <a:rPr sz="2300" spc="-6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Notez que </a:t>
            </a:r>
            <a:r>
              <a:rPr sz="2300" spc="-5" dirty="0">
                <a:solidFill>
                  <a:srgbClr val="8C1C74"/>
                </a:solidFill>
                <a:latin typeface="Arial"/>
                <a:cs typeface="Arial"/>
              </a:rPr>
              <a:t>le </a:t>
            </a:r>
            <a:r>
              <a:rPr sz="2300" spc="-25" dirty="0">
                <a:solidFill>
                  <a:srgbClr val="8C1C74"/>
                </a:solidFill>
                <a:latin typeface="Arial"/>
                <a:cs typeface="Arial"/>
              </a:rPr>
              <a:t>DNS 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est un 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add-on </a:t>
            </a:r>
            <a:r>
              <a:rPr sz="2300" spc="-45" dirty="0">
                <a:solidFill>
                  <a:srgbClr val="8C1C74"/>
                </a:solidFill>
                <a:latin typeface="Arial"/>
                <a:cs typeface="Arial"/>
              </a:rPr>
              <a:t>cluster, 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donc assurez-vous que 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 votre 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distribution </a:t>
            </a:r>
            <a:r>
              <a:rPr sz="2300" spc="-25" dirty="0">
                <a:solidFill>
                  <a:srgbClr val="8C1C74"/>
                </a:solidFill>
                <a:latin typeface="Arial"/>
                <a:cs typeface="Arial"/>
              </a:rPr>
              <a:t>Kubernetes 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en 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fournit 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un ou installez-le 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vous- 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8C1C74"/>
                </a:solidFill>
                <a:latin typeface="Arial"/>
                <a:cs typeface="Arial"/>
              </a:rPr>
              <a:t>même.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7821" y="1101852"/>
            <a:ext cx="44634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Travaux</a:t>
            </a:r>
            <a:r>
              <a:rPr spc="-160" dirty="0"/>
              <a:t> </a:t>
            </a:r>
            <a:r>
              <a:rPr spc="-10" dirty="0"/>
              <a:t>pratiques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1303" y="2226055"/>
            <a:ext cx="16002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MS UI Gothic"/>
                <a:cs typeface="MS UI Gothic"/>
              </a:rPr>
              <a:t>–</a:t>
            </a:r>
            <a:endParaRPr sz="2100">
              <a:latin typeface="MS UI Gothic"/>
              <a:cs typeface="MS UI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1303" y="2768600"/>
            <a:ext cx="16002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MS UI Gothic"/>
                <a:cs typeface="MS UI Gothic"/>
              </a:rPr>
              <a:t>–</a:t>
            </a:r>
            <a:endParaRPr sz="21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54936" y="2015235"/>
            <a:ext cx="523240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Mise</a:t>
            </a:r>
            <a:r>
              <a:rPr sz="28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en</a:t>
            </a:r>
            <a:r>
              <a:rPr sz="28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œuvre</a:t>
            </a:r>
            <a:r>
              <a:rPr sz="28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du</a:t>
            </a:r>
            <a:r>
              <a:rPr sz="28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frontal</a:t>
            </a:r>
            <a:r>
              <a:rPr sz="28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Ingress </a:t>
            </a:r>
            <a:r>
              <a:rPr sz="2800" spc="-7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Autoscaling</a:t>
            </a:r>
            <a:r>
              <a:rPr sz="28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du</a:t>
            </a:r>
            <a:r>
              <a:rPr sz="28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frontal</a:t>
            </a:r>
            <a:r>
              <a:rPr sz="28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35" dirty="0">
                <a:solidFill>
                  <a:srgbClr val="8C1C74"/>
                </a:solidFill>
                <a:latin typeface="Arial"/>
                <a:cs typeface="Arial"/>
              </a:rPr>
              <a:t>Web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7821" y="883299"/>
            <a:ext cx="6290945" cy="1278255"/>
          </a:xfrm>
          <a:prstGeom prst="rect">
            <a:avLst/>
          </a:prstGeom>
        </p:spPr>
        <p:txBody>
          <a:bodyPr vert="horz" wrap="square" lIns="0" tIns="231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spc="-25" dirty="0"/>
              <a:t>Travaux</a:t>
            </a:r>
            <a:r>
              <a:rPr spc="-135" dirty="0"/>
              <a:t> </a:t>
            </a:r>
            <a:r>
              <a:rPr spc="-10" dirty="0"/>
              <a:t>pratiques</a:t>
            </a:r>
          </a:p>
          <a:p>
            <a:pPr marL="2945765">
              <a:lnSpc>
                <a:spcPct val="100000"/>
              </a:lnSpc>
              <a:spcBef>
                <a:spcPts val="705"/>
              </a:spcBef>
            </a:pPr>
            <a:r>
              <a:rPr sz="1800" spc="-5" dirty="0"/>
              <a:t>Mise</a:t>
            </a:r>
            <a:r>
              <a:rPr sz="1800" spc="-30" dirty="0"/>
              <a:t> </a:t>
            </a:r>
            <a:r>
              <a:rPr sz="1800" spc="-5" dirty="0"/>
              <a:t>en</a:t>
            </a:r>
            <a:r>
              <a:rPr sz="1800" spc="-25" dirty="0"/>
              <a:t> </a:t>
            </a:r>
            <a:r>
              <a:rPr sz="1800" spc="-5" dirty="0"/>
              <a:t>œuvre</a:t>
            </a:r>
            <a:r>
              <a:rPr sz="1800" spc="-30" dirty="0"/>
              <a:t> </a:t>
            </a:r>
            <a:r>
              <a:rPr sz="1800" spc="-5" dirty="0"/>
              <a:t>du</a:t>
            </a:r>
            <a:r>
              <a:rPr sz="1800" spc="-25" dirty="0"/>
              <a:t> </a:t>
            </a:r>
            <a:r>
              <a:rPr sz="1800" spc="-10" dirty="0"/>
              <a:t>frontal</a:t>
            </a:r>
            <a:r>
              <a:rPr sz="1800" spc="-30" dirty="0"/>
              <a:t> </a:t>
            </a:r>
            <a:r>
              <a:rPr sz="1800" spc="-10" dirty="0"/>
              <a:t>Ingress</a:t>
            </a:r>
            <a:endParaRPr sz="1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2651" y="2267077"/>
            <a:ext cx="5978221" cy="4073083"/>
          </a:xfrm>
          <a:prstGeom prst="rect">
            <a:avLst/>
          </a:prstGeom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5104" y="1101852"/>
            <a:ext cx="64046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Kubernetes</a:t>
            </a:r>
            <a:r>
              <a:rPr spc="-45" dirty="0"/>
              <a:t> </a:t>
            </a:r>
            <a:r>
              <a:rPr spc="-5" dirty="0"/>
              <a:t>en</a:t>
            </a:r>
            <a:r>
              <a:rPr spc="-120" dirty="0"/>
              <a:t> </a:t>
            </a:r>
            <a:r>
              <a:rPr spc="-10" dirty="0"/>
              <a:t>production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00000" y="5017108"/>
            <a:ext cx="4190925" cy="200422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78954" y="2087879"/>
            <a:ext cx="9370060" cy="1617980"/>
          </a:xfrm>
          <a:prstGeom prst="rect">
            <a:avLst/>
          </a:prstGeom>
        </p:spPr>
        <p:txBody>
          <a:bodyPr vert="horz" wrap="square" lIns="0" tIns="1073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45"/>
              </a:spcBef>
            </a:pPr>
            <a:r>
              <a:rPr sz="2300" b="1" spc="-20" dirty="0">
                <a:solidFill>
                  <a:srgbClr val="8C1C74"/>
                </a:solidFill>
                <a:latin typeface="Arial"/>
                <a:cs typeface="Arial"/>
              </a:rPr>
              <a:t>Gestion</a:t>
            </a:r>
            <a:r>
              <a:rPr sz="2300" b="1" spc="-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b="1" spc="-20" dirty="0">
                <a:solidFill>
                  <a:srgbClr val="8C1C74"/>
                </a:solidFill>
                <a:latin typeface="Arial"/>
                <a:cs typeface="Arial"/>
              </a:rPr>
              <a:t>des</a:t>
            </a:r>
            <a:r>
              <a:rPr sz="2300" b="1" spc="-8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b="1" spc="-25" dirty="0">
                <a:solidFill>
                  <a:srgbClr val="8C1C74"/>
                </a:solidFill>
                <a:latin typeface="Arial"/>
                <a:cs typeface="Arial"/>
              </a:rPr>
              <a:t>accès.</a:t>
            </a:r>
            <a:endParaRPr sz="23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740"/>
              </a:spcBef>
            </a:pPr>
            <a:r>
              <a:rPr sz="2300" spc="-5" dirty="0">
                <a:solidFill>
                  <a:srgbClr val="8C1C74"/>
                </a:solidFill>
                <a:latin typeface="Arial"/>
                <a:cs typeface="Arial"/>
              </a:rPr>
              <a:t>Il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8C1C74"/>
                </a:solidFill>
                <a:latin typeface="Arial"/>
                <a:cs typeface="Arial"/>
              </a:rPr>
              <a:t>y</a:t>
            </a:r>
            <a:r>
              <a:rPr sz="23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8C1C74"/>
                </a:solidFill>
                <a:latin typeface="Arial"/>
                <a:cs typeface="Arial"/>
              </a:rPr>
              <a:t>a</a:t>
            </a:r>
            <a:r>
              <a:rPr sz="23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trois</a:t>
            </a:r>
            <a:r>
              <a:rPr sz="23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25" dirty="0">
                <a:solidFill>
                  <a:srgbClr val="8C1C74"/>
                </a:solidFill>
                <a:latin typeface="Arial"/>
                <a:cs typeface="Arial"/>
              </a:rPr>
              <a:t>éléments</a:t>
            </a:r>
            <a:r>
              <a:rPr sz="23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en</a:t>
            </a:r>
            <a:r>
              <a:rPr sz="23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jeu</a:t>
            </a:r>
            <a:r>
              <a:rPr sz="2300" spc="-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endParaRPr sz="2300">
              <a:latin typeface="Arial"/>
              <a:cs typeface="Arial"/>
            </a:endParaRPr>
          </a:p>
          <a:p>
            <a:pPr marL="637540" marR="17780" indent="-229870">
              <a:lnSpc>
                <a:spcPts val="2210"/>
              </a:lnSpc>
              <a:spcBef>
                <a:spcPts val="1160"/>
              </a:spcBef>
            </a:pPr>
            <a:r>
              <a:rPr sz="2100" baseline="11904" dirty="0">
                <a:latin typeface="MS UI Gothic"/>
                <a:cs typeface="MS UI Gothic"/>
              </a:rPr>
              <a:t>–</a:t>
            </a:r>
            <a:r>
              <a:rPr sz="2100" spc="315" baseline="11904" dirty="0">
                <a:latin typeface="MS UI Gothic"/>
                <a:cs typeface="MS UI Gothic"/>
              </a:rPr>
              <a:t> </a:t>
            </a:r>
            <a:r>
              <a:rPr sz="2000" b="1" spc="-15" dirty="0">
                <a:solidFill>
                  <a:srgbClr val="8C1C74"/>
                </a:solidFill>
                <a:latin typeface="Arial"/>
                <a:cs typeface="Arial"/>
              </a:rPr>
              <a:t>Sujets</a:t>
            </a:r>
            <a:r>
              <a:rPr sz="2000" b="1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L'ensemble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des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utilisateurs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et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des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processus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qui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souhaitent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accéder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à </a:t>
            </a:r>
            <a:r>
              <a:rPr sz="2000" spc="-5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l'API</a:t>
            </a:r>
            <a:r>
              <a:rPr sz="20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Kubernetes.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5055" y="4738116"/>
            <a:ext cx="1155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MS UI Gothic"/>
                <a:cs typeface="MS UI Gothic"/>
              </a:rPr>
              <a:t>–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5055" y="3756659"/>
            <a:ext cx="8593455" cy="210756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41300" marR="194945" indent="-229235">
              <a:lnSpc>
                <a:spcPct val="91500"/>
              </a:lnSpc>
              <a:spcBef>
                <a:spcPts val="300"/>
              </a:spcBef>
              <a:tabLst>
                <a:tab pos="241300" algn="l"/>
              </a:tabLst>
            </a:pPr>
            <a:r>
              <a:rPr sz="2100" baseline="11904" dirty="0">
                <a:latin typeface="MS UI Gothic"/>
                <a:cs typeface="MS UI Gothic"/>
              </a:rPr>
              <a:t>–	</a:t>
            </a:r>
            <a:r>
              <a:rPr sz="2000" b="1" spc="-20" dirty="0">
                <a:solidFill>
                  <a:srgbClr val="8C1C74"/>
                </a:solidFill>
                <a:latin typeface="Arial"/>
                <a:cs typeface="Arial"/>
              </a:rPr>
              <a:t>R</a:t>
            </a:r>
            <a:r>
              <a:rPr sz="2000" b="1" spc="-15" dirty="0">
                <a:solidFill>
                  <a:srgbClr val="8C1C74"/>
                </a:solidFill>
                <a:latin typeface="Arial"/>
                <a:cs typeface="Arial"/>
              </a:rPr>
              <a:t>ess</a:t>
            </a:r>
            <a:r>
              <a:rPr sz="2000" b="1" spc="-25" dirty="0">
                <a:solidFill>
                  <a:srgbClr val="8C1C74"/>
                </a:solidFill>
                <a:latin typeface="Arial"/>
                <a:cs typeface="Arial"/>
              </a:rPr>
              <a:t>ou</a:t>
            </a:r>
            <a:r>
              <a:rPr sz="2000" b="1" spc="-5" dirty="0">
                <a:solidFill>
                  <a:srgbClr val="8C1C74"/>
                </a:solidFill>
                <a:latin typeface="Arial"/>
                <a:cs typeface="Arial"/>
              </a:rPr>
              <a:t>r</a:t>
            </a:r>
            <a:r>
              <a:rPr sz="2000" b="1" spc="-15" dirty="0">
                <a:solidFill>
                  <a:srgbClr val="8C1C74"/>
                </a:solidFill>
                <a:latin typeface="Arial"/>
                <a:cs typeface="Arial"/>
              </a:rPr>
              <a:t>ce</a:t>
            </a:r>
            <a:r>
              <a:rPr sz="2000" b="1" dirty="0">
                <a:solidFill>
                  <a:srgbClr val="8C1C74"/>
                </a:solidFill>
                <a:latin typeface="Arial"/>
                <a:cs typeface="Arial"/>
              </a:rPr>
              <a:t>s</a:t>
            </a:r>
            <a:r>
              <a:rPr sz="2000" b="1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L</a:t>
            </a:r>
            <a:r>
              <a:rPr sz="2000" spc="5" dirty="0">
                <a:solidFill>
                  <a:srgbClr val="8C1C74"/>
                </a:solidFill>
                <a:latin typeface="Arial"/>
                <a:cs typeface="Arial"/>
              </a:rPr>
              <a:t>'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ense</a:t>
            </a:r>
            <a:r>
              <a:rPr sz="2000" spc="-30" dirty="0">
                <a:solidFill>
                  <a:srgbClr val="8C1C74"/>
                </a:solidFill>
                <a:latin typeface="Arial"/>
                <a:cs typeface="Arial"/>
              </a:rPr>
              <a:t>m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b</a:t>
            </a:r>
            <a:r>
              <a:rPr sz="2000" spc="5" dirty="0">
                <a:solidFill>
                  <a:srgbClr val="8C1C74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e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 de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s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ob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j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e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s</a:t>
            </a:r>
            <a:r>
              <a:rPr sz="2000" spc="-1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AP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I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K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ube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r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ne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t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s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d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i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spon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i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b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l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s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dan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s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le  </a:t>
            </a:r>
            <a:r>
              <a:rPr sz="2000" spc="-40" dirty="0">
                <a:solidFill>
                  <a:srgbClr val="8C1C74"/>
                </a:solidFill>
                <a:latin typeface="Arial"/>
                <a:cs typeface="Arial"/>
              </a:rPr>
              <a:t>cluster.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Exemples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: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Pods,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Déploiements, Services, Nœuds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et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PersistentVolumes,</a:t>
            </a:r>
            <a:r>
              <a:rPr sz="20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entre</a:t>
            </a:r>
            <a:r>
              <a:rPr sz="20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autres.</a:t>
            </a:r>
            <a:endParaRPr sz="2000">
              <a:latin typeface="Arial"/>
              <a:cs typeface="Arial"/>
            </a:endParaRPr>
          </a:p>
          <a:p>
            <a:pPr marL="241300" marR="5080">
              <a:lnSpc>
                <a:spcPct val="91700"/>
              </a:lnSpc>
              <a:spcBef>
                <a:spcPts val="800"/>
              </a:spcBef>
            </a:pPr>
            <a:r>
              <a:rPr sz="2000" b="1" spc="-50" dirty="0">
                <a:solidFill>
                  <a:srgbClr val="8C1C74"/>
                </a:solidFill>
                <a:latin typeface="Arial"/>
                <a:cs typeface="Arial"/>
              </a:rPr>
              <a:t>Verbes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: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L'ensemble des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opérations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qui peuvent être exécutées sur les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ressources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ci-dessus.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Différents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verbes sont disponibles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(exemples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: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get,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watch, create,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delete,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etc.), mais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en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fin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de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compte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tous sont des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opérations </a:t>
            </a:r>
            <a:r>
              <a:rPr sz="2000" spc="-5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Create,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Read,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Update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or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 Delete</a:t>
            </a:r>
            <a:r>
              <a:rPr sz="2000" spc="-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(CRUD).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5104" y="1101852"/>
            <a:ext cx="64046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Kubernetes</a:t>
            </a:r>
            <a:r>
              <a:rPr spc="-45" dirty="0"/>
              <a:t> </a:t>
            </a:r>
            <a:r>
              <a:rPr spc="-5" dirty="0"/>
              <a:t>en</a:t>
            </a:r>
            <a:r>
              <a:rPr spc="-120" dirty="0"/>
              <a:t> </a:t>
            </a:r>
            <a:r>
              <a:rPr spc="-10" dirty="0"/>
              <a:t>production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9997" y="3474274"/>
            <a:ext cx="6269281" cy="299810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91654" y="2057908"/>
            <a:ext cx="4119245" cy="1116965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2800" b="1" spc="-20" dirty="0">
                <a:solidFill>
                  <a:srgbClr val="8C1C74"/>
                </a:solidFill>
                <a:latin typeface="Arial"/>
                <a:cs typeface="Arial"/>
              </a:rPr>
              <a:t>Gestion</a:t>
            </a:r>
            <a:r>
              <a:rPr sz="2800" b="1" spc="-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8C1C74"/>
                </a:solidFill>
                <a:latin typeface="Arial"/>
                <a:cs typeface="Arial"/>
              </a:rPr>
              <a:t>des</a:t>
            </a:r>
            <a:r>
              <a:rPr sz="2800" b="1" spc="-8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8C1C74"/>
                </a:solidFill>
                <a:latin typeface="Arial"/>
                <a:cs typeface="Arial"/>
              </a:rPr>
              <a:t>accès.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2800" spc="-15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28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8C1C74"/>
                </a:solidFill>
                <a:latin typeface="Arial"/>
                <a:cs typeface="Arial"/>
              </a:rPr>
              <a:t>trois</a:t>
            </a:r>
            <a:r>
              <a:rPr sz="28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8C1C74"/>
                </a:solidFill>
                <a:latin typeface="Arial"/>
                <a:cs typeface="Arial"/>
              </a:rPr>
              <a:t>éléments</a:t>
            </a:r>
            <a:r>
              <a:rPr sz="28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8C1C74"/>
                </a:solidFill>
                <a:latin typeface="Arial"/>
                <a:cs typeface="Arial"/>
              </a:rPr>
              <a:t>en</a:t>
            </a:r>
            <a:r>
              <a:rPr sz="28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8C1C74"/>
                </a:solidFill>
                <a:latin typeface="Arial"/>
                <a:cs typeface="Arial"/>
              </a:rPr>
              <a:t>jeu</a:t>
            </a:r>
            <a:r>
              <a:rPr sz="2800" spc="-1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1465" y="3803396"/>
            <a:ext cx="140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S UI Gothic"/>
                <a:cs typeface="MS UI Gothic"/>
              </a:rPr>
              <a:t>–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1465" y="4272788"/>
            <a:ext cx="140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S UI Gothic"/>
                <a:cs typeface="MS UI Gothic"/>
              </a:rPr>
              <a:t>–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5430" y="3138932"/>
            <a:ext cx="2094864" cy="142176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320040" marR="30480" indent="-281940">
              <a:lnSpc>
                <a:spcPct val="126699"/>
              </a:lnSpc>
              <a:spcBef>
                <a:spcPts val="145"/>
              </a:spcBef>
              <a:tabLst>
                <a:tab pos="319405" algn="l"/>
              </a:tabLst>
            </a:pPr>
            <a:r>
              <a:rPr sz="2700" baseline="9259" dirty="0">
                <a:latin typeface="MS UI Gothic"/>
                <a:cs typeface="MS UI Gothic"/>
              </a:rPr>
              <a:t>–	</a:t>
            </a:r>
            <a:r>
              <a:rPr sz="2400" b="1" dirty="0">
                <a:solidFill>
                  <a:srgbClr val="8C1C74"/>
                </a:solidFill>
                <a:latin typeface="Arial"/>
                <a:cs typeface="Arial"/>
              </a:rPr>
              <a:t>Sujets </a:t>
            </a:r>
            <a:r>
              <a:rPr sz="2400" b="1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b="1" spc="10" dirty="0">
                <a:solidFill>
                  <a:srgbClr val="8C1C74"/>
                </a:solidFill>
                <a:latin typeface="Arial"/>
                <a:cs typeface="Arial"/>
              </a:rPr>
              <a:t>Re</a:t>
            </a:r>
            <a:r>
              <a:rPr sz="2400" b="1" dirty="0">
                <a:solidFill>
                  <a:srgbClr val="8C1C74"/>
                </a:solidFill>
                <a:latin typeface="Arial"/>
                <a:cs typeface="Arial"/>
              </a:rPr>
              <a:t>ss</a:t>
            </a:r>
            <a:r>
              <a:rPr sz="2400" b="1" spc="5" dirty="0">
                <a:solidFill>
                  <a:srgbClr val="8C1C74"/>
                </a:solidFill>
                <a:latin typeface="Arial"/>
                <a:cs typeface="Arial"/>
              </a:rPr>
              <a:t>ou</a:t>
            </a:r>
            <a:r>
              <a:rPr sz="2400" b="1" dirty="0">
                <a:solidFill>
                  <a:srgbClr val="8C1C74"/>
                </a:solidFill>
                <a:latin typeface="Arial"/>
                <a:cs typeface="Arial"/>
              </a:rPr>
              <a:t>r</a:t>
            </a:r>
            <a:r>
              <a:rPr sz="2400" b="1" spc="10" dirty="0">
                <a:solidFill>
                  <a:srgbClr val="8C1C74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8C1C74"/>
                </a:solidFill>
                <a:latin typeface="Arial"/>
                <a:cs typeface="Arial"/>
              </a:rPr>
              <a:t>es  </a:t>
            </a:r>
            <a:r>
              <a:rPr sz="2400" b="1" spc="-40" dirty="0">
                <a:solidFill>
                  <a:srgbClr val="8C1C74"/>
                </a:solidFill>
                <a:latin typeface="Arial"/>
                <a:cs typeface="Arial"/>
              </a:rPr>
              <a:t>Verbes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3215" y="1101852"/>
            <a:ext cx="69703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De la</a:t>
            </a:r>
            <a:r>
              <a:rPr spc="10" dirty="0"/>
              <a:t> </a:t>
            </a:r>
            <a:r>
              <a:rPr spc="-10" dirty="0"/>
              <a:t>virtualisation</a:t>
            </a:r>
            <a:r>
              <a:rPr spc="45" dirty="0"/>
              <a:t> </a:t>
            </a:r>
            <a:r>
              <a:rPr dirty="0"/>
              <a:t>à</a:t>
            </a:r>
            <a:r>
              <a:rPr spc="-75" dirty="0"/>
              <a:t> </a:t>
            </a:r>
            <a:r>
              <a:rPr spc="-10" dirty="0"/>
              <a:t>Docker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54" y="2178303"/>
            <a:ext cx="495681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15" dirty="0">
                <a:solidFill>
                  <a:srgbClr val="8C1C74"/>
                </a:solidFill>
                <a:latin typeface="Arial"/>
                <a:cs typeface="Arial"/>
              </a:rPr>
              <a:t>Du</a:t>
            </a:r>
            <a:r>
              <a:rPr sz="2500" b="1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b="1" spc="-20" dirty="0">
                <a:solidFill>
                  <a:srgbClr val="8C1C74"/>
                </a:solidFill>
                <a:latin typeface="Arial"/>
                <a:cs typeface="Arial"/>
              </a:rPr>
              <a:t>point</a:t>
            </a:r>
            <a:r>
              <a:rPr sz="2500" b="1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b="1" spc="-1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500" b="1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b="1" spc="-20" dirty="0">
                <a:solidFill>
                  <a:srgbClr val="8C1C74"/>
                </a:solidFill>
                <a:latin typeface="Arial"/>
                <a:cs typeface="Arial"/>
              </a:rPr>
              <a:t>vue</a:t>
            </a:r>
            <a:r>
              <a:rPr sz="2500" b="1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b="1" spc="-1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500" b="1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b="1" spc="-20" dirty="0">
                <a:solidFill>
                  <a:srgbClr val="8C1C74"/>
                </a:solidFill>
                <a:latin typeface="Arial"/>
                <a:cs typeface="Arial"/>
              </a:rPr>
              <a:t>l’admin</a:t>
            </a:r>
            <a:r>
              <a:rPr sz="2500" b="1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b="1" spc="-20" dirty="0">
                <a:solidFill>
                  <a:srgbClr val="8C1C74"/>
                </a:solidFill>
                <a:latin typeface="Arial"/>
                <a:cs typeface="Arial"/>
              </a:rPr>
              <a:t>sys </a:t>
            </a:r>
            <a:r>
              <a:rPr sz="2500" spc="-20" dirty="0">
                <a:solidFill>
                  <a:srgbClr val="8C1C74"/>
                </a:solidFill>
                <a:latin typeface="Arial"/>
                <a:cs typeface="Arial"/>
              </a:rPr>
              <a:t>...</a:t>
            </a:r>
            <a:endParaRPr sz="2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6740" y="3133852"/>
            <a:ext cx="1282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MS UI Gothic"/>
                <a:cs typeface="MS UI Gothic"/>
              </a:rPr>
              <a:t>–</a:t>
            </a:r>
            <a:endParaRPr sz="16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6740" y="3548379"/>
            <a:ext cx="1282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MS UI Gothic"/>
                <a:cs typeface="MS UI Gothic"/>
              </a:rPr>
              <a:t>–</a:t>
            </a:r>
            <a:endParaRPr sz="1600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6740" y="3965955"/>
            <a:ext cx="1282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MS UI Gothic"/>
                <a:cs typeface="MS UI Gothic"/>
              </a:rPr>
              <a:t>–</a:t>
            </a:r>
            <a:endParaRPr sz="1600">
              <a:latin typeface="MS UI Gothic"/>
              <a:cs typeface="MS UI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6740" y="4685284"/>
            <a:ext cx="1282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MS UI Gothic"/>
                <a:cs typeface="MS UI Gothic"/>
              </a:rPr>
              <a:t>–</a:t>
            </a:r>
            <a:endParaRPr sz="1600">
              <a:latin typeface="MS UI Gothic"/>
              <a:cs typeface="MS UI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6740" y="2588259"/>
            <a:ext cx="8629015" cy="272923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  <a:tabLst>
                <a:tab pos="261620" algn="l"/>
              </a:tabLst>
            </a:pPr>
            <a:r>
              <a:rPr sz="2400" baseline="10416" dirty="0">
                <a:latin typeface="MS UI Gothic"/>
                <a:cs typeface="MS UI Gothic"/>
              </a:rPr>
              <a:t>–	</a:t>
            </a:r>
            <a:r>
              <a:rPr sz="2200" spc="-30" dirty="0">
                <a:solidFill>
                  <a:srgbClr val="8C1C74"/>
                </a:solidFill>
                <a:latin typeface="Arial"/>
                <a:cs typeface="Arial"/>
              </a:rPr>
              <a:t>Configure</a:t>
            </a:r>
            <a:r>
              <a:rPr sz="2200" spc="-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8C1C74"/>
                </a:solidFill>
                <a:latin typeface="Arial"/>
                <a:cs typeface="Arial"/>
              </a:rPr>
              <a:t>once…run</a:t>
            </a:r>
            <a:r>
              <a:rPr sz="2200" spc="-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8C1C74"/>
                </a:solidFill>
                <a:latin typeface="Arial"/>
                <a:cs typeface="Arial"/>
              </a:rPr>
              <a:t>anything</a:t>
            </a:r>
            <a:endParaRPr sz="2200">
              <a:latin typeface="Arial"/>
              <a:cs typeface="Arial"/>
            </a:endParaRPr>
          </a:p>
          <a:p>
            <a:pPr marL="262890">
              <a:lnSpc>
                <a:spcPct val="100000"/>
              </a:lnSpc>
              <a:spcBef>
                <a:spcPts val="650"/>
              </a:spcBef>
            </a:pPr>
            <a:r>
              <a:rPr sz="2200" spc="-30" dirty="0">
                <a:solidFill>
                  <a:srgbClr val="8C1C74"/>
                </a:solidFill>
                <a:latin typeface="Arial"/>
                <a:cs typeface="Arial"/>
              </a:rPr>
              <a:t>Rend</a:t>
            </a:r>
            <a:r>
              <a:rPr sz="22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2200" spc="-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8C1C74"/>
                </a:solidFill>
                <a:latin typeface="Arial"/>
                <a:cs typeface="Arial"/>
              </a:rPr>
              <a:t>workflow</a:t>
            </a:r>
            <a:r>
              <a:rPr sz="2200" spc="-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8C1C74"/>
                </a:solidFill>
                <a:latin typeface="Arial"/>
                <a:cs typeface="Arial"/>
              </a:rPr>
              <a:t>plus</a:t>
            </a:r>
            <a:r>
              <a:rPr sz="22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8C1C74"/>
                </a:solidFill>
                <a:latin typeface="Arial"/>
                <a:cs typeface="Arial"/>
              </a:rPr>
              <a:t>consistant,</a:t>
            </a:r>
            <a:r>
              <a:rPr sz="22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8C1C74"/>
                </a:solidFill>
                <a:latin typeface="Arial"/>
                <a:cs typeface="Arial"/>
              </a:rPr>
              <a:t>prédictible,</a:t>
            </a:r>
            <a:r>
              <a:rPr sz="22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8C1C74"/>
                </a:solidFill>
                <a:latin typeface="Arial"/>
                <a:cs typeface="Arial"/>
              </a:rPr>
              <a:t>répétable</a:t>
            </a:r>
            <a:endParaRPr sz="2200">
              <a:latin typeface="Arial"/>
              <a:cs typeface="Arial"/>
            </a:endParaRPr>
          </a:p>
          <a:p>
            <a:pPr marL="262890">
              <a:lnSpc>
                <a:spcPct val="100000"/>
              </a:lnSpc>
              <a:spcBef>
                <a:spcPts val="670"/>
              </a:spcBef>
            </a:pPr>
            <a:r>
              <a:rPr sz="2200" spc="-30" dirty="0">
                <a:solidFill>
                  <a:srgbClr val="8C1C74"/>
                </a:solidFill>
                <a:latin typeface="Arial"/>
                <a:cs typeface="Arial"/>
              </a:rPr>
              <a:t>Élimine</a:t>
            </a:r>
            <a:r>
              <a:rPr sz="22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22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8C1C74"/>
                </a:solidFill>
                <a:latin typeface="Arial"/>
                <a:cs typeface="Arial"/>
              </a:rPr>
              <a:t>inconsistances</a:t>
            </a:r>
            <a:r>
              <a:rPr sz="22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8C1C74"/>
                </a:solidFill>
                <a:latin typeface="Arial"/>
                <a:cs typeface="Arial"/>
              </a:rPr>
              <a:t>entre</a:t>
            </a:r>
            <a:r>
              <a:rPr sz="22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22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8C1C74"/>
                </a:solidFill>
                <a:latin typeface="Arial"/>
                <a:cs typeface="Arial"/>
              </a:rPr>
              <a:t>environnements</a:t>
            </a:r>
            <a:r>
              <a:rPr sz="22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200" spc="1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8C1C74"/>
                </a:solidFill>
                <a:latin typeface="Arial"/>
                <a:cs typeface="Arial"/>
              </a:rPr>
              <a:t>dev/test/prod</a:t>
            </a:r>
            <a:endParaRPr sz="2200">
              <a:latin typeface="Arial"/>
              <a:cs typeface="Arial"/>
            </a:endParaRPr>
          </a:p>
          <a:p>
            <a:pPr marL="262890" marR="140970">
              <a:lnSpc>
                <a:spcPts val="2400"/>
              </a:lnSpc>
              <a:spcBef>
                <a:spcPts val="930"/>
              </a:spcBef>
            </a:pPr>
            <a:r>
              <a:rPr sz="2200" spc="-30" dirty="0">
                <a:solidFill>
                  <a:srgbClr val="8C1C74"/>
                </a:solidFill>
                <a:latin typeface="Arial"/>
                <a:cs typeface="Arial"/>
              </a:rPr>
              <a:t>Améliore</a:t>
            </a:r>
            <a:r>
              <a:rPr sz="22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la</a:t>
            </a:r>
            <a:r>
              <a:rPr sz="22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8C1C74"/>
                </a:solidFill>
                <a:latin typeface="Arial"/>
                <a:cs typeface="Arial"/>
              </a:rPr>
              <a:t>rapidité</a:t>
            </a:r>
            <a:r>
              <a:rPr sz="22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et</a:t>
            </a:r>
            <a:r>
              <a:rPr sz="22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la</a:t>
            </a:r>
            <a:r>
              <a:rPr sz="22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8C1C74"/>
                </a:solidFill>
                <a:latin typeface="Arial"/>
                <a:cs typeface="Arial"/>
              </a:rPr>
              <a:t>fiabilité</a:t>
            </a:r>
            <a:r>
              <a:rPr sz="22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du</a:t>
            </a:r>
            <a:r>
              <a:rPr sz="22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8C1C74"/>
                </a:solidFill>
                <a:latin typeface="Arial"/>
                <a:cs typeface="Arial"/>
              </a:rPr>
              <a:t>déploiement </a:t>
            </a:r>
            <a:r>
              <a:rPr sz="2200" spc="-25" dirty="0">
                <a:solidFill>
                  <a:srgbClr val="8C1C74"/>
                </a:solidFill>
                <a:latin typeface="Arial"/>
                <a:cs typeface="Arial"/>
              </a:rPr>
              <a:t>continu</a:t>
            </a:r>
            <a:r>
              <a:rPr sz="22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8C1C74"/>
                </a:solidFill>
                <a:latin typeface="Arial"/>
                <a:cs typeface="Arial"/>
              </a:rPr>
              <a:t>(continuous </a:t>
            </a:r>
            <a:r>
              <a:rPr sz="2200" spc="-59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8C1C74"/>
                </a:solidFill>
                <a:latin typeface="Arial"/>
                <a:cs typeface="Arial"/>
              </a:rPr>
              <a:t>deployment)</a:t>
            </a:r>
            <a:endParaRPr sz="2200">
              <a:latin typeface="Arial"/>
              <a:cs typeface="Arial"/>
            </a:endParaRPr>
          </a:p>
          <a:p>
            <a:pPr marL="262890" marR="130175">
              <a:lnSpc>
                <a:spcPts val="2400"/>
              </a:lnSpc>
              <a:spcBef>
                <a:spcPts val="910"/>
              </a:spcBef>
            </a:pPr>
            <a:r>
              <a:rPr sz="2200" spc="-30" dirty="0">
                <a:solidFill>
                  <a:srgbClr val="8C1C74"/>
                </a:solidFill>
                <a:latin typeface="Arial"/>
                <a:cs typeface="Arial"/>
              </a:rPr>
              <a:t>Réduction</a:t>
            </a:r>
            <a:r>
              <a:rPr sz="22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8C1C74"/>
                </a:solidFill>
                <a:latin typeface="Arial"/>
                <a:cs typeface="Arial"/>
              </a:rPr>
              <a:t>des</a:t>
            </a:r>
            <a:r>
              <a:rPr sz="2200" spc="-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8C1C74"/>
                </a:solidFill>
                <a:latin typeface="Arial"/>
                <a:cs typeface="Arial"/>
              </a:rPr>
              <a:t>pb</a:t>
            </a:r>
            <a:r>
              <a:rPr sz="2200" spc="-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200" spc="-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8C1C74"/>
                </a:solidFill>
                <a:latin typeface="Arial"/>
                <a:cs typeface="Arial"/>
              </a:rPr>
              <a:t>performances</a:t>
            </a:r>
            <a:r>
              <a:rPr sz="22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8C1C74"/>
                </a:solidFill>
                <a:latin typeface="Arial"/>
                <a:cs typeface="Arial"/>
              </a:rPr>
              <a:t>(Ex.</a:t>
            </a:r>
            <a:r>
              <a:rPr sz="22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8C1C74"/>
                </a:solidFill>
                <a:latin typeface="Arial"/>
                <a:cs typeface="Arial"/>
              </a:rPr>
              <a:t>avec</a:t>
            </a:r>
            <a:r>
              <a:rPr sz="2200" spc="-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2200" spc="-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8C1C74"/>
                </a:solidFill>
                <a:latin typeface="Arial"/>
                <a:cs typeface="Arial"/>
              </a:rPr>
              <a:t>VM);</a:t>
            </a:r>
            <a:r>
              <a:rPr sz="22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8C1C74"/>
                </a:solidFill>
                <a:latin typeface="Arial"/>
                <a:cs typeface="Arial"/>
              </a:rPr>
              <a:t>réduction</a:t>
            </a:r>
            <a:r>
              <a:rPr sz="22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8C1C74"/>
                </a:solidFill>
                <a:latin typeface="Arial"/>
                <a:cs typeface="Arial"/>
              </a:rPr>
              <a:t>des </a:t>
            </a:r>
            <a:r>
              <a:rPr sz="2200" spc="-6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8C1C74"/>
                </a:solidFill>
                <a:latin typeface="Arial"/>
                <a:cs typeface="Arial"/>
              </a:rPr>
              <a:t>coûts</a:t>
            </a:r>
            <a:r>
              <a:rPr sz="2200" spc="-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8C1C74"/>
                </a:solidFill>
                <a:latin typeface="Arial"/>
                <a:cs typeface="Arial"/>
              </a:rPr>
              <a:t>(hébergements</a:t>
            </a:r>
            <a:r>
              <a:rPr sz="22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8C1C74"/>
                </a:solidFill>
                <a:latin typeface="Arial"/>
                <a:cs typeface="Arial"/>
              </a:rPr>
              <a:t>cloud,</a:t>
            </a:r>
            <a:r>
              <a:rPr sz="22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8C1C74"/>
                </a:solidFill>
                <a:latin typeface="Arial"/>
                <a:cs typeface="Arial"/>
              </a:rPr>
              <a:t>…)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5104" y="1101852"/>
            <a:ext cx="64046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Kubernetes</a:t>
            </a:r>
            <a:r>
              <a:rPr spc="-45" dirty="0"/>
              <a:t> </a:t>
            </a:r>
            <a:r>
              <a:rPr spc="-5" dirty="0"/>
              <a:t>en</a:t>
            </a:r>
            <a:r>
              <a:rPr spc="-120" dirty="0"/>
              <a:t> </a:t>
            </a:r>
            <a:r>
              <a:rPr spc="-10" dirty="0"/>
              <a:t>production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6903" y="5030723"/>
            <a:ext cx="1155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MS UI Gothic"/>
                <a:cs typeface="MS UI Gothic"/>
              </a:rPr>
              <a:t>–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6903" y="5887211"/>
            <a:ext cx="1155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MS UI Gothic"/>
                <a:cs typeface="MS UI Gothic"/>
              </a:rPr>
              <a:t>–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8954" y="2077211"/>
            <a:ext cx="8962390" cy="2538095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10"/>
              </a:spcBef>
            </a:pPr>
            <a:r>
              <a:rPr sz="2000" b="1" spc="15" dirty="0">
                <a:solidFill>
                  <a:srgbClr val="8C1C74"/>
                </a:solidFill>
                <a:latin typeface="Arial"/>
                <a:cs typeface="Arial"/>
              </a:rPr>
              <a:t>Gestion</a:t>
            </a:r>
            <a:r>
              <a:rPr sz="2000" b="1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b="1" spc="10" dirty="0">
                <a:solidFill>
                  <a:srgbClr val="8C1C74"/>
                </a:solidFill>
                <a:latin typeface="Arial"/>
                <a:cs typeface="Arial"/>
              </a:rPr>
              <a:t>des</a:t>
            </a:r>
            <a:r>
              <a:rPr sz="2000" b="1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b="1" spc="20" dirty="0">
                <a:solidFill>
                  <a:srgbClr val="8C1C74"/>
                </a:solidFill>
                <a:latin typeface="Arial"/>
                <a:cs typeface="Arial"/>
              </a:rPr>
              <a:t>accès.</a:t>
            </a:r>
            <a:endParaRPr sz="2000">
              <a:latin typeface="Arial"/>
              <a:cs typeface="Arial"/>
            </a:endParaRPr>
          </a:p>
          <a:p>
            <a:pPr marL="25400" marR="477520">
              <a:lnSpc>
                <a:spcPts val="2300"/>
              </a:lnSpc>
              <a:spcBef>
                <a:spcPts val="1070"/>
              </a:spcBef>
            </a:pPr>
            <a:r>
              <a:rPr sz="2000" spc="10" dirty="0">
                <a:solidFill>
                  <a:srgbClr val="8C1C74"/>
                </a:solidFill>
                <a:latin typeface="Arial"/>
                <a:cs typeface="Arial"/>
              </a:rPr>
              <a:t>Pour</a:t>
            </a:r>
            <a:r>
              <a:rPr sz="2000" spc="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8C1C74"/>
                </a:solidFill>
                <a:latin typeface="Arial"/>
                <a:cs typeface="Arial"/>
              </a:rPr>
              <a:t>connecter</a:t>
            </a:r>
            <a:r>
              <a:rPr sz="2000" spc="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8C1C74"/>
                </a:solidFill>
                <a:latin typeface="Arial"/>
                <a:cs typeface="Arial"/>
              </a:rPr>
              <a:t>ces</a:t>
            </a:r>
            <a:r>
              <a:rPr sz="2000" spc="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8C1C74"/>
                </a:solidFill>
                <a:latin typeface="Arial"/>
                <a:cs typeface="Arial"/>
              </a:rPr>
              <a:t>trois</a:t>
            </a:r>
            <a:r>
              <a:rPr sz="2000" spc="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8C1C74"/>
                </a:solidFill>
                <a:latin typeface="Arial"/>
                <a:cs typeface="Arial"/>
              </a:rPr>
              <a:t>types</a:t>
            </a:r>
            <a:r>
              <a:rPr sz="2000" spc="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8C1C74"/>
                </a:solidFill>
                <a:latin typeface="Arial"/>
                <a:cs typeface="Arial"/>
              </a:rPr>
              <a:t>d'entités,</a:t>
            </a:r>
            <a:r>
              <a:rPr sz="20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8C1C74"/>
                </a:solidFill>
                <a:latin typeface="Arial"/>
                <a:cs typeface="Arial"/>
              </a:rPr>
              <a:t>on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8C1C74"/>
                </a:solidFill>
                <a:latin typeface="Arial"/>
                <a:cs typeface="Arial"/>
              </a:rPr>
              <a:t>utilise</a:t>
            </a:r>
            <a:r>
              <a:rPr sz="2000" spc="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2000" spc="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différents</a:t>
            </a:r>
            <a:r>
              <a:rPr sz="20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8C1C74"/>
                </a:solidFill>
                <a:latin typeface="Arial"/>
                <a:cs typeface="Arial"/>
              </a:rPr>
              <a:t>objets</a:t>
            </a:r>
            <a:r>
              <a:rPr sz="2000" spc="-7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8C1C74"/>
                </a:solidFill>
                <a:latin typeface="Arial"/>
                <a:cs typeface="Arial"/>
              </a:rPr>
              <a:t>API </a:t>
            </a:r>
            <a:r>
              <a:rPr sz="2000" spc="-5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RBAC</a:t>
            </a:r>
            <a:r>
              <a:rPr sz="20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8C1C74"/>
                </a:solidFill>
                <a:latin typeface="Arial"/>
                <a:cs typeface="Arial"/>
              </a:rPr>
              <a:t>disponibles</a:t>
            </a:r>
            <a:r>
              <a:rPr sz="20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8C1C74"/>
                </a:solidFill>
                <a:latin typeface="Arial"/>
                <a:cs typeface="Arial"/>
              </a:rPr>
              <a:t>dans</a:t>
            </a:r>
            <a:r>
              <a:rPr sz="2000" spc="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Kubernetes.</a:t>
            </a:r>
            <a:endParaRPr sz="2000">
              <a:latin typeface="Arial"/>
              <a:cs typeface="Arial"/>
            </a:endParaRPr>
          </a:p>
          <a:p>
            <a:pPr marL="576580" marR="17780" indent="-207010">
              <a:lnSpc>
                <a:spcPts val="1989"/>
              </a:lnSpc>
              <a:spcBef>
                <a:spcPts val="860"/>
              </a:spcBef>
            </a:pPr>
            <a:r>
              <a:rPr sz="2100" baseline="7936" dirty="0">
                <a:latin typeface="MS UI Gothic"/>
                <a:cs typeface="MS UI Gothic"/>
              </a:rPr>
              <a:t>–</a:t>
            </a:r>
            <a:r>
              <a:rPr sz="2100" spc="104" baseline="7936" dirty="0">
                <a:latin typeface="MS UI Gothic"/>
                <a:cs typeface="MS UI Gothic"/>
              </a:rPr>
              <a:t> </a:t>
            </a:r>
            <a:r>
              <a:rPr sz="1800" b="1" spc="-10" dirty="0">
                <a:solidFill>
                  <a:srgbClr val="8C1C74"/>
                </a:solidFill>
                <a:latin typeface="Arial"/>
                <a:cs typeface="Arial"/>
              </a:rPr>
              <a:t>Rôles</a:t>
            </a:r>
            <a:r>
              <a:rPr sz="1800" b="1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Permet</a:t>
            </a:r>
            <a:r>
              <a:rPr sz="18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connecter</a:t>
            </a:r>
            <a:r>
              <a:rPr sz="18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ressources</a:t>
            </a:r>
            <a:r>
              <a:rPr sz="1800" spc="-1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API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 et</a:t>
            </a:r>
            <a:r>
              <a:rPr sz="18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 verbes.</a:t>
            </a:r>
            <a:r>
              <a:rPr sz="18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Ceux-ci</a:t>
            </a:r>
            <a:r>
              <a:rPr sz="18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peuvent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être </a:t>
            </a:r>
            <a:r>
              <a:rPr sz="1800" spc="-484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réutilisés</a:t>
            </a:r>
            <a:r>
              <a:rPr sz="18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pour</a:t>
            </a:r>
            <a:r>
              <a:rPr sz="18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différents</a:t>
            </a:r>
            <a:r>
              <a:rPr sz="18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sujets.</a:t>
            </a:r>
            <a:endParaRPr sz="1800">
              <a:latin typeface="Arial"/>
              <a:cs typeface="Arial"/>
            </a:endParaRPr>
          </a:p>
          <a:p>
            <a:pPr marL="576580" marR="126364">
              <a:lnSpc>
                <a:spcPts val="1989"/>
              </a:lnSpc>
              <a:spcBef>
                <a:spcPts val="25"/>
              </a:spcBef>
            </a:pP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Ils</a:t>
            </a:r>
            <a:r>
              <a:rPr sz="18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sont</a:t>
            </a:r>
            <a:r>
              <a:rPr sz="18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liés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à</a:t>
            </a:r>
            <a:r>
              <a:rPr sz="18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un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espace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nommage</a:t>
            </a:r>
            <a:r>
              <a:rPr sz="18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(nous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 ne</a:t>
            </a:r>
            <a:r>
              <a:rPr sz="18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pouvons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pas</a:t>
            </a:r>
            <a:r>
              <a:rPr sz="18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utiliser 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18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caractères </a:t>
            </a:r>
            <a:r>
              <a:rPr sz="1800" spc="-484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génériques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pour</a:t>
            </a:r>
            <a:r>
              <a:rPr sz="18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en</a:t>
            </a:r>
            <a:r>
              <a:rPr sz="18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représenter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plus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d'un,</a:t>
            </a:r>
            <a:r>
              <a:rPr sz="18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mais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nous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pouvons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déployer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1800" spc="-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même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 objet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rôle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dans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 des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espaces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 de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nommage</a:t>
            </a:r>
            <a:r>
              <a:rPr sz="1800" spc="-114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différents).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6903" y="4580635"/>
            <a:ext cx="8614410" cy="158623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100" baseline="7936" dirty="0">
                <a:latin typeface="MS UI Gothic"/>
                <a:cs typeface="MS UI Gothic"/>
              </a:rPr>
              <a:t>–</a:t>
            </a:r>
            <a:r>
              <a:rPr sz="2100" spc="727" baseline="7936" dirty="0">
                <a:latin typeface="MS UI Gothic"/>
                <a:cs typeface="MS UI Gothic"/>
              </a:rPr>
              <a:t> </a:t>
            </a:r>
            <a:r>
              <a:rPr sz="1800" b="1" spc="-10" dirty="0">
                <a:solidFill>
                  <a:srgbClr val="8C1C74"/>
                </a:solidFill>
                <a:latin typeface="Arial"/>
                <a:cs typeface="Arial"/>
              </a:rPr>
              <a:t>ClusteRole</a:t>
            </a:r>
            <a:r>
              <a:rPr sz="1800" b="1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comme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 le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rôle</a:t>
            </a:r>
            <a:r>
              <a:rPr sz="18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mais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 pour</a:t>
            </a:r>
            <a:r>
              <a:rPr sz="18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18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cluster</a:t>
            </a:r>
            <a:r>
              <a:rPr sz="1800" spc="-7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entier</a:t>
            </a:r>
            <a:endParaRPr sz="1800">
              <a:latin typeface="Arial"/>
              <a:cs typeface="Arial"/>
            </a:endParaRPr>
          </a:p>
          <a:p>
            <a:pPr marL="219075" marR="5080">
              <a:lnSpc>
                <a:spcPct val="92800"/>
              </a:lnSpc>
              <a:spcBef>
                <a:spcPts val="780"/>
              </a:spcBef>
            </a:pPr>
            <a:r>
              <a:rPr sz="1800" b="1" spc="-10" dirty="0">
                <a:solidFill>
                  <a:srgbClr val="8C1C74"/>
                </a:solidFill>
                <a:latin typeface="Arial"/>
                <a:cs typeface="Arial"/>
              </a:rPr>
              <a:t>RoleBinding 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Connectera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 les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 entités-sujets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restants.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Étant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donné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 le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rôle,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qui</a:t>
            </a:r>
            <a:r>
              <a:rPr sz="18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lie 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déjà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 objets</a:t>
            </a:r>
            <a:r>
              <a:rPr sz="1800" spc="-1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API</a:t>
            </a:r>
            <a:r>
              <a:rPr sz="18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et</a:t>
            </a:r>
            <a:r>
              <a:rPr sz="18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 verbes,</a:t>
            </a:r>
            <a:r>
              <a:rPr sz="18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nous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allons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établir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quels sujets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peuvent</a:t>
            </a:r>
            <a:r>
              <a:rPr sz="18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8C1C74"/>
                </a:solidFill>
                <a:latin typeface="Arial"/>
                <a:cs typeface="Arial"/>
              </a:rPr>
              <a:t>l'utiliser. </a:t>
            </a:r>
            <a:r>
              <a:rPr sz="18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Pour</a:t>
            </a:r>
            <a:r>
              <a:rPr sz="18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l'équivalent</a:t>
            </a:r>
            <a:r>
              <a:rPr sz="18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niveau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8C1C74"/>
                </a:solidFill>
                <a:latin typeface="Arial"/>
                <a:cs typeface="Arial"/>
              </a:rPr>
              <a:t>cluster,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sans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espace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 de</a:t>
            </a:r>
            <a:r>
              <a:rPr sz="18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nom,</a:t>
            </a:r>
            <a:r>
              <a:rPr sz="18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il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y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a</a:t>
            </a:r>
            <a:r>
              <a:rPr sz="18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ClusterRoleBindings.</a:t>
            </a:r>
            <a:endParaRPr sz="1800">
              <a:latin typeface="Arial"/>
              <a:cs typeface="Arial"/>
            </a:endParaRPr>
          </a:p>
          <a:p>
            <a:pPr marL="219075">
              <a:lnSpc>
                <a:spcPct val="100000"/>
              </a:lnSpc>
              <a:spcBef>
                <a:spcPts val="555"/>
              </a:spcBef>
            </a:pPr>
            <a:r>
              <a:rPr sz="1800" b="1" spc="-15" dirty="0">
                <a:solidFill>
                  <a:srgbClr val="8C1C74"/>
                </a:solidFill>
                <a:latin typeface="Arial"/>
                <a:cs typeface="Arial"/>
              </a:rPr>
              <a:t>ClusterRoleBindog</a:t>
            </a:r>
            <a:r>
              <a:rPr sz="1800" b="1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comme</a:t>
            </a:r>
            <a:r>
              <a:rPr sz="18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 roleBinding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mais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pour</a:t>
            </a:r>
            <a:r>
              <a:rPr sz="18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 cluster</a:t>
            </a:r>
            <a:r>
              <a:rPr sz="1800" spc="-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entier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25104" y="1101852"/>
            <a:ext cx="64046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8C1C74"/>
                </a:solidFill>
                <a:latin typeface="Arial"/>
                <a:cs typeface="Arial"/>
              </a:rPr>
              <a:t>Kubernetes</a:t>
            </a:r>
            <a:r>
              <a:rPr sz="44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4400" spc="-5" dirty="0">
                <a:solidFill>
                  <a:srgbClr val="8C1C74"/>
                </a:solidFill>
                <a:latin typeface="Arial"/>
                <a:cs typeface="Arial"/>
              </a:rPr>
              <a:t>en</a:t>
            </a:r>
            <a:r>
              <a:rPr sz="4400" spc="-1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4400" spc="-10" dirty="0">
                <a:solidFill>
                  <a:srgbClr val="8C1C74"/>
                </a:solidFill>
                <a:latin typeface="Arial"/>
                <a:cs typeface="Arial"/>
              </a:rPr>
              <a:t>production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1654" y="2168652"/>
            <a:ext cx="345630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Gestion</a:t>
            </a:r>
            <a:r>
              <a:rPr sz="3200" spc="-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des</a:t>
            </a:r>
            <a:r>
              <a:rPr sz="3200" spc="-1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accès.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632" y="2913837"/>
            <a:ext cx="7539448" cy="3716655"/>
          </a:xfrm>
          <a:prstGeom prst="rect">
            <a:avLst/>
          </a:prstGeom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5104" y="1101852"/>
            <a:ext cx="64046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Kubernetes</a:t>
            </a:r>
            <a:r>
              <a:rPr spc="-45" dirty="0"/>
              <a:t> </a:t>
            </a:r>
            <a:r>
              <a:rPr spc="-5" dirty="0"/>
              <a:t>en</a:t>
            </a:r>
            <a:r>
              <a:rPr spc="-120" dirty="0"/>
              <a:t> </a:t>
            </a:r>
            <a:r>
              <a:rPr spc="-10" dirty="0"/>
              <a:t>production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54" y="2007108"/>
            <a:ext cx="8589645" cy="1781175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sz="3200" b="1" spc="-10" dirty="0">
                <a:solidFill>
                  <a:srgbClr val="8C1C74"/>
                </a:solidFill>
                <a:latin typeface="Arial"/>
                <a:cs typeface="Arial"/>
              </a:rPr>
              <a:t>Gestion</a:t>
            </a:r>
            <a:r>
              <a:rPr sz="3200" b="1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8C1C74"/>
                </a:solidFill>
                <a:latin typeface="Arial"/>
                <a:cs typeface="Arial"/>
              </a:rPr>
              <a:t>des</a:t>
            </a:r>
            <a:r>
              <a:rPr sz="3200" b="1" spc="-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b="1" spc="-15" dirty="0">
                <a:solidFill>
                  <a:srgbClr val="8C1C74"/>
                </a:solidFill>
                <a:latin typeface="Arial"/>
                <a:cs typeface="Arial"/>
              </a:rPr>
              <a:t>accès.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ts val="3600"/>
              </a:lnSpc>
              <a:spcBef>
                <a:spcPts val="1590"/>
              </a:spcBef>
            </a:pPr>
            <a:r>
              <a:rPr sz="3200" spc="-15" dirty="0">
                <a:solidFill>
                  <a:srgbClr val="8C1C74"/>
                </a:solidFill>
                <a:latin typeface="Arial"/>
                <a:cs typeface="Arial"/>
              </a:rPr>
              <a:t>Supposons</a:t>
            </a:r>
            <a:r>
              <a:rPr sz="32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que</a:t>
            </a:r>
            <a:r>
              <a:rPr sz="32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8C1C74"/>
                </a:solidFill>
                <a:latin typeface="Arial"/>
                <a:cs typeface="Arial"/>
              </a:rPr>
              <a:t>nous</a:t>
            </a:r>
            <a:r>
              <a:rPr sz="32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voulons</a:t>
            </a:r>
            <a:r>
              <a:rPr sz="32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8C1C74"/>
                </a:solidFill>
                <a:latin typeface="Arial"/>
                <a:cs typeface="Arial"/>
              </a:rPr>
              <a:t>un</a:t>
            </a:r>
            <a:r>
              <a:rPr sz="32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8C1C74"/>
                </a:solidFill>
                <a:latin typeface="Arial"/>
                <a:cs typeface="Arial"/>
              </a:rPr>
              <a:t>utilisateur</a:t>
            </a:r>
            <a:r>
              <a:rPr sz="32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8C1C74"/>
                </a:solidFill>
                <a:latin typeface="Arial"/>
                <a:cs typeface="Arial"/>
              </a:rPr>
              <a:t>jdoe </a:t>
            </a:r>
            <a:r>
              <a:rPr sz="3200" spc="-87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qui</a:t>
            </a:r>
            <a:r>
              <a:rPr sz="32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8C1C74"/>
                </a:solidFill>
                <a:latin typeface="Arial"/>
                <a:cs typeface="Arial"/>
              </a:rPr>
              <a:t>pourra</a:t>
            </a:r>
            <a:r>
              <a:rPr sz="32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lancer</a:t>
            </a:r>
            <a:r>
              <a:rPr sz="32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1654" y="3935476"/>
            <a:ext cx="873125" cy="7905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ct val="103699"/>
              </a:lnSpc>
              <a:spcBef>
                <a:spcPts val="25"/>
              </a:spcBef>
            </a:pPr>
            <a:r>
              <a:rPr sz="1600" spc="-15" dirty="0">
                <a:solidFill>
                  <a:srgbClr val="00A833"/>
                </a:solidFill>
                <a:latin typeface="Lucida Console"/>
                <a:cs typeface="Lucida Console"/>
              </a:rPr>
              <a:t>kubectl  kubectl</a:t>
            </a:r>
            <a:endParaRPr sz="16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600" spc="-15" dirty="0">
                <a:solidFill>
                  <a:srgbClr val="00A833"/>
                </a:solidFill>
                <a:latin typeface="Lucida Console"/>
                <a:cs typeface="Lucida Console"/>
              </a:rPr>
              <a:t>kubectl</a:t>
            </a:r>
            <a:endParaRPr sz="1600">
              <a:latin typeface="Lucida Console"/>
              <a:cs typeface="Lucida Consol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59395" y="3935476"/>
            <a:ext cx="4625340" cy="790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00A833"/>
                </a:solidFill>
                <a:latin typeface="Lucida Console"/>
                <a:cs typeface="Lucida Console"/>
              </a:rPr>
              <a:t>get</a:t>
            </a:r>
            <a:r>
              <a:rPr sz="1600" spc="-3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600" spc="-15" dirty="0">
                <a:solidFill>
                  <a:srgbClr val="00A833"/>
                </a:solidFill>
                <a:latin typeface="Lucida Console"/>
                <a:cs typeface="Lucida Console"/>
              </a:rPr>
              <a:t>pods</a:t>
            </a:r>
            <a:r>
              <a:rPr sz="1600" spc="-4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600" spc="-15" dirty="0">
                <a:solidFill>
                  <a:srgbClr val="00A833"/>
                </a:solidFill>
                <a:latin typeface="Lucida Console"/>
                <a:cs typeface="Lucida Console"/>
              </a:rPr>
              <a:t>--namespace</a:t>
            </a:r>
            <a:r>
              <a:rPr sz="1600" spc="-5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600" spc="-15" dirty="0">
                <a:solidFill>
                  <a:srgbClr val="00A833"/>
                </a:solidFill>
                <a:latin typeface="Lucida Console"/>
                <a:cs typeface="Lucida Console"/>
              </a:rPr>
              <a:t>test</a:t>
            </a:r>
            <a:endParaRPr sz="1600">
              <a:latin typeface="Lucida Console"/>
              <a:cs typeface="Lucida Console"/>
            </a:endParaRPr>
          </a:p>
          <a:p>
            <a:pPr marL="13335">
              <a:lnSpc>
                <a:spcPct val="100000"/>
              </a:lnSpc>
              <a:spcBef>
                <a:spcPts val="70"/>
              </a:spcBef>
            </a:pPr>
            <a:r>
              <a:rPr sz="1600" spc="-15" dirty="0">
                <a:solidFill>
                  <a:srgbClr val="00A833"/>
                </a:solidFill>
                <a:latin typeface="Lucida Console"/>
                <a:cs typeface="Lucida Console"/>
              </a:rPr>
              <a:t>describe</a:t>
            </a:r>
            <a:r>
              <a:rPr sz="1600" spc="-4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600" spc="-10" dirty="0">
                <a:solidFill>
                  <a:srgbClr val="00A833"/>
                </a:solidFill>
                <a:latin typeface="Lucida Console"/>
                <a:cs typeface="Lucida Console"/>
              </a:rPr>
              <a:t>pod</a:t>
            </a:r>
            <a:r>
              <a:rPr sz="1600" spc="-2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600" spc="-15" dirty="0">
                <a:solidFill>
                  <a:srgbClr val="00A833"/>
                </a:solidFill>
                <a:latin typeface="Lucida Console"/>
                <a:cs typeface="Lucida Console"/>
              </a:rPr>
              <a:t>--namespace</a:t>
            </a:r>
            <a:r>
              <a:rPr sz="1600" spc="-3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600" spc="-15" dirty="0">
                <a:solidFill>
                  <a:srgbClr val="00A833"/>
                </a:solidFill>
                <a:latin typeface="Lucida Console"/>
                <a:cs typeface="Lucida Console"/>
              </a:rPr>
              <a:t>test</a:t>
            </a:r>
            <a:r>
              <a:rPr sz="1600" spc="-2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600" spc="-20" dirty="0">
                <a:solidFill>
                  <a:srgbClr val="00A833"/>
                </a:solidFill>
                <a:latin typeface="Lucida Console"/>
                <a:cs typeface="Lucida Console"/>
              </a:rPr>
              <a:t>pod-name</a:t>
            </a:r>
            <a:endParaRPr sz="1600">
              <a:latin typeface="Lucida Console"/>
              <a:cs typeface="Lucida Console"/>
            </a:endParaRPr>
          </a:p>
          <a:p>
            <a:pPr marL="13335">
              <a:lnSpc>
                <a:spcPct val="100000"/>
              </a:lnSpc>
              <a:spcBef>
                <a:spcPts val="190"/>
              </a:spcBef>
            </a:pPr>
            <a:r>
              <a:rPr sz="1600" spc="-15" dirty="0">
                <a:solidFill>
                  <a:srgbClr val="00A833"/>
                </a:solidFill>
                <a:latin typeface="Lucida Console"/>
                <a:cs typeface="Lucida Console"/>
              </a:rPr>
              <a:t>create</a:t>
            </a:r>
            <a:r>
              <a:rPr sz="1600" spc="-5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600" spc="-15" dirty="0">
                <a:solidFill>
                  <a:srgbClr val="00A833"/>
                </a:solidFill>
                <a:latin typeface="Lucida Console"/>
                <a:cs typeface="Lucida Console"/>
              </a:rPr>
              <a:t>--namespace</a:t>
            </a:r>
            <a:r>
              <a:rPr sz="1600" spc="-3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600" spc="-15" dirty="0">
                <a:solidFill>
                  <a:srgbClr val="00A833"/>
                </a:solidFill>
                <a:latin typeface="Lucida Console"/>
                <a:cs typeface="Lucida Console"/>
              </a:rPr>
              <a:t>test</a:t>
            </a:r>
            <a:r>
              <a:rPr sz="1600" spc="-5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600" spc="-5" dirty="0">
                <a:solidFill>
                  <a:srgbClr val="00A833"/>
                </a:solidFill>
                <a:latin typeface="Lucida Console"/>
                <a:cs typeface="Lucida Console"/>
              </a:rPr>
              <a:t>-f</a:t>
            </a:r>
            <a:r>
              <a:rPr sz="160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600" spc="-15" dirty="0">
                <a:solidFill>
                  <a:srgbClr val="00A833"/>
                </a:solidFill>
                <a:latin typeface="Lucida Console"/>
                <a:cs typeface="Lucida Console"/>
              </a:rPr>
              <a:t>pod.yaml</a:t>
            </a:r>
            <a:endParaRPr sz="1600">
              <a:latin typeface="Lucida Console"/>
              <a:cs typeface="Lucida Consol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1654" y="4710684"/>
            <a:ext cx="8081645" cy="144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Mais</a:t>
            </a:r>
            <a:r>
              <a:rPr sz="32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8C1C74"/>
                </a:solidFill>
                <a:latin typeface="Arial"/>
                <a:cs typeface="Arial"/>
              </a:rPr>
              <a:t>se</a:t>
            </a:r>
            <a:r>
              <a:rPr sz="32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verra</a:t>
            </a:r>
            <a:r>
              <a:rPr sz="32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refuser</a:t>
            </a:r>
            <a:r>
              <a:rPr sz="3200" dirty="0">
                <a:solidFill>
                  <a:srgbClr val="8C1C74"/>
                </a:solidFill>
                <a:latin typeface="Arial"/>
                <a:cs typeface="Arial"/>
              </a:rPr>
              <a:t> :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ts val="2130"/>
              </a:lnSpc>
              <a:spcBef>
                <a:spcPts val="1350"/>
              </a:spcBef>
            </a:pPr>
            <a:r>
              <a:rPr sz="1800" spc="-10" dirty="0">
                <a:solidFill>
                  <a:srgbClr val="00A833"/>
                </a:solidFill>
                <a:latin typeface="Lucida Console"/>
                <a:cs typeface="Lucida Console"/>
              </a:rPr>
              <a:t>kubectl</a:t>
            </a:r>
            <a:r>
              <a:rPr sz="1800" spc="-4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800" spc="-5" dirty="0">
                <a:solidFill>
                  <a:srgbClr val="00A833"/>
                </a:solidFill>
                <a:latin typeface="Lucida Console"/>
                <a:cs typeface="Lucida Console"/>
              </a:rPr>
              <a:t>get</a:t>
            </a:r>
            <a:r>
              <a:rPr sz="1800" spc="-2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800" spc="-5" dirty="0">
                <a:solidFill>
                  <a:srgbClr val="00A833"/>
                </a:solidFill>
                <a:latin typeface="Lucida Console"/>
                <a:cs typeface="Lucida Console"/>
              </a:rPr>
              <a:t>pods</a:t>
            </a:r>
            <a:r>
              <a:rPr sz="1800" spc="-2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800" spc="-10" dirty="0">
                <a:solidFill>
                  <a:srgbClr val="00A833"/>
                </a:solidFill>
                <a:latin typeface="Lucida Console"/>
                <a:cs typeface="Lucida Console"/>
              </a:rPr>
              <a:t>--namespace</a:t>
            </a:r>
            <a:r>
              <a:rPr sz="1800" spc="-3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800" spc="-10" dirty="0">
                <a:solidFill>
                  <a:srgbClr val="00A833"/>
                </a:solidFill>
                <a:latin typeface="Lucida Console"/>
                <a:cs typeface="Lucida Console"/>
              </a:rPr>
              <a:t>kube-system</a:t>
            </a:r>
            <a:endParaRPr sz="1800">
              <a:latin typeface="Lucida Console"/>
              <a:cs typeface="Lucida Console"/>
            </a:endParaRPr>
          </a:p>
          <a:p>
            <a:pPr marL="12700">
              <a:lnSpc>
                <a:spcPts val="3810"/>
              </a:lnSpc>
            </a:pPr>
            <a:r>
              <a:rPr sz="1800" spc="-10" dirty="0">
                <a:solidFill>
                  <a:srgbClr val="00A833"/>
                </a:solidFill>
                <a:latin typeface="Lucida Console"/>
                <a:cs typeface="Lucida Console"/>
              </a:rPr>
              <a:t>kubect</a:t>
            </a:r>
            <a:r>
              <a:rPr sz="1800" dirty="0">
                <a:solidFill>
                  <a:srgbClr val="00A833"/>
                </a:solidFill>
                <a:latin typeface="Lucida Console"/>
                <a:cs typeface="Lucida Console"/>
              </a:rPr>
              <a:t>l</a:t>
            </a:r>
            <a:r>
              <a:rPr sz="1800" spc="-2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800" spc="-5" dirty="0">
                <a:solidFill>
                  <a:srgbClr val="00A833"/>
                </a:solidFill>
                <a:latin typeface="Lucida Console"/>
                <a:cs typeface="Lucida Console"/>
              </a:rPr>
              <a:t>ge</a:t>
            </a:r>
            <a:r>
              <a:rPr sz="1800" dirty="0">
                <a:solidFill>
                  <a:srgbClr val="00A833"/>
                </a:solidFill>
                <a:latin typeface="Lucida Console"/>
                <a:cs typeface="Lucida Console"/>
              </a:rPr>
              <a:t>t</a:t>
            </a:r>
            <a:r>
              <a:rPr sz="1800" spc="-5" dirty="0">
                <a:solidFill>
                  <a:srgbClr val="00A833"/>
                </a:solidFill>
                <a:latin typeface="Lucida Console"/>
                <a:cs typeface="Lucida Console"/>
              </a:rPr>
              <a:t> po</a:t>
            </a:r>
            <a:r>
              <a:rPr sz="1800" dirty="0">
                <a:solidFill>
                  <a:srgbClr val="00A833"/>
                </a:solidFill>
                <a:latin typeface="Lucida Console"/>
                <a:cs typeface="Lucida Console"/>
              </a:rPr>
              <a:t>d</a:t>
            </a:r>
            <a:r>
              <a:rPr sz="1800" spc="-10" dirty="0">
                <a:solidFill>
                  <a:srgbClr val="00A833"/>
                </a:solidFill>
                <a:latin typeface="Lucida Console"/>
                <a:cs typeface="Lucida Console"/>
              </a:rPr>
              <a:t> --namespac</a:t>
            </a:r>
            <a:r>
              <a:rPr sz="1800" dirty="0">
                <a:solidFill>
                  <a:srgbClr val="00A833"/>
                </a:solidFill>
                <a:latin typeface="Lucida Console"/>
                <a:cs typeface="Lucida Console"/>
              </a:rPr>
              <a:t>e</a:t>
            </a:r>
            <a:r>
              <a:rPr sz="1800" spc="-2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800" spc="-5" dirty="0">
                <a:solidFill>
                  <a:srgbClr val="00A833"/>
                </a:solidFill>
                <a:latin typeface="Lucida Console"/>
                <a:cs typeface="Lucida Console"/>
              </a:rPr>
              <a:t>tes</a:t>
            </a:r>
            <a:r>
              <a:rPr sz="1800" dirty="0">
                <a:solidFill>
                  <a:srgbClr val="00A833"/>
                </a:solidFill>
                <a:latin typeface="Lucida Console"/>
                <a:cs typeface="Lucida Console"/>
              </a:rPr>
              <a:t>t</a:t>
            </a:r>
            <a:r>
              <a:rPr sz="1800" spc="-1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800" spc="-5" dirty="0">
                <a:solidFill>
                  <a:srgbClr val="00A833"/>
                </a:solidFill>
                <a:latin typeface="Lucida Console"/>
                <a:cs typeface="Lucida Console"/>
              </a:rPr>
              <a:t>-</a:t>
            </a:r>
            <a:r>
              <a:rPr sz="1800" dirty="0">
                <a:solidFill>
                  <a:srgbClr val="00A833"/>
                </a:solidFill>
                <a:latin typeface="Lucida Console"/>
                <a:cs typeface="Lucida Console"/>
              </a:rPr>
              <a:t>w</a:t>
            </a:r>
            <a:r>
              <a:rPr sz="1800" spc="-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(né</a:t>
            </a:r>
            <a:r>
              <a:rPr sz="3200" spc="-5" dirty="0">
                <a:solidFill>
                  <a:srgbClr val="8C1C74"/>
                </a:solidFill>
                <a:latin typeface="Arial"/>
                <a:cs typeface="Arial"/>
              </a:rPr>
              <a:t>c</a:t>
            </a: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es</a:t>
            </a:r>
            <a:r>
              <a:rPr sz="3200" spc="-5" dirty="0">
                <a:solidFill>
                  <a:srgbClr val="8C1C74"/>
                </a:solidFill>
                <a:latin typeface="Arial"/>
                <a:cs typeface="Arial"/>
              </a:rPr>
              <a:t>si</a:t>
            </a: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8C1C74"/>
                </a:solidFill>
                <a:latin typeface="Arial"/>
                <a:cs typeface="Arial"/>
              </a:rPr>
              <a:t>e</a:t>
            </a:r>
            <a:r>
              <a:rPr sz="3200" spc="-2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8C1C74"/>
                </a:solidFill>
                <a:latin typeface="Arial"/>
                <a:cs typeface="Arial"/>
              </a:rPr>
              <a:t>w</a:t>
            </a: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atch</a:t>
            </a:r>
            <a:r>
              <a:rPr sz="3200" dirty="0">
                <a:solidFill>
                  <a:srgbClr val="8C1C74"/>
                </a:solidFill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5104" y="1101852"/>
            <a:ext cx="64046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Kubernetes</a:t>
            </a:r>
            <a:r>
              <a:rPr spc="-45" dirty="0"/>
              <a:t> </a:t>
            </a:r>
            <a:r>
              <a:rPr spc="-5" dirty="0"/>
              <a:t>en</a:t>
            </a:r>
            <a:r>
              <a:rPr spc="-120" dirty="0"/>
              <a:t> </a:t>
            </a:r>
            <a:r>
              <a:rPr spc="-10" dirty="0"/>
              <a:t>production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6415" y="2181351"/>
            <a:ext cx="4521200" cy="3284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0">
              <a:lnSpc>
                <a:spcPct val="100000"/>
              </a:lnSpc>
              <a:spcBef>
                <a:spcPts val="100"/>
              </a:spcBef>
            </a:pPr>
            <a:r>
              <a:rPr sz="2500" b="1" spc="5" dirty="0">
                <a:solidFill>
                  <a:srgbClr val="8C1C74"/>
                </a:solidFill>
                <a:latin typeface="Arial"/>
                <a:cs typeface="Arial"/>
              </a:rPr>
              <a:t>Gestion</a:t>
            </a:r>
            <a:r>
              <a:rPr sz="2500" b="1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8C1C74"/>
                </a:solidFill>
                <a:latin typeface="Arial"/>
                <a:cs typeface="Arial"/>
              </a:rPr>
              <a:t>des</a:t>
            </a:r>
            <a:r>
              <a:rPr sz="2500" b="1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8C1C74"/>
                </a:solidFill>
                <a:latin typeface="Arial"/>
                <a:cs typeface="Arial"/>
              </a:rPr>
              <a:t>accès.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050">
              <a:latin typeface="Arial"/>
              <a:cs typeface="Arial"/>
            </a:endParaRPr>
          </a:p>
          <a:p>
            <a:pPr marL="12700" marR="5080">
              <a:lnSpc>
                <a:spcPts val="1989"/>
              </a:lnSpc>
            </a:pPr>
            <a:r>
              <a:rPr sz="1800" spc="-30" dirty="0">
                <a:solidFill>
                  <a:srgbClr val="00A833"/>
                </a:solidFill>
                <a:latin typeface="Arial"/>
                <a:cs typeface="Arial"/>
              </a:rPr>
              <a:t>apiVersion: 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rbac.authorization.k8s.io/v1beta1 </a:t>
            </a:r>
            <a:r>
              <a:rPr sz="1800" spc="-490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kind:</a:t>
            </a:r>
            <a:r>
              <a:rPr sz="1800" spc="-25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role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850"/>
              </a:lnSpc>
            </a:pP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metadata:</a:t>
            </a:r>
            <a:endParaRPr sz="1800">
              <a:latin typeface="Arial"/>
              <a:cs typeface="Arial"/>
            </a:endParaRPr>
          </a:p>
          <a:p>
            <a:pPr marL="140335" marR="2073275">
              <a:lnSpc>
                <a:spcPts val="1989"/>
              </a:lnSpc>
              <a:spcBef>
                <a:spcPts val="175"/>
              </a:spcBef>
            </a:pP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na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m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A833"/>
                </a:solidFill>
                <a:latin typeface="Arial"/>
                <a:cs typeface="Arial"/>
              </a:rPr>
              <a:t>:</a:t>
            </a:r>
            <a:r>
              <a:rPr sz="1800" spc="-90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pod</a:t>
            </a: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-r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ead</a:t>
            </a: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-create  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namespace:</a:t>
            </a:r>
            <a:r>
              <a:rPr sz="1800" spc="-25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test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850"/>
              </a:lnSpc>
            </a:pP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rules:</a:t>
            </a:r>
            <a:endParaRPr sz="1800">
              <a:latin typeface="Arial"/>
              <a:cs typeface="Arial"/>
            </a:endParaRPr>
          </a:p>
          <a:p>
            <a:pPr marL="267335" marR="2348865" indent="-127635">
              <a:lnSpc>
                <a:spcPts val="1989"/>
              </a:lnSpc>
              <a:spcBef>
                <a:spcPts val="170"/>
              </a:spcBef>
            </a:pPr>
            <a:r>
              <a:rPr sz="1800" dirty="0">
                <a:solidFill>
                  <a:srgbClr val="00A833"/>
                </a:solidFill>
                <a:latin typeface="Arial"/>
                <a:cs typeface="Arial"/>
              </a:rPr>
              <a:t>- 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apiGroups: 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[""] </a:t>
            </a: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resources:</a:t>
            </a:r>
            <a:r>
              <a:rPr sz="1800" spc="-114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["pods"]</a:t>
            </a:r>
            <a:endParaRPr sz="1800">
              <a:latin typeface="Arial"/>
              <a:cs typeface="Arial"/>
            </a:endParaRPr>
          </a:p>
          <a:p>
            <a:pPr marL="280670">
              <a:lnSpc>
                <a:spcPts val="1980"/>
              </a:lnSpc>
            </a:pP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verbs:</a:t>
            </a:r>
            <a:r>
              <a:rPr sz="1800" spc="-60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["get","list","create"]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47983" y="3071876"/>
            <a:ext cx="4544695" cy="336042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3335" marR="596265">
              <a:lnSpc>
                <a:spcPts val="1989"/>
              </a:lnSpc>
              <a:spcBef>
                <a:spcPts val="305"/>
              </a:spcBef>
            </a:pPr>
            <a:r>
              <a:rPr sz="1800" spc="-30" dirty="0">
                <a:solidFill>
                  <a:srgbClr val="00A833"/>
                </a:solidFill>
                <a:latin typeface="Arial"/>
                <a:cs typeface="Arial"/>
              </a:rPr>
              <a:t>apiVersion: 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rbac.authorization.k8s.io/v1 </a:t>
            </a:r>
            <a:r>
              <a:rPr sz="1800" spc="-490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kind:</a:t>
            </a:r>
            <a:r>
              <a:rPr sz="1800" spc="-25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RoleBinding</a:t>
            </a:r>
            <a:endParaRPr sz="1800">
              <a:latin typeface="Arial"/>
              <a:cs typeface="Arial"/>
            </a:endParaRPr>
          </a:p>
          <a:p>
            <a:pPr marL="13335">
              <a:lnSpc>
                <a:spcPts val="1850"/>
              </a:lnSpc>
            </a:pP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metadata:</a:t>
            </a:r>
            <a:endParaRPr sz="1800">
              <a:latin typeface="Arial"/>
              <a:cs typeface="Arial"/>
            </a:endParaRPr>
          </a:p>
          <a:p>
            <a:pPr marL="13335" marR="2689860" indent="127635" algn="just">
              <a:lnSpc>
                <a:spcPct val="92800"/>
              </a:lnSpc>
              <a:spcBef>
                <a:spcPts val="120"/>
              </a:spcBef>
            </a:pP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name: jdoe-pods </a:t>
            </a:r>
            <a:r>
              <a:rPr sz="1800" spc="-490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namespace: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 test </a:t>
            </a:r>
            <a:r>
              <a:rPr sz="1800" spc="-490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subjects:</a:t>
            </a:r>
            <a:endParaRPr sz="1800">
              <a:latin typeface="Arial"/>
              <a:cs typeface="Arial"/>
            </a:endParaRPr>
          </a:p>
          <a:p>
            <a:pPr marL="140335" marR="3284220" indent="-128270" algn="just">
              <a:lnSpc>
                <a:spcPts val="2020"/>
              </a:lnSpc>
              <a:spcBef>
                <a:spcPts val="115"/>
              </a:spcBef>
            </a:pPr>
            <a:r>
              <a:rPr sz="1800" dirty="0">
                <a:solidFill>
                  <a:srgbClr val="00A833"/>
                </a:solidFill>
                <a:latin typeface="Arial"/>
                <a:cs typeface="Arial"/>
              </a:rPr>
              <a:t>- </a:t>
            </a: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kind: 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user </a:t>
            </a: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na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m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A833"/>
                </a:solidFill>
                <a:latin typeface="Arial"/>
                <a:cs typeface="Arial"/>
              </a:rPr>
              <a:t>:</a:t>
            </a:r>
            <a:r>
              <a:rPr sz="1800" spc="-85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j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do</a:t>
            </a:r>
            <a:r>
              <a:rPr sz="1800" dirty="0">
                <a:solidFill>
                  <a:srgbClr val="00A833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  <a:p>
            <a:pPr marL="140335">
              <a:lnSpc>
                <a:spcPts val="1860"/>
              </a:lnSpc>
            </a:pP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apiGroup:</a:t>
            </a:r>
            <a:r>
              <a:rPr sz="1800" spc="-55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rbac.authorization.k8s.io/v1beta1</a:t>
            </a:r>
            <a:endParaRPr sz="1800">
              <a:latin typeface="Arial"/>
              <a:cs typeface="Arial"/>
            </a:endParaRPr>
          </a:p>
          <a:p>
            <a:pPr marL="140335" marR="3392170" indent="-127635">
              <a:lnSpc>
                <a:spcPts val="2020"/>
              </a:lnSpc>
              <a:spcBef>
                <a:spcPts val="100"/>
              </a:spcBef>
            </a:pP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roleRef: 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kind:</a:t>
            </a:r>
            <a:r>
              <a:rPr sz="1800" spc="-100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Role</a:t>
            </a:r>
            <a:endParaRPr sz="1800">
              <a:latin typeface="Arial"/>
              <a:cs typeface="Arial"/>
            </a:endParaRPr>
          </a:p>
          <a:p>
            <a:pPr marL="140335">
              <a:lnSpc>
                <a:spcPts val="1860"/>
              </a:lnSpc>
            </a:pP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na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m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A833"/>
                </a:solidFill>
                <a:latin typeface="Arial"/>
                <a:cs typeface="Arial"/>
              </a:rPr>
              <a:t>:</a:t>
            </a:r>
            <a:r>
              <a:rPr sz="1800" spc="-90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s-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ad</a:t>
            </a: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mi</a:t>
            </a:r>
            <a:r>
              <a:rPr sz="1800" dirty="0">
                <a:solidFill>
                  <a:srgbClr val="00A833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  <a:p>
            <a:pPr marL="140335">
              <a:lnSpc>
                <a:spcPts val="2075"/>
              </a:lnSpc>
            </a:pP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apiGroup:</a:t>
            </a:r>
            <a:r>
              <a:rPr sz="1800" spc="-95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rbac.authorization.k8s.io/v1beta1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5104" y="1101852"/>
            <a:ext cx="64046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Kubernetes</a:t>
            </a:r>
            <a:r>
              <a:rPr spc="-45" dirty="0"/>
              <a:t> </a:t>
            </a:r>
            <a:r>
              <a:rPr spc="-5" dirty="0"/>
              <a:t>en</a:t>
            </a:r>
            <a:r>
              <a:rPr spc="-120" dirty="0"/>
              <a:t> </a:t>
            </a:r>
            <a:r>
              <a:rPr spc="-10" dirty="0"/>
              <a:t>production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54" y="2040128"/>
            <a:ext cx="8900795" cy="1497965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2700" b="1" spc="-15" dirty="0">
                <a:solidFill>
                  <a:srgbClr val="8C1C74"/>
                </a:solidFill>
                <a:latin typeface="Arial"/>
                <a:cs typeface="Arial"/>
              </a:rPr>
              <a:t>Gestion</a:t>
            </a:r>
            <a:r>
              <a:rPr sz="2700" b="1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b="1" spc="-10" dirty="0">
                <a:solidFill>
                  <a:srgbClr val="8C1C74"/>
                </a:solidFill>
                <a:latin typeface="Arial"/>
                <a:cs typeface="Arial"/>
              </a:rPr>
              <a:t>des</a:t>
            </a:r>
            <a:r>
              <a:rPr sz="2700" b="1" spc="-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b="1" spc="-15" dirty="0">
                <a:solidFill>
                  <a:srgbClr val="8C1C74"/>
                </a:solidFill>
                <a:latin typeface="Arial"/>
                <a:cs typeface="Arial"/>
              </a:rPr>
              <a:t>accès</a:t>
            </a:r>
            <a:endParaRPr sz="2700">
              <a:latin typeface="Arial"/>
              <a:cs typeface="Arial"/>
            </a:endParaRPr>
          </a:p>
          <a:p>
            <a:pPr marL="12700" marR="5080">
              <a:lnSpc>
                <a:spcPts val="3000"/>
              </a:lnSpc>
              <a:spcBef>
                <a:spcPts val="1355"/>
              </a:spcBef>
            </a:pPr>
            <a:r>
              <a:rPr sz="2700" spc="-10" dirty="0">
                <a:solidFill>
                  <a:srgbClr val="8C1C74"/>
                </a:solidFill>
                <a:latin typeface="Arial"/>
                <a:cs typeface="Arial"/>
              </a:rPr>
              <a:t>Question </a:t>
            </a:r>
            <a:r>
              <a:rPr sz="2700" dirty="0">
                <a:solidFill>
                  <a:srgbClr val="8C1C74"/>
                </a:solidFill>
                <a:latin typeface="Arial"/>
                <a:cs typeface="Arial"/>
              </a:rPr>
              <a:t>: </a:t>
            </a:r>
            <a:r>
              <a:rPr sz="2700" spc="-15" dirty="0">
                <a:solidFill>
                  <a:srgbClr val="8C1C74"/>
                </a:solidFill>
                <a:latin typeface="Arial"/>
                <a:cs typeface="Arial"/>
              </a:rPr>
              <a:t>maintenant </a:t>
            </a:r>
            <a:r>
              <a:rPr sz="2700" spc="-10" dirty="0">
                <a:solidFill>
                  <a:srgbClr val="8C1C74"/>
                </a:solidFill>
                <a:latin typeface="Arial"/>
                <a:cs typeface="Arial"/>
              </a:rPr>
              <a:t>que </a:t>
            </a:r>
            <a:r>
              <a:rPr sz="2700" spc="-15" dirty="0">
                <a:solidFill>
                  <a:srgbClr val="8C1C74"/>
                </a:solidFill>
                <a:latin typeface="Arial"/>
                <a:cs typeface="Arial"/>
              </a:rPr>
              <a:t>l'utilisateur </a:t>
            </a:r>
            <a:r>
              <a:rPr sz="2700" spc="-10" dirty="0">
                <a:solidFill>
                  <a:srgbClr val="8C1C74"/>
                </a:solidFill>
                <a:latin typeface="Arial"/>
                <a:cs typeface="Arial"/>
              </a:rPr>
              <a:t>peut créer des pods, </a:t>
            </a:r>
            <a:r>
              <a:rPr sz="2700" spc="-7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spc="-15" dirty="0">
                <a:solidFill>
                  <a:srgbClr val="8C1C74"/>
                </a:solidFill>
                <a:latin typeface="Arial"/>
                <a:cs typeface="Arial"/>
              </a:rPr>
              <a:t>pouvons-nous</a:t>
            </a:r>
            <a:r>
              <a:rPr sz="27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spc="-10" dirty="0">
                <a:solidFill>
                  <a:srgbClr val="8C1C74"/>
                </a:solidFill>
                <a:latin typeface="Arial"/>
                <a:cs typeface="Arial"/>
              </a:rPr>
              <a:t>en</a:t>
            </a:r>
            <a:r>
              <a:rPr sz="27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spc="-10" dirty="0">
                <a:solidFill>
                  <a:srgbClr val="8C1C74"/>
                </a:solidFill>
                <a:latin typeface="Arial"/>
                <a:cs typeface="Arial"/>
              </a:rPr>
              <a:t>limiter</a:t>
            </a:r>
            <a:r>
              <a:rPr sz="27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spc="-5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27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spc="-10" dirty="0">
                <a:solidFill>
                  <a:srgbClr val="8C1C74"/>
                </a:solidFill>
                <a:latin typeface="Arial"/>
                <a:cs typeface="Arial"/>
              </a:rPr>
              <a:t>nombre</a:t>
            </a:r>
            <a:r>
              <a:rPr sz="27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8C1C74"/>
                </a:solidFill>
                <a:latin typeface="Arial"/>
                <a:cs typeface="Arial"/>
              </a:rPr>
              <a:t>?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4905" y="4784852"/>
            <a:ext cx="140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S UI Gothic"/>
                <a:cs typeface="MS UI Gothic"/>
              </a:rPr>
              <a:t>–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4269" y="3623564"/>
            <a:ext cx="8125459" cy="183896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84480" marR="5080" indent="-272415">
              <a:lnSpc>
                <a:spcPts val="2590"/>
              </a:lnSpc>
              <a:spcBef>
                <a:spcPts val="425"/>
              </a:spcBef>
              <a:tabLst>
                <a:tab pos="283845" algn="l"/>
              </a:tabLst>
            </a:pPr>
            <a:r>
              <a:rPr sz="2700" baseline="9259" dirty="0">
                <a:latin typeface="MS UI Gothic"/>
                <a:cs typeface="MS UI Gothic"/>
              </a:rPr>
              <a:t>–	</a:t>
            </a:r>
            <a:r>
              <a:rPr sz="2400" spc="-30" dirty="0">
                <a:solidFill>
                  <a:srgbClr val="8C1C74"/>
                </a:solidFill>
                <a:latin typeface="Arial"/>
                <a:cs typeface="Arial"/>
              </a:rPr>
              <a:t>Pour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ce </a:t>
            </a:r>
            <a:r>
              <a:rPr sz="2400" spc="-20" dirty="0">
                <a:solidFill>
                  <a:srgbClr val="8C1C74"/>
                </a:solidFill>
                <a:latin typeface="Arial"/>
                <a:cs typeface="Arial"/>
              </a:rPr>
              <a:t>faire, </a:t>
            </a:r>
            <a:r>
              <a:rPr sz="2400" spc="-30" dirty="0">
                <a:solidFill>
                  <a:srgbClr val="8C1C74"/>
                </a:solidFill>
                <a:latin typeface="Arial"/>
                <a:cs typeface="Arial"/>
              </a:rPr>
              <a:t>d'autres </a:t>
            </a:r>
            <a:r>
              <a:rPr sz="2400" spc="-25" dirty="0">
                <a:solidFill>
                  <a:srgbClr val="8C1C74"/>
                </a:solidFill>
                <a:latin typeface="Arial"/>
                <a:cs typeface="Arial"/>
              </a:rPr>
              <a:t>objets, </a:t>
            </a:r>
            <a:r>
              <a:rPr sz="2400" spc="-20" dirty="0">
                <a:solidFill>
                  <a:srgbClr val="8C1C74"/>
                </a:solidFill>
                <a:latin typeface="Arial"/>
                <a:cs typeface="Arial"/>
              </a:rPr>
              <a:t>non </a:t>
            </a:r>
            <a:r>
              <a:rPr sz="2400" spc="-30" dirty="0">
                <a:solidFill>
                  <a:srgbClr val="8C1C74"/>
                </a:solidFill>
                <a:latin typeface="Arial"/>
                <a:cs typeface="Arial"/>
              </a:rPr>
              <a:t>directement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liés </a:t>
            </a:r>
            <a:r>
              <a:rPr sz="2400" dirty="0">
                <a:solidFill>
                  <a:srgbClr val="8C1C74"/>
                </a:solidFill>
                <a:latin typeface="Arial"/>
                <a:cs typeface="Arial"/>
              </a:rPr>
              <a:t>à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la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8C1C74"/>
                </a:solidFill>
                <a:latin typeface="Arial"/>
                <a:cs typeface="Arial"/>
              </a:rPr>
              <a:t>spécification</a:t>
            </a:r>
            <a:r>
              <a:rPr sz="2400" spc="-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8C1C74"/>
                </a:solidFill>
                <a:latin typeface="Arial"/>
                <a:cs typeface="Arial"/>
              </a:rPr>
              <a:t>RBAC,</a:t>
            </a:r>
            <a:r>
              <a:rPr sz="24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8C1C74"/>
                </a:solidFill>
                <a:latin typeface="Arial"/>
                <a:cs typeface="Arial"/>
              </a:rPr>
              <a:t>permettent</a:t>
            </a:r>
            <a:r>
              <a:rPr sz="24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400" spc="-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8C1C74"/>
                </a:solidFill>
                <a:latin typeface="Arial"/>
                <a:cs typeface="Arial"/>
              </a:rPr>
              <a:t>configurer</a:t>
            </a:r>
            <a:r>
              <a:rPr sz="24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la</a:t>
            </a:r>
            <a:r>
              <a:rPr sz="24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8C1C74"/>
                </a:solidFill>
                <a:latin typeface="Arial"/>
                <a:cs typeface="Arial"/>
              </a:rPr>
              <a:t>quantité</a:t>
            </a:r>
            <a:r>
              <a:rPr sz="24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8C1C74"/>
                </a:solidFill>
                <a:latin typeface="Arial"/>
                <a:cs typeface="Arial"/>
              </a:rPr>
              <a:t>de </a:t>
            </a:r>
            <a:r>
              <a:rPr sz="2400" spc="-6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8C1C74"/>
                </a:solidFill>
                <a:latin typeface="Arial"/>
                <a:cs typeface="Arial"/>
              </a:rPr>
              <a:t>ressources</a:t>
            </a:r>
            <a:r>
              <a:rPr sz="2400" spc="-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r>
              <a:rPr sz="24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8C1C74"/>
                </a:solidFill>
                <a:latin typeface="Arial"/>
                <a:cs typeface="Arial"/>
              </a:rPr>
              <a:t>Quota</a:t>
            </a:r>
            <a:r>
              <a:rPr sz="24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4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8C1C74"/>
                </a:solidFill>
                <a:latin typeface="Arial"/>
                <a:cs typeface="Arial"/>
              </a:rPr>
              <a:t>ressources</a:t>
            </a:r>
            <a:r>
              <a:rPr sz="2400" spc="-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et</a:t>
            </a:r>
            <a:r>
              <a:rPr sz="2400" spc="-8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8C1C74"/>
                </a:solidFill>
                <a:latin typeface="Arial"/>
                <a:cs typeface="Arial"/>
              </a:rPr>
              <a:t>limites.</a:t>
            </a:r>
            <a:endParaRPr sz="2400">
              <a:latin typeface="Arial"/>
              <a:cs typeface="Arial"/>
            </a:endParaRPr>
          </a:p>
          <a:p>
            <a:pPr marL="284480" marR="413384">
              <a:lnSpc>
                <a:spcPts val="2620"/>
              </a:lnSpc>
              <a:spcBef>
                <a:spcPts val="990"/>
              </a:spcBef>
            </a:pP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Il</a:t>
            </a:r>
            <a:r>
              <a:rPr sz="24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8C1C74"/>
                </a:solidFill>
                <a:latin typeface="Arial"/>
                <a:cs typeface="Arial"/>
              </a:rPr>
              <a:t>faut</a:t>
            </a:r>
            <a:r>
              <a:rPr sz="2400" spc="-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2400" spc="-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8C1C74"/>
                </a:solidFill>
                <a:latin typeface="Arial"/>
                <a:cs typeface="Arial"/>
              </a:rPr>
              <a:t>vérifier</a:t>
            </a:r>
            <a:r>
              <a:rPr sz="24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8C1C74"/>
                </a:solidFill>
                <a:latin typeface="Arial"/>
                <a:cs typeface="Arial"/>
              </a:rPr>
              <a:t>pour</a:t>
            </a:r>
            <a:r>
              <a:rPr sz="24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8C1C74"/>
                </a:solidFill>
                <a:latin typeface="Arial"/>
                <a:cs typeface="Arial"/>
              </a:rPr>
              <a:t>configurer</a:t>
            </a:r>
            <a:r>
              <a:rPr sz="24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un</a:t>
            </a:r>
            <a:r>
              <a:rPr sz="24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8C1C74"/>
                </a:solidFill>
                <a:latin typeface="Arial"/>
                <a:cs typeface="Arial"/>
              </a:rPr>
              <a:t>aspect</a:t>
            </a:r>
            <a:r>
              <a:rPr sz="2400" spc="-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8C1C74"/>
                </a:solidFill>
                <a:latin typeface="Arial"/>
                <a:cs typeface="Arial"/>
              </a:rPr>
              <a:t>aussi</a:t>
            </a:r>
            <a:r>
              <a:rPr sz="24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8C1C74"/>
                </a:solidFill>
                <a:latin typeface="Arial"/>
                <a:cs typeface="Arial"/>
              </a:rPr>
              <a:t>vital</a:t>
            </a:r>
            <a:r>
              <a:rPr sz="24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8C1C74"/>
                </a:solidFill>
                <a:latin typeface="Arial"/>
                <a:cs typeface="Arial"/>
              </a:rPr>
              <a:t>du </a:t>
            </a:r>
            <a:r>
              <a:rPr sz="2400" spc="-6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8C1C74"/>
                </a:solidFill>
                <a:latin typeface="Arial"/>
                <a:cs typeface="Arial"/>
              </a:rPr>
              <a:t>cluster.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5104" y="1101852"/>
            <a:ext cx="64046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Kubernetes</a:t>
            </a:r>
            <a:r>
              <a:rPr spc="-45" dirty="0"/>
              <a:t> </a:t>
            </a:r>
            <a:r>
              <a:rPr spc="-5" dirty="0"/>
              <a:t>en</a:t>
            </a:r>
            <a:r>
              <a:rPr spc="-120" dirty="0"/>
              <a:t> </a:t>
            </a:r>
            <a:r>
              <a:rPr spc="-10" dirty="0"/>
              <a:t>production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8954" y="2086355"/>
            <a:ext cx="9003665" cy="148971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85"/>
              </a:spcBef>
            </a:pPr>
            <a:r>
              <a:rPr sz="2000" b="1" spc="30" dirty="0">
                <a:solidFill>
                  <a:srgbClr val="8C1C74"/>
                </a:solidFill>
                <a:latin typeface="Arial"/>
                <a:cs typeface="Arial"/>
              </a:rPr>
              <a:t>Gestion</a:t>
            </a:r>
            <a:r>
              <a:rPr sz="2000" b="1" spc="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b="1" spc="20" dirty="0">
                <a:solidFill>
                  <a:srgbClr val="8C1C74"/>
                </a:solidFill>
                <a:latin typeface="Arial"/>
                <a:cs typeface="Arial"/>
              </a:rPr>
              <a:t>des</a:t>
            </a:r>
            <a:r>
              <a:rPr sz="2000" b="1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b="1" spc="30" dirty="0">
                <a:solidFill>
                  <a:srgbClr val="8C1C74"/>
                </a:solidFill>
                <a:latin typeface="Arial"/>
                <a:cs typeface="Arial"/>
              </a:rPr>
              <a:t>accès</a:t>
            </a:r>
            <a:endParaRPr sz="2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890"/>
              </a:spcBef>
            </a:pP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Quelle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est</a:t>
            </a:r>
            <a:r>
              <a:rPr sz="2000" spc="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8C1C74"/>
                </a:solidFill>
                <a:latin typeface="Arial"/>
                <a:cs typeface="Arial"/>
              </a:rPr>
              <a:t>la</a:t>
            </a:r>
            <a:r>
              <a:rPr sz="2000" spc="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différence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8C1C74"/>
                </a:solidFill>
                <a:latin typeface="Arial"/>
                <a:cs typeface="Arial"/>
              </a:rPr>
              <a:t>entre</a:t>
            </a:r>
            <a:r>
              <a:rPr sz="2000" spc="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2000" spc="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utilisateurs</a:t>
            </a:r>
            <a:r>
              <a:rPr sz="2000" spc="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réguliers</a:t>
            </a:r>
            <a:r>
              <a:rPr sz="2000" spc="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et</a:t>
            </a:r>
            <a:r>
              <a:rPr sz="2000" spc="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2000" spc="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8C1C74"/>
                </a:solidFill>
                <a:latin typeface="Arial"/>
                <a:cs typeface="Arial"/>
              </a:rPr>
              <a:t>ServiceAccounts.</a:t>
            </a:r>
            <a:endParaRPr sz="2000">
              <a:latin typeface="Arial"/>
              <a:cs typeface="Arial"/>
            </a:endParaRPr>
          </a:p>
          <a:p>
            <a:pPr marL="586105" marR="715645" indent="-211454">
              <a:lnSpc>
                <a:spcPts val="1989"/>
              </a:lnSpc>
              <a:spcBef>
                <a:spcPts val="1010"/>
              </a:spcBef>
            </a:pPr>
            <a:r>
              <a:rPr sz="2100" baseline="7936" dirty="0">
                <a:latin typeface="MS UI Gothic"/>
                <a:cs typeface="MS UI Gothic"/>
              </a:rPr>
              <a:t>–</a:t>
            </a:r>
            <a:r>
              <a:rPr sz="2100" spc="104" baseline="7936" dirty="0">
                <a:latin typeface="MS UI Gothic"/>
                <a:cs typeface="MS UI Gothic"/>
              </a:rPr>
              <a:t> </a:t>
            </a:r>
            <a:r>
              <a:rPr sz="1800" b="1" spc="-5" dirty="0">
                <a:solidFill>
                  <a:srgbClr val="8C1C74"/>
                </a:solidFill>
                <a:latin typeface="Arial"/>
                <a:cs typeface="Arial"/>
              </a:rPr>
              <a:t>Utilisateurs 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r>
              <a:rPr sz="18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Ceux-ci</a:t>
            </a:r>
            <a:r>
              <a:rPr sz="18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sont</a:t>
            </a:r>
            <a:r>
              <a:rPr sz="18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globaux 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et</a:t>
            </a:r>
            <a:r>
              <a:rPr sz="18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s'adressent</a:t>
            </a:r>
            <a:r>
              <a:rPr sz="18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aux</a:t>
            </a:r>
            <a:r>
              <a:rPr sz="18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êtres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 humains</a:t>
            </a:r>
            <a:r>
              <a:rPr sz="18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ou</a:t>
            </a:r>
            <a:r>
              <a:rPr sz="18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aux </a:t>
            </a:r>
            <a:r>
              <a:rPr sz="1800" spc="-484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processus</a:t>
            </a:r>
            <a:r>
              <a:rPr sz="18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vivant</a:t>
            </a:r>
            <a:r>
              <a:rPr sz="18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en</a:t>
            </a:r>
            <a:r>
              <a:rPr sz="18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dehors 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du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8C1C74"/>
                </a:solidFill>
                <a:latin typeface="Arial"/>
                <a:cs typeface="Arial"/>
              </a:rPr>
              <a:t>cluster.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933" y="3649979"/>
            <a:ext cx="1155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MS UI Gothic"/>
                <a:cs typeface="MS UI Gothic"/>
              </a:rPr>
              <a:t>–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80059" rIns="0" bIns="0" rtlCol="0">
            <a:spAutoFit/>
          </a:bodyPr>
          <a:lstStyle/>
          <a:p>
            <a:pPr marL="573405" marR="845819">
              <a:lnSpc>
                <a:spcPts val="2020"/>
              </a:lnSpc>
              <a:spcBef>
                <a:spcPts val="280"/>
              </a:spcBef>
            </a:pPr>
            <a:r>
              <a:rPr b="1" spc="-5" dirty="0">
                <a:latin typeface="Arial"/>
                <a:cs typeface="Arial"/>
              </a:rPr>
              <a:t>ServiceAccounts</a:t>
            </a:r>
            <a:r>
              <a:rPr b="1" spc="-10" dirty="0">
                <a:latin typeface="Arial"/>
                <a:cs typeface="Arial"/>
              </a:rPr>
              <a:t> </a:t>
            </a:r>
            <a:r>
              <a:rPr dirty="0"/>
              <a:t>:</a:t>
            </a:r>
            <a:r>
              <a:rPr spc="10" dirty="0"/>
              <a:t> </a:t>
            </a:r>
            <a:r>
              <a:rPr dirty="0"/>
              <a:t>destinés</a:t>
            </a:r>
            <a:r>
              <a:rPr spc="10" dirty="0"/>
              <a:t> </a:t>
            </a:r>
            <a:r>
              <a:rPr spc="-5" dirty="0"/>
              <a:t>aux </a:t>
            </a:r>
            <a:r>
              <a:rPr dirty="0"/>
              <a:t>processus</a:t>
            </a:r>
            <a:r>
              <a:rPr spc="5" dirty="0"/>
              <a:t> </a:t>
            </a:r>
            <a:r>
              <a:rPr spc="-5" dirty="0"/>
              <a:t>intra-cluster</a:t>
            </a:r>
            <a:r>
              <a:rPr dirty="0"/>
              <a:t> qui</a:t>
            </a:r>
            <a:r>
              <a:rPr spc="10" dirty="0"/>
              <a:t> </a:t>
            </a:r>
            <a:r>
              <a:rPr spc="5" dirty="0"/>
              <a:t>se</a:t>
            </a:r>
            <a:r>
              <a:rPr spc="15" dirty="0"/>
              <a:t> </a:t>
            </a:r>
            <a:r>
              <a:rPr spc="-5" dirty="0"/>
              <a:t>déroulent </a:t>
            </a:r>
            <a:r>
              <a:rPr dirty="0"/>
              <a:t>à </a:t>
            </a:r>
            <a:r>
              <a:rPr spc="-484" dirty="0"/>
              <a:t> </a:t>
            </a:r>
            <a:r>
              <a:rPr spc="-5" dirty="0"/>
              <a:t>l'intérieur </a:t>
            </a:r>
            <a:r>
              <a:rPr dirty="0"/>
              <a:t>des</a:t>
            </a:r>
            <a:r>
              <a:rPr spc="-5" dirty="0"/>
              <a:t> pods.</a:t>
            </a:r>
          </a:p>
          <a:p>
            <a:pPr marL="12700" marR="467359">
              <a:lnSpc>
                <a:spcPts val="2300"/>
              </a:lnSpc>
              <a:spcBef>
                <a:spcPts val="825"/>
              </a:spcBef>
            </a:pPr>
            <a:r>
              <a:rPr sz="2000" spc="-75" dirty="0"/>
              <a:t>Tous</a:t>
            </a:r>
            <a:r>
              <a:rPr sz="2000" spc="-50" dirty="0"/>
              <a:t> </a:t>
            </a:r>
            <a:r>
              <a:rPr sz="2000" spc="20" dirty="0"/>
              <a:t>deux</a:t>
            </a:r>
            <a:r>
              <a:rPr sz="2000" spc="55" dirty="0"/>
              <a:t> </a:t>
            </a:r>
            <a:r>
              <a:rPr sz="2000" spc="20" dirty="0"/>
              <a:t>ont</a:t>
            </a:r>
            <a:r>
              <a:rPr sz="2000" spc="55" dirty="0"/>
              <a:t> </a:t>
            </a:r>
            <a:r>
              <a:rPr sz="2000" spc="15" dirty="0"/>
              <a:t>en</a:t>
            </a:r>
            <a:r>
              <a:rPr sz="2000" spc="60" dirty="0"/>
              <a:t> </a:t>
            </a:r>
            <a:r>
              <a:rPr sz="2000" spc="35" dirty="0"/>
              <a:t>commun</a:t>
            </a:r>
            <a:r>
              <a:rPr sz="2000" spc="60" dirty="0"/>
              <a:t> </a:t>
            </a:r>
            <a:r>
              <a:rPr sz="2000" spc="15" dirty="0"/>
              <a:t>de</a:t>
            </a:r>
            <a:r>
              <a:rPr sz="2000" spc="60" dirty="0"/>
              <a:t> </a:t>
            </a:r>
            <a:r>
              <a:rPr sz="2000" spc="20" dirty="0"/>
              <a:t>devoir</a:t>
            </a:r>
            <a:r>
              <a:rPr sz="2000" spc="50" dirty="0"/>
              <a:t> </a:t>
            </a:r>
            <a:r>
              <a:rPr sz="2000" spc="20" dirty="0"/>
              <a:t>s'authentifier</a:t>
            </a:r>
            <a:r>
              <a:rPr sz="2000" spc="45" dirty="0"/>
              <a:t> </a:t>
            </a:r>
            <a:r>
              <a:rPr sz="2000" spc="20" dirty="0"/>
              <a:t>par</a:t>
            </a:r>
            <a:r>
              <a:rPr sz="2000" spc="60" dirty="0"/>
              <a:t> </a:t>
            </a:r>
            <a:r>
              <a:rPr sz="2000" spc="20" dirty="0"/>
              <a:t>rapport</a:t>
            </a:r>
            <a:r>
              <a:rPr sz="2000" spc="45" dirty="0"/>
              <a:t> </a:t>
            </a:r>
            <a:r>
              <a:rPr sz="2000" dirty="0"/>
              <a:t>à</a:t>
            </a:r>
            <a:r>
              <a:rPr sz="2000" spc="70" dirty="0"/>
              <a:t> </a:t>
            </a:r>
            <a:r>
              <a:rPr sz="2000" spc="15" dirty="0"/>
              <a:t>l'API</a:t>
            </a:r>
            <a:r>
              <a:rPr sz="2000" spc="50" dirty="0"/>
              <a:t> </a:t>
            </a:r>
            <a:r>
              <a:rPr sz="2000" spc="35" dirty="0"/>
              <a:t>pour </a:t>
            </a:r>
            <a:r>
              <a:rPr sz="2000" spc="-540" dirty="0"/>
              <a:t> </a:t>
            </a:r>
            <a:r>
              <a:rPr sz="2000" spc="15" dirty="0"/>
              <a:t>effectuer</a:t>
            </a:r>
            <a:r>
              <a:rPr sz="2000" spc="35" dirty="0"/>
              <a:t> </a:t>
            </a:r>
            <a:r>
              <a:rPr sz="2000" spc="15" dirty="0"/>
              <a:t>un</a:t>
            </a:r>
            <a:r>
              <a:rPr sz="2000" spc="60" dirty="0"/>
              <a:t> </a:t>
            </a:r>
            <a:r>
              <a:rPr sz="2000" spc="30" dirty="0"/>
              <a:t>ensemble</a:t>
            </a:r>
            <a:r>
              <a:rPr sz="2000" spc="65" dirty="0"/>
              <a:t> </a:t>
            </a:r>
            <a:r>
              <a:rPr sz="2000" spc="20" dirty="0"/>
              <a:t>d'opérations</a:t>
            </a:r>
            <a:r>
              <a:rPr sz="2000" spc="50" dirty="0"/>
              <a:t> </a:t>
            </a:r>
            <a:r>
              <a:rPr sz="2000" spc="20" dirty="0"/>
              <a:t>sur</a:t>
            </a:r>
            <a:r>
              <a:rPr sz="2000" spc="60" dirty="0"/>
              <a:t> </a:t>
            </a:r>
            <a:r>
              <a:rPr sz="2000" spc="15" dirty="0"/>
              <a:t>un</a:t>
            </a:r>
            <a:r>
              <a:rPr sz="2000" spc="60" dirty="0"/>
              <a:t> </a:t>
            </a:r>
            <a:r>
              <a:rPr sz="2000" spc="25" dirty="0"/>
              <a:t>ensemble</a:t>
            </a:r>
            <a:r>
              <a:rPr sz="2000" spc="55" dirty="0"/>
              <a:t> </a:t>
            </a:r>
            <a:r>
              <a:rPr sz="2000" spc="15" dirty="0"/>
              <a:t>de</a:t>
            </a:r>
            <a:r>
              <a:rPr sz="2000" spc="45" dirty="0"/>
              <a:t> </a:t>
            </a:r>
            <a:r>
              <a:rPr sz="2000" spc="30" dirty="0"/>
              <a:t>ressources.</a:t>
            </a:r>
            <a:endParaRPr sz="2000"/>
          </a:p>
          <a:p>
            <a:pPr marL="12700" marR="5080">
              <a:lnSpc>
                <a:spcPts val="2300"/>
              </a:lnSpc>
              <a:spcBef>
                <a:spcPts val="894"/>
              </a:spcBef>
            </a:pPr>
            <a:r>
              <a:rPr sz="2000" spc="25" dirty="0"/>
              <a:t>Leurs</a:t>
            </a:r>
            <a:r>
              <a:rPr sz="2000" spc="70" dirty="0"/>
              <a:t> </a:t>
            </a:r>
            <a:r>
              <a:rPr sz="2000" spc="25" dirty="0"/>
              <a:t>domaines</a:t>
            </a:r>
            <a:r>
              <a:rPr sz="2000" spc="75" dirty="0"/>
              <a:t> </a:t>
            </a:r>
            <a:r>
              <a:rPr sz="2000" spc="20" dirty="0"/>
              <a:t>semblent</a:t>
            </a:r>
            <a:r>
              <a:rPr sz="2000" spc="60" dirty="0"/>
              <a:t> </a:t>
            </a:r>
            <a:r>
              <a:rPr sz="2000" spc="20" dirty="0"/>
              <a:t>être</a:t>
            </a:r>
            <a:r>
              <a:rPr sz="2000" spc="75" dirty="0"/>
              <a:t> </a:t>
            </a:r>
            <a:r>
              <a:rPr sz="2000" spc="20" dirty="0"/>
              <a:t>clairement</a:t>
            </a:r>
            <a:r>
              <a:rPr sz="2000" spc="55" dirty="0"/>
              <a:t> </a:t>
            </a:r>
            <a:r>
              <a:rPr sz="2000" spc="15" dirty="0"/>
              <a:t>définis.</a:t>
            </a:r>
            <a:r>
              <a:rPr sz="2000" spc="55" dirty="0"/>
              <a:t> </a:t>
            </a:r>
            <a:r>
              <a:rPr sz="2000" spc="5" dirty="0"/>
              <a:t>Ils</a:t>
            </a:r>
            <a:r>
              <a:rPr sz="2000" spc="60" dirty="0"/>
              <a:t> </a:t>
            </a:r>
            <a:r>
              <a:rPr sz="2000" spc="20" dirty="0"/>
              <a:t>peuvent</a:t>
            </a:r>
            <a:r>
              <a:rPr sz="2000" spc="70" dirty="0"/>
              <a:t> </a:t>
            </a:r>
            <a:r>
              <a:rPr sz="2000" spc="25" dirty="0"/>
              <a:t>aussi</a:t>
            </a:r>
            <a:r>
              <a:rPr sz="2000" spc="55" dirty="0"/>
              <a:t> </a:t>
            </a:r>
            <a:r>
              <a:rPr sz="2000" spc="20" dirty="0"/>
              <a:t>appartenir </a:t>
            </a:r>
            <a:r>
              <a:rPr sz="2000" spc="-540" dirty="0"/>
              <a:t> </a:t>
            </a:r>
            <a:r>
              <a:rPr sz="2000" dirty="0"/>
              <a:t>à</a:t>
            </a:r>
            <a:r>
              <a:rPr sz="2000" spc="65" dirty="0"/>
              <a:t> </a:t>
            </a:r>
            <a:r>
              <a:rPr sz="2000" spc="20" dirty="0"/>
              <a:t>ce</a:t>
            </a:r>
            <a:r>
              <a:rPr sz="2000" spc="70" dirty="0"/>
              <a:t> </a:t>
            </a:r>
            <a:r>
              <a:rPr sz="2000" spc="20" dirty="0"/>
              <a:t>qu'on</a:t>
            </a:r>
            <a:r>
              <a:rPr sz="2000" spc="50" dirty="0"/>
              <a:t> </a:t>
            </a:r>
            <a:r>
              <a:rPr sz="2000" spc="20" dirty="0"/>
              <a:t>appelle</a:t>
            </a:r>
            <a:r>
              <a:rPr sz="2000" spc="50" dirty="0"/>
              <a:t> </a:t>
            </a:r>
            <a:r>
              <a:rPr sz="2000" spc="20" dirty="0"/>
              <a:t>des</a:t>
            </a:r>
            <a:r>
              <a:rPr sz="2000" spc="5" dirty="0"/>
              <a:t> </a:t>
            </a:r>
            <a:r>
              <a:rPr sz="2000" spc="30" dirty="0"/>
              <a:t>groupes</a:t>
            </a:r>
            <a:endParaRPr sz="2000"/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5104" y="1101852"/>
            <a:ext cx="64046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Kubernetes</a:t>
            </a:r>
            <a:r>
              <a:rPr spc="-45" dirty="0"/>
              <a:t> </a:t>
            </a:r>
            <a:r>
              <a:rPr spc="-5" dirty="0"/>
              <a:t>en</a:t>
            </a:r>
            <a:r>
              <a:rPr spc="-120" dirty="0"/>
              <a:t> </a:t>
            </a:r>
            <a:r>
              <a:rPr spc="-10" dirty="0"/>
              <a:t>production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54" y="2080260"/>
            <a:ext cx="8876665" cy="442976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2600" b="1" spc="-25" dirty="0">
                <a:solidFill>
                  <a:srgbClr val="8C1C74"/>
                </a:solidFill>
                <a:latin typeface="Arial"/>
                <a:cs typeface="Arial"/>
              </a:rPr>
              <a:t>Gestion</a:t>
            </a:r>
            <a:r>
              <a:rPr sz="2600" b="1" spc="-7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b="1" spc="-20" dirty="0">
                <a:solidFill>
                  <a:srgbClr val="8C1C74"/>
                </a:solidFill>
                <a:latin typeface="Arial"/>
                <a:cs typeface="Arial"/>
              </a:rPr>
              <a:t>des</a:t>
            </a:r>
            <a:r>
              <a:rPr sz="2600" b="1" spc="-7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b="1" spc="-30" dirty="0">
                <a:solidFill>
                  <a:srgbClr val="8C1C74"/>
                </a:solidFill>
                <a:latin typeface="Arial"/>
                <a:cs typeface="Arial"/>
              </a:rPr>
              <a:t>accès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600" spc="-15" dirty="0">
                <a:solidFill>
                  <a:srgbClr val="8C1C74"/>
                </a:solidFill>
                <a:latin typeface="Arial"/>
                <a:cs typeface="Arial"/>
              </a:rPr>
              <a:t>un</a:t>
            </a:r>
            <a:r>
              <a:rPr sz="26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8C1C74"/>
                </a:solidFill>
                <a:latin typeface="Arial"/>
                <a:cs typeface="Arial"/>
              </a:rPr>
              <a:t>RoleBinding</a:t>
            </a:r>
            <a:r>
              <a:rPr sz="26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-30" dirty="0">
                <a:solidFill>
                  <a:srgbClr val="8C1C74"/>
                </a:solidFill>
                <a:latin typeface="Arial"/>
                <a:cs typeface="Arial"/>
              </a:rPr>
              <a:t>peut</a:t>
            </a:r>
            <a:r>
              <a:rPr sz="26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-20" dirty="0">
                <a:solidFill>
                  <a:srgbClr val="8C1C74"/>
                </a:solidFill>
                <a:latin typeface="Arial"/>
                <a:cs typeface="Arial"/>
              </a:rPr>
              <a:t>lier</a:t>
            </a:r>
            <a:r>
              <a:rPr sz="26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8C1C74"/>
                </a:solidFill>
                <a:latin typeface="Arial"/>
                <a:cs typeface="Arial"/>
              </a:rPr>
              <a:t>plus</a:t>
            </a:r>
            <a:r>
              <a:rPr sz="26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-20" dirty="0">
                <a:solidFill>
                  <a:srgbClr val="8C1C74"/>
                </a:solidFill>
                <a:latin typeface="Arial"/>
                <a:cs typeface="Arial"/>
              </a:rPr>
              <a:t>d'un</a:t>
            </a:r>
            <a:r>
              <a:rPr sz="2600" spc="-1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-20" dirty="0">
                <a:solidFill>
                  <a:srgbClr val="8C1C74"/>
                </a:solidFill>
                <a:latin typeface="Arial"/>
                <a:cs typeface="Arial"/>
              </a:rPr>
              <a:t>sujet</a:t>
            </a:r>
            <a:endParaRPr sz="2600">
              <a:latin typeface="Arial"/>
              <a:cs typeface="Arial"/>
            </a:endParaRPr>
          </a:p>
          <a:p>
            <a:pPr marL="12700" marR="1758314">
              <a:lnSpc>
                <a:spcPts val="2900"/>
              </a:lnSpc>
              <a:spcBef>
                <a:spcPts val="1265"/>
              </a:spcBef>
            </a:pPr>
            <a:r>
              <a:rPr sz="2600" spc="-25" dirty="0">
                <a:solidFill>
                  <a:srgbClr val="8C1C74"/>
                </a:solidFill>
                <a:latin typeface="Arial"/>
                <a:cs typeface="Arial"/>
              </a:rPr>
              <a:t>ServiceAccounts </a:t>
            </a:r>
            <a:r>
              <a:rPr sz="2600" spc="-20" dirty="0">
                <a:solidFill>
                  <a:srgbClr val="8C1C74"/>
                </a:solidFill>
                <a:latin typeface="Arial"/>
                <a:cs typeface="Arial"/>
              </a:rPr>
              <a:t>ne </a:t>
            </a:r>
            <a:r>
              <a:rPr sz="2600" spc="-30" dirty="0">
                <a:solidFill>
                  <a:srgbClr val="8C1C74"/>
                </a:solidFill>
                <a:latin typeface="Arial"/>
                <a:cs typeface="Arial"/>
              </a:rPr>
              <a:t>peut appartenir </a:t>
            </a:r>
            <a:r>
              <a:rPr sz="2600" spc="-25" dirty="0">
                <a:solidFill>
                  <a:srgbClr val="8C1C74"/>
                </a:solidFill>
                <a:latin typeface="Arial"/>
                <a:cs typeface="Arial"/>
              </a:rPr>
              <a:t>qu'au </a:t>
            </a:r>
            <a:r>
              <a:rPr sz="2600" spc="-35" dirty="0">
                <a:solidFill>
                  <a:srgbClr val="8C1C74"/>
                </a:solidFill>
                <a:latin typeface="Arial"/>
                <a:cs typeface="Arial"/>
              </a:rPr>
              <a:t>groupe </a:t>
            </a:r>
            <a:r>
              <a:rPr sz="2600" spc="-7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-30" dirty="0">
                <a:solidFill>
                  <a:srgbClr val="8C1C74"/>
                </a:solidFill>
                <a:latin typeface="Arial"/>
                <a:cs typeface="Arial"/>
              </a:rPr>
              <a:t>"system:serviceaccounts".</a:t>
            </a:r>
            <a:endParaRPr sz="2600">
              <a:latin typeface="Arial"/>
              <a:cs typeface="Arial"/>
            </a:endParaRPr>
          </a:p>
          <a:p>
            <a:pPr marL="12700" marR="5080">
              <a:lnSpc>
                <a:spcPts val="4010"/>
              </a:lnSpc>
              <a:spcBef>
                <a:spcPts val="5"/>
              </a:spcBef>
            </a:pPr>
            <a:r>
              <a:rPr sz="2600" b="1" spc="-20" dirty="0">
                <a:solidFill>
                  <a:srgbClr val="8C1C74"/>
                </a:solidFill>
                <a:latin typeface="Arial"/>
                <a:cs typeface="Arial"/>
              </a:rPr>
              <a:t>NB</a:t>
            </a:r>
            <a:r>
              <a:rPr sz="2600" b="1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r>
              <a:rPr sz="2600" b="1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-20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26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8C1C74"/>
                </a:solidFill>
                <a:latin typeface="Arial"/>
                <a:cs typeface="Arial"/>
              </a:rPr>
              <a:t>utilisateurs</a:t>
            </a:r>
            <a:r>
              <a:rPr sz="26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8C1C74"/>
                </a:solidFill>
                <a:latin typeface="Arial"/>
                <a:cs typeface="Arial"/>
              </a:rPr>
              <a:t>n'ont </a:t>
            </a:r>
            <a:r>
              <a:rPr sz="2600" spc="-20" dirty="0">
                <a:solidFill>
                  <a:srgbClr val="8C1C74"/>
                </a:solidFill>
                <a:latin typeface="Arial"/>
                <a:cs typeface="Arial"/>
              </a:rPr>
              <a:t>pas</a:t>
            </a:r>
            <a:r>
              <a:rPr sz="2600" spc="-25" dirty="0">
                <a:solidFill>
                  <a:srgbClr val="8C1C74"/>
                </a:solidFill>
                <a:latin typeface="Arial"/>
                <a:cs typeface="Arial"/>
              </a:rPr>
              <a:t> d'objet</a:t>
            </a:r>
            <a:r>
              <a:rPr sz="2600" spc="-1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-20" dirty="0">
                <a:solidFill>
                  <a:srgbClr val="8C1C74"/>
                </a:solidFill>
                <a:latin typeface="Arial"/>
                <a:cs typeface="Arial"/>
              </a:rPr>
              <a:t>API</a:t>
            </a:r>
            <a:r>
              <a:rPr sz="26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-30" dirty="0">
                <a:solidFill>
                  <a:srgbClr val="8C1C74"/>
                </a:solidFill>
                <a:latin typeface="Arial"/>
                <a:cs typeface="Arial"/>
              </a:rPr>
              <a:t>Kubernetes</a:t>
            </a:r>
            <a:r>
              <a:rPr sz="26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-30" dirty="0">
                <a:solidFill>
                  <a:srgbClr val="8C1C74"/>
                </a:solidFill>
                <a:latin typeface="Arial"/>
                <a:cs typeface="Arial"/>
              </a:rPr>
              <a:t>associé. </a:t>
            </a:r>
            <a:r>
              <a:rPr sz="2600" spc="-70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8C1C74"/>
                </a:solidFill>
                <a:latin typeface="Arial"/>
                <a:cs typeface="Arial"/>
              </a:rPr>
              <a:t>Dès</a:t>
            </a:r>
            <a:r>
              <a:rPr sz="26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-20" dirty="0">
                <a:solidFill>
                  <a:srgbClr val="8C1C74"/>
                </a:solidFill>
                <a:latin typeface="Arial"/>
                <a:cs typeface="Arial"/>
              </a:rPr>
              <a:t>lors</a:t>
            </a:r>
            <a:r>
              <a:rPr sz="26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endParaRPr sz="2600">
              <a:latin typeface="Arial"/>
              <a:cs typeface="Arial"/>
            </a:endParaRPr>
          </a:p>
          <a:p>
            <a:pPr marL="12700" marR="2185670">
              <a:lnSpc>
                <a:spcPts val="4010"/>
              </a:lnSpc>
              <a:spcBef>
                <a:spcPts val="190"/>
              </a:spcBef>
            </a:pPr>
            <a:r>
              <a:rPr sz="1600" spc="-15" dirty="0">
                <a:solidFill>
                  <a:srgbClr val="00A833"/>
                </a:solidFill>
                <a:latin typeface="Lucida Console"/>
                <a:cs typeface="Lucida Console"/>
              </a:rPr>
              <a:t>kubectl</a:t>
            </a:r>
            <a:r>
              <a:rPr sz="1600" spc="-2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600" spc="-15" dirty="0">
                <a:solidFill>
                  <a:srgbClr val="00A833"/>
                </a:solidFill>
                <a:latin typeface="Lucida Console"/>
                <a:cs typeface="Lucida Console"/>
              </a:rPr>
              <a:t>create</a:t>
            </a:r>
            <a:r>
              <a:rPr sz="1600" spc="-2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600" spc="-15" dirty="0">
                <a:solidFill>
                  <a:srgbClr val="00A833"/>
                </a:solidFill>
                <a:latin typeface="Lucida Console"/>
                <a:cs typeface="Lucida Console"/>
              </a:rPr>
              <a:t>serviceaccount</a:t>
            </a:r>
            <a:r>
              <a:rPr sz="1600" spc="-2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600" spc="-20" dirty="0">
                <a:solidFill>
                  <a:srgbClr val="00A833"/>
                </a:solidFill>
                <a:latin typeface="Lucida Console"/>
                <a:cs typeface="Lucida Console"/>
              </a:rPr>
              <a:t>test-service</a:t>
            </a:r>
            <a:r>
              <a:rPr sz="1600" spc="-229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2600" spc="-25" dirty="0">
                <a:solidFill>
                  <a:srgbClr val="8C1C74"/>
                </a:solidFill>
                <a:latin typeface="Arial"/>
                <a:cs typeface="Arial"/>
              </a:rPr>
              <a:t>fonctionne </a:t>
            </a:r>
            <a:r>
              <a:rPr sz="2600" spc="-70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8C1C74"/>
                </a:solidFill>
                <a:latin typeface="Arial"/>
                <a:cs typeface="Arial"/>
              </a:rPr>
              <a:t>mais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600" spc="-15" dirty="0">
                <a:solidFill>
                  <a:srgbClr val="00A833"/>
                </a:solidFill>
                <a:latin typeface="Lucida Console"/>
                <a:cs typeface="Lucida Console"/>
              </a:rPr>
              <a:t>kubect</a:t>
            </a:r>
            <a:r>
              <a:rPr sz="1600" dirty="0">
                <a:solidFill>
                  <a:srgbClr val="00A833"/>
                </a:solidFill>
                <a:latin typeface="Lucida Console"/>
                <a:cs typeface="Lucida Console"/>
              </a:rPr>
              <a:t>l</a:t>
            </a:r>
            <a:r>
              <a:rPr sz="1600" spc="-2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600" spc="-15" dirty="0">
                <a:solidFill>
                  <a:srgbClr val="00A833"/>
                </a:solidFill>
                <a:latin typeface="Lucida Console"/>
                <a:cs typeface="Lucida Console"/>
              </a:rPr>
              <a:t>creat</a:t>
            </a:r>
            <a:r>
              <a:rPr sz="1600" dirty="0">
                <a:solidFill>
                  <a:srgbClr val="00A833"/>
                </a:solidFill>
                <a:latin typeface="Lucida Console"/>
                <a:cs typeface="Lucida Console"/>
              </a:rPr>
              <a:t>e</a:t>
            </a:r>
            <a:r>
              <a:rPr sz="1600" spc="-2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600" spc="-15" dirty="0">
                <a:solidFill>
                  <a:srgbClr val="00A833"/>
                </a:solidFill>
                <a:latin typeface="Lucida Console"/>
                <a:cs typeface="Lucida Console"/>
              </a:rPr>
              <a:t>use</a:t>
            </a:r>
            <a:r>
              <a:rPr sz="1600" dirty="0">
                <a:solidFill>
                  <a:srgbClr val="00A833"/>
                </a:solidFill>
                <a:latin typeface="Lucida Console"/>
                <a:cs typeface="Lucida Console"/>
              </a:rPr>
              <a:t>r</a:t>
            </a:r>
            <a:r>
              <a:rPr sz="1600" spc="-2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600" spc="-15" dirty="0">
                <a:solidFill>
                  <a:srgbClr val="00A833"/>
                </a:solidFill>
                <a:latin typeface="Lucida Console"/>
                <a:cs typeface="Lucida Console"/>
              </a:rPr>
              <a:t>jdo</a:t>
            </a:r>
            <a:r>
              <a:rPr sz="1600" dirty="0">
                <a:solidFill>
                  <a:srgbClr val="00A833"/>
                </a:solidFill>
                <a:latin typeface="Lucida Console"/>
                <a:cs typeface="Lucida Console"/>
              </a:rPr>
              <a:t>e</a:t>
            </a:r>
            <a:r>
              <a:rPr sz="1600" spc="-27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2600" spc="-35" dirty="0">
                <a:solidFill>
                  <a:srgbClr val="8C1C74"/>
                </a:solidFill>
                <a:latin typeface="Arial"/>
                <a:cs typeface="Arial"/>
              </a:rPr>
              <a:t>é</a:t>
            </a:r>
            <a:r>
              <a:rPr sz="2600" spc="-30" dirty="0">
                <a:solidFill>
                  <a:srgbClr val="8C1C74"/>
                </a:solidFill>
                <a:latin typeface="Arial"/>
                <a:cs typeface="Arial"/>
              </a:rPr>
              <a:t>c</a:t>
            </a:r>
            <a:r>
              <a:rPr sz="2600" spc="-35" dirty="0">
                <a:solidFill>
                  <a:srgbClr val="8C1C74"/>
                </a:solidFill>
                <a:latin typeface="Arial"/>
                <a:cs typeface="Arial"/>
              </a:rPr>
              <a:t>houe</a:t>
            </a:r>
            <a:r>
              <a:rPr sz="2600" spc="-20" dirty="0">
                <a:solidFill>
                  <a:srgbClr val="8C1C74"/>
                </a:solidFill>
                <a:latin typeface="Arial"/>
                <a:cs typeface="Arial"/>
              </a:rPr>
              <a:t>r</a:t>
            </a:r>
            <a:r>
              <a:rPr sz="2600" dirty="0">
                <a:solidFill>
                  <a:srgbClr val="8C1C74"/>
                </a:solidFill>
                <a:latin typeface="Arial"/>
                <a:cs typeface="Arial"/>
              </a:rPr>
              <a:t>a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5104" y="1101852"/>
            <a:ext cx="64046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Kubernetes</a:t>
            </a:r>
            <a:r>
              <a:rPr spc="-45" dirty="0"/>
              <a:t> </a:t>
            </a:r>
            <a:r>
              <a:rPr spc="-5" dirty="0"/>
              <a:t>en</a:t>
            </a:r>
            <a:r>
              <a:rPr spc="-120" dirty="0"/>
              <a:t> </a:t>
            </a:r>
            <a:r>
              <a:rPr spc="-10" dirty="0"/>
              <a:t>production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1933" y="4335779"/>
            <a:ext cx="1155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MS UI Gothic"/>
                <a:cs typeface="MS UI Gothic"/>
              </a:rPr>
              <a:t>–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8954" y="2086355"/>
            <a:ext cx="8980805" cy="1791335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85"/>
              </a:spcBef>
            </a:pPr>
            <a:r>
              <a:rPr sz="2000" b="1" spc="30" dirty="0">
                <a:solidFill>
                  <a:srgbClr val="8C1C74"/>
                </a:solidFill>
                <a:latin typeface="Arial"/>
                <a:cs typeface="Arial"/>
              </a:rPr>
              <a:t>Gestion</a:t>
            </a:r>
            <a:r>
              <a:rPr sz="2000" b="1" spc="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b="1" spc="20" dirty="0">
                <a:solidFill>
                  <a:srgbClr val="8C1C74"/>
                </a:solidFill>
                <a:latin typeface="Arial"/>
                <a:cs typeface="Arial"/>
              </a:rPr>
              <a:t>des</a:t>
            </a:r>
            <a:r>
              <a:rPr sz="2000" b="1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b="1" spc="30" dirty="0">
                <a:solidFill>
                  <a:srgbClr val="8C1C74"/>
                </a:solidFill>
                <a:latin typeface="Arial"/>
                <a:cs typeface="Arial"/>
              </a:rPr>
              <a:t>accès</a:t>
            </a:r>
            <a:endParaRPr sz="2000">
              <a:latin typeface="Arial"/>
              <a:cs typeface="Arial"/>
            </a:endParaRPr>
          </a:p>
          <a:p>
            <a:pPr marL="25400" marR="17780">
              <a:lnSpc>
                <a:spcPts val="2300"/>
              </a:lnSpc>
              <a:spcBef>
                <a:spcPts val="1050"/>
              </a:spcBef>
            </a:pPr>
            <a:r>
              <a:rPr sz="2000" spc="25" dirty="0">
                <a:solidFill>
                  <a:srgbClr val="8C1C74"/>
                </a:solidFill>
                <a:latin typeface="Arial"/>
                <a:cs typeface="Arial"/>
              </a:rPr>
              <a:t>Conséquence</a:t>
            </a:r>
            <a:r>
              <a:rPr sz="2000" spc="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directe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si</a:t>
            </a:r>
            <a:r>
              <a:rPr sz="2000" spc="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2000" spc="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cluster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ne</a:t>
            </a:r>
            <a:r>
              <a:rPr sz="2000" spc="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8C1C74"/>
                </a:solidFill>
                <a:latin typeface="Arial"/>
                <a:cs typeface="Arial"/>
              </a:rPr>
              <a:t>stocke</a:t>
            </a:r>
            <a:r>
              <a:rPr sz="2000" spc="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8C1C74"/>
                </a:solidFill>
                <a:latin typeface="Arial"/>
                <a:cs typeface="Arial"/>
              </a:rPr>
              <a:t>aucune</a:t>
            </a:r>
            <a:r>
              <a:rPr sz="2000" spc="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information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sur</a:t>
            </a:r>
            <a:r>
              <a:rPr sz="2000" spc="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8C1C74"/>
                </a:solidFill>
                <a:latin typeface="Arial"/>
                <a:cs typeface="Arial"/>
              </a:rPr>
              <a:t>les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utilisateurs,</a:t>
            </a:r>
            <a:r>
              <a:rPr sz="2000" spc="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l'administrateur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8C1C74"/>
                </a:solidFill>
                <a:latin typeface="Arial"/>
                <a:cs typeface="Arial"/>
              </a:rPr>
              <a:t>devra</a:t>
            </a:r>
            <a:r>
              <a:rPr sz="2000" spc="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gérer</a:t>
            </a:r>
            <a:r>
              <a:rPr sz="2000" spc="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2000" spc="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identités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en</a:t>
            </a:r>
            <a:r>
              <a:rPr sz="2000" spc="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dehors</a:t>
            </a:r>
            <a:r>
              <a:rPr sz="2000" spc="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du</a:t>
            </a:r>
            <a:r>
              <a:rPr sz="2000" spc="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cluster.</a:t>
            </a:r>
            <a:r>
              <a:rPr sz="20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8C1C74"/>
                </a:solidFill>
                <a:latin typeface="Arial"/>
                <a:cs typeface="Arial"/>
              </a:rPr>
              <a:t>Il</a:t>
            </a:r>
            <a:r>
              <a:rPr sz="2000" spc="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y </a:t>
            </a:r>
            <a:r>
              <a:rPr sz="2000" spc="-5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a</a:t>
            </a:r>
            <a:r>
              <a:rPr sz="2000" spc="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8C1C74"/>
                </a:solidFill>
                <a:latin typeface="Arial"/>
                <a:cs typeface="Arial"/>
              </a:rPr>
              <a:t>différentes</a:t>
            </a:r>
            <a:r>
              <a:rPr sz="2000" spc="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8C1C74"/>
                </a:solidFill>
                <a:latin typeface="Arial"/>
                <a:cs typeface="Arial"/>
              </a:rPr>
              <a:t>façons</a:t>
            </a:r>
            <a:r>
              <a:rPr sz="2000" spc="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000" spc="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2000" spc="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faire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374650">
              <a:lnSpc>
                <a:spcPct val="100000"/>
              </a:lnSpc>
              <a:spcBef>
                <a:spcPts val="509"/>
              </a:spcBef>
            </a:pPr>
            <a:r>
              <a:rPr sz="2100" baseline="7936" dirty="0">
                <a:latin typeface="MS UI Gothic"/>
                <a:cs typeface="MS UI Gothic"/>
              </a:rPr>
              <a:t>–</a:t>
            </a:r>
            <a:r>
              <a:rPr sz="2100" spc="67" baseline="7936" dirty="0">
                <a:latin typeface="MS UI Gothic"/>
                <a:cs typeface="MS UI Gothic"/>
              </a:rPr>
              <a:t> 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Certificats</a:t>
            </a:r>
            <a:r>
              <a:rPr sz="1800" spc="-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TLS,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1933" y="3836924"/>
            <a:ext cx="1327785" cy="739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885" marR="5080" indent="-210820">
              <a:lnSpc>
                <a:spcPct val="130000"/>
              </a:lnSpc>
              <a:spcBef>
                <a:spcPts val="100"/>
              </a:spcBef>
            </a:pPr>
            <a:r>
              <a:rPr sz="2100" baseline="-3968" dirty="0">
                <a:latin typeface="MS UI Gothic"/>
                <a:cs typeface="MS UI Gothic"/>
              </a:rPr>
              <a:t>–</a:t>
            </a:r>
            <a:r>
              <a:rPr sz="2100" spc="120" baseline="-3968" dirty="0">
                <a:latin typeface="MS UI Gothic"/>
                <a:cs typeface="MS UI Gothic"/>
              </a:rPr>
              <a:t> 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jetons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et </a:t>
            </a:r>
            <a:r>
              <a:rPr sz="18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OAuth2,</a:t>
            </a:r>
            <a:r>
              <a:rPr sz="1800" spc="-1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...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1654" y="5079492"/>
            <a:ext cx="9010650" cy="161353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2300"/>
              </a:lnSpc>
              <a:spcBef>
                <a:spcPts val="259"/>
              </a:spcBef>
            </a:pP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000" spc="7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plus,</a:t>
            </a:r>
            <a:r>
              <a:rPr sz="2000" spc="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il</a:t>
            </a:r>
            <a:r>
              <a:rPr sz="20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8C1C74"/>
                </a:solidFill>
                <a:latin typeface="Arial"/>
                <a:cs typeface="Arial"/>
              </a:rPr>
              <a:t>faudra</a:t>
            </a:r>
            <a:r>
              <a:rPr sz="2000" spc="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8C1C74"/>
                </a:solidFill>
                <a:latin typeface="Arial"/>
                <a:cs typeface="Arial"/>
              </a:rPr>
              <a:t>créer</a:t>
            </a:r>
            <a:r>
              <a:rPr sz="2000" spc="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des</a:t>
            </a:r>
            <a:r>
              <a:rPr sz="2000" spc="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contextes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kubectl</a:t>
            </a:r>
            <a:r>
              <a:rPr sz="2000" spc="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pour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pouvoir</a:t>
            </a:r>
            <a:r>
              <a:rPr sz="2000" spc="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8C1C74"/>
                </a:solidFill>
                <a:latin typeface="Arial"/>
                <a:cs typeface="Arial"/>
              </a:rPr>
              <a:t>accéder</a:t>
            </a:r>
            <a:r>
              <a:rPr sz="2000" spc="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au</a:t>
            </a:r>
            <a:r>
              <a:rPr sz="2000" spc="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cluster </a:t>
            </a:r>
            <a:r>
              <a:rPr sz="2000" spc="-5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avec</a:t>
            </a:r>
            <a:r>
              <a:rPr sz="2000" spc="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ces</a:t>
            </a:r>
            <a:r>
              <a:rPr sz="2000" spc="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nouvelles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informations</a:t>
            </a:r>
            <a:r>
              <a:rPr sz="2000" spc="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d'identification.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95500"/>
              </a:lnSpc>
              <a:spcBef>
                <a:spcPts val="865"/>
              </a:spcBef>
            </a:pP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Pour</a:t>
            </a:r>
            <a:r>
              <a:rPr sz="2000" spc="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8C1C74"/>
                </a:solidFill>
                <a:latin typeface="Arial"/>
                <a:cs typeface="Arial"/>
              </a:rPr>
              <a:t>créer</a:t>
            </a:r>
            <a:r>
              <a:rPr sz="2000" spc="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2000" spc="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fichiers</a:t>
            </a:r>
            <a:r>
              <a:rPr sz="2000" spc="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d'identification,</a:t>
            </a:r>
            <a:r>
              <a:rPr sz="20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il</a:t>
            </a:r>
            <a:r>
              <a:rPr sz="20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est</a:t>
            </a:r>
            <a:r>
              <a:rPr sz="2000" spc="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possible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d’</a:t>
            </a:r>
            <a:r>
              <a:rPr sz="20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utiliser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2000" spc="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8C1C74"/>
                </a:solidFill>
                <a:latin typeface="Arial"/>
                <a:cs typeface="Arial"/>
              </a:rPr>
              <a:t>commandes </a:t>
            </a:r>
            <a:r>
              <a:rPr sz="2000" spc="-5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000" spc="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configuration</a:t>
            </a:r>
            <a:r>
              <a:rPr sz="2000" spc="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000" spc="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kubectl</a:t>
            </a:r>
            <a:r>
              <a:rPr sz="20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(qui</a:t>
            </a:r>
            <a:r>
              <a:rPr sz="2000" spc="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ne</a:t>
            </a:r>
            <a:r>
              <a:rPr sz="2000" spc="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nécessitent</a:t>
            </a:r>
            <a:r>
              <a:rPr sz="2000" spc="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aucun</a:t>
            </a:r>
            <a:r>
              <a:rPr sz="2000" spc="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accès</a:t>
            </a:r>
            <a:r>
              <a:rPr sz="2000" spc="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à</a:t>
            </a:r>
            <a:r>
              <a:rPr sz="2000" spc="7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l'API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8C1C74"/>
                </a:solidFill>
                <a:latin typeface="Arial"/>
                <a:cs typeface="Arial"/>
              </a:rPr>
              <a:t>de </a:t>
            </a:r>
            <a:r>
              <a:rPr sz="2000" spc="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Kubernetes,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donc</a:t>
            </a:r>
            <a:r>
              <a:rPr sz="2000" spc="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elles</a:t>
            </a:r>
            <a:r>
              <a:rPr sz="2000" spc="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8C1C74"/>
                </a:solidFill>
                <a:latin typeface="Arial"/>
                <a:cs typeface="Arial"/>
              </a:rPr>
              <a:t>peuvent</a:t>
            </a:r>
            <a:r>
              <a:rPr sz="2000" spc="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être</a:t>
            </a:r>
            <a:r>
              <a:rPr sz="2000" spc="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8C1C74"/>
                </a:solidFill>
                <a:latin typeface="Arial"/>
                <a:cs typeface="Arial"/>
              </a:rPr>
              <a:t>exécutées</a:t>
            </a:r>
            <a:r>
              <a:rPr sz="2000" spc="7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par</a:t>
            </a:r>
            <a:r>
              <a:rPr sz="2000" spc="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n'importe</a:t>
            </a:r>
            <a:r>
              <a:rPr sz="2000" spc="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quel</a:t>
            </a:r>
            <a:r>
              <a:rPr sz="2000" spc="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utilisateur).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5104" y="1101852"/>
            <a:ext cx="64046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Kubernetes</a:t>
            </a:r>
            <a:r>
              <a:rPr spc="-45" dirty="0"/>
              <a:t> </a:t>
            </a:r>
            <a:r>
              <a:rPr spc="-5" dirty="0"/>
              <a:t>en</a:t>
            </a:r>
            <a:r>
              <a:rPr spc="-120" dirty="0"/>
              <a:t> </a:t>
            </a:r>
            <a:r>
              <a:rPr spc="-10" dirty="0"/>
              <a:t>production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54" y="2073656"/>
            <a:ext cx="8811895" cy="408559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2100" b="1" spc="-5" dirty="0">
                <a:solidFill>
                  <a:srgbClr val="8C1C74"/>
                </a:solidFill>
                <a:latin typeface="Arial"/>
                <a:cs typeface="Arial"/>
              </a:rPr>
              <a:t>Gestion</a:t>
            </a:r>
            <a:r>
              <a:rPr sz="2100" b="1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8C1C74"/>
                </a:solidFill>
                <a:latin typeface="Arial"/>
                <a:cs typeface="Arial"/>
              </a:rPr>
              <a:t>des</a:t>
            </a:r>
            <a:r>
              <a:rPr sz="2100" b="1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8C1C74"/>
                </a:solidFill>
                <a:latin typeface="Arial"/>
                <a:cs typeface="Arial"/>
              </a:rPr>
              <a:t>accès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RBAC</a:t>
            </a:r>
            <a:r>
              <a:rPr sz="21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et les</a:t>
            </a:r>
            <a:r>
              <a:rPr sz="21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déploiements</a:t>
            </a:r>
            <a:endParaRPr sz="2100">
              <a:latin typeface="Arial"/>
              <a:cs typeface="Arial"/>
            </a:endParaRPr>
          </a:p>
          <a:p>
            <a:pPr marL="12700" marR="5080">
              <a:lnSpc>
                <a:spcPts val="2400"/>
              </a:lnSpc>
              <a:spcBef>
                <a:spcPts val="1070"/>
              </a:spcBef>
            </a:pP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On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peut</a:t>
            </a:r>
            <a:r>
              <a:rPr sz="21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maintenant</a:t>
            </a:r>
            <a:r>
              <a:rPr sz="21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définir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 ce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qu'un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 utilisateur</a:t>
            </a:r>
            <a:r>
              <a:rPr sz="21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donné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peut</a:t>
            </a:r>
            <a:r>
              <a:rPr sz="21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faire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 à</a:t>
            </a:r>
            <a:r>
              <a:rPr sz="21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l'intérieur </a:t>
            </a:r>
            <a:r>
              <a:rPr sz="2100" spc="-5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du </a:t>
            </a:r>
            <a:r>
              <a:rPr sz="2100" spc="-35" dirty="0">
                <a:solidFill>
                  <a:srgbClr val="8C1C74"/>
                </a:solidFill>
                <a:latin typeface="Arial"/>
                <a:cs typeface="Arial"/>
              </a:rPr>
              <a:t>cluster.</a:t>
            </a:r>
            <a:r>
              <a:rPr sz="21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Cependant,</a:t>
            </a:r>
            <a:r>
              <a:rPr sz="21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qu'en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 est-il</a:t>
            </a:r>
            <a:r>
              <a:rPr sz="21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des</a:t>
            </a:r>
            <a:r>
              <a:rPr sz="21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déploiements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qui</a:t>
            </a:r>
            <a:r>
              <a:rPr sz="21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nécessitent</a:t>
            </a:r>
            <a:r>
              <a:rPr sz="21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un 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accès 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à</a:t>
            </a:r>
            <a:r>
              <a:rPr sz="21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l'API</a:t>
            </a:r>
            <a:r>
              <a:rPr sz="21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Kubernetes 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?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Prenons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l’exemple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d’une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application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 d'infrastructure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 :</a:t>
            </a:r>
            <a:r>
              <a:rPr sz="21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RabbitMQ.</a:t>
            </a:r>
            <a:endParaRPr sz="2100">
              <a:latin typeface="Arial"/>
              <a:cs typeface="Arial"/>
            </a:endParaRPr>
          </a:p>
          <a:p>
            <a:pPr marL="12700" marR="135890">
              <a:lnSpc>
                <a:spcPts val="2400"/>
              </a:lnSpc>
              <a:spcBef>
                <a:spcPts val="1070"/>
              </a:spcBef>
            </a:pP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Ce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conteneur</a:t>
            </a:r>
            <a:r>
              <a:rPr sz="21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regroupe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un</a:t>
            </a:r>
            <a:r>
              <a:rPr sz="21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plugin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Kubernetes</a:t>
            </a:r>
            <a:r>
              <a:rPr sz="21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responsable de</a:t>
            </a:r>
            <a:r>
              <a:rPr sz="21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la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détection </a:t>
            </a:r>
            <a:r>
              <a:rPr sz="2100" spc="-5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des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 autres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 membres</a:t>
            </a:r>
            <a:r>
              <a:rPr sz="21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du</a:t>
            </a:r>
            <a:r>
              <a:rPr sz="21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cluster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RabbitMQ.</a:t>
            </a:r>
            <a:endParaRPr sz="2100">
              <a:latin typeface="Arial"/>
              <a:cs typeface="Arial"/>
            </a:endParaRPr>
          </a:p>
          <a:p>
            <a:pPr marL="12700" marR="548005">
              <a:lnSpc>
                <a:spcPct val="93300"/>
              </a:lnSpc>
              <a:spcBef>
                <a:spcPts val="875"/>
              </a:spcBef>
            </a:pP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Le processus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 à</a:t>
            </a:r>
            <a:r>
              <a:rPr sz="21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l'intérieur</a:t>
            </a:r>
            <a:r>
              <a:rPr sz="21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du</a:t>
            </a:r>
            <a:r>
              <a:rPr sz="21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conteneur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nécessite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d'accéder</a:t>
            </a:r>
            <a:r>
              <a:rPr sz="21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à</a:t>
            </a:r>
            <a:r>
              <a:rPr sz="21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l'API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Kubernetes,</a:t>
            </a:r>
            <a:r>
              <a:rPr sz="21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et</a:t>
            </a:r>
            <a:r>
              <a:rPr sz="21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il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faut</a:t>
            </a:r>
            <a:r>
              <a:rPr sz="21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configurer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un</a:t>
            </a:r>
            <a:r>
              <a:rPr sz="21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ServiceAccount</a:t>
            </a:r>
            <a:r>
              <a:rPr sz="21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avec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privilèges </a:t>
            </a:r>
            <a:r>
              <a:rPr sz="2100" spc="-5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RBAC</a:t>
            </a:r>
            <a:r>
              <a:rPr sz="21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appropriés.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5104" y="1101852"/>
            <a:ext cx="64046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Kubernetes</a:t>
            </a:r>
            <a:r>
              <a:rPr spc="-45" dirty="0"/>
              <a:t> </a:t>
            </a:r>
            <a:r>
              <a:rPr spc="-5" dirty="0"/>
              <a:t>en</a:t>
            </a:r>
            <a:r>
              <a:rPr spc="-120" dirty="0"/>
              <a:t> </a:t>
            </a:r>
            <a:r>
              <a:rPr spc="-10" dirty="0"/>
              <a:t>production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8954" y="2089912"/>
            <a:ext cx="9072245" cy="3951604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19"/>
              </a:spcBef>
            </a:pPr>
            <a:r>
              <a:rPr sz="1900" b="1" spc="-15" dirty="0">
                <a:solidFill>
                  <a:srgbClr val="8C1C74"/>
                </a:solidFill>
                <a:latin typeface="Arial"/>
                <a:cs typeface="Arial"/>
              </a:rPr>
              <a:t>Gestion</a:t>
            </a:r>
            <a:r>
              <a:rPr sz="1900" b="1" spc="-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8C1C74"/>
                </a:solidFill>
                <a:latin typeface="Arial"/>
                <a:cs typeface="Arial"/>
              </a:rPr>
              <a:t>des</a:t>
            </a:r>
            <a:r>
              <a:rPr sz="1900" b="1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8C1C74"/>
                </a:solidFill>
                <a:latin typeface="Arial"/>
                <a:cs typeface="Arial"/>
              </a:rPr>
              <a:t>accès</a:t>
            </a:r>
            <a:endParaRPr sz="19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720"/>
              </a:spcBef>
            </a:pPr>
            <a:r>
              <a:rPr sz="1900" spc="-10" dirty="0">
                <a:solidFill>
                  <a:srgbClr val="8C1C74"/>
                </a:solidFill>
                <a:latin typeface="Arial"/>
                <a:cs typeface="Arial"/>
              </a:rPr>
              <a:t>En</a:t>
            </a:r>
            <a:r>
              <a:rPr sz="19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8C1C74"/>
                </a:solidFill>
                <a:latin typeface="Arial"/>
                <a:cs typeface="Arial"/>
              </a:rPr>
              <a:t>matière</a:t>
            </a:r>
            <a:r>
              <a:rPr sz="19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19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8C1C74"/>
                </a:solidFill>
                <a:latin typeface="Arial"/>
                <a:cs typeface="Arial"/>
              </a:rPr>
              <a:t>ServiceAccounts,</a:t>
            </a:r>
            <a:r>
              <a:rPr sz="19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la</a:t>
            </a:r>
            <a:r>
              <a:rPr sz="19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8C1C74"/>
                </a:solidFill>
                <a:latin typeface="Arial"/>
                <a:cs typeface="Arial"/>
              </a:rPr>
              <a:t>bonne</a:t>
            </a:r>
            <a:r>
              <a:rPr sz="19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8C1C74"/>
                </a:solidFill>
                <a:latin typeface="Arial"/>
                <a:cs typeface="Arial"/>
              </a:rPr>
              <a:t>pratique</a:t>
            </a:r>
            <a:r>
              <a:rPr sz="19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8C1C74"/>
                </a:solidFill>
                <a:latin typeface="Arial"/>
                <a:cs typeface="Arial"/>
              </a:rPr>
              <a:t>consiste</a:t>
            </a:r>
            <a:r>
              <a:rPr sz="19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endParaRPr sz="1900">
              <a:latin typeface="Arial"/>
              <a:cs typeface="Arial"/>
            </a:endParaRPr>
          </a:p>
          <a:p>
            <a:pPr marL="343535">
              <a:lnSpc>
                <a:spcPct val="100000"/>
              </a:lnSpc>
              <a:spcBef>
                <a:spcPts val="725"/>
              </a:spcBef>
            </a:pPr>
            <a:r>
              <a:rPr sz="1800" baseline="13888" dirty="0">
                <a:latin typeface="MS UI Gothic"/>
                <a:cs typeface="MS UI Gothic"/>
              </a:rPr>
              <a:t>–</a:t>
            </a:r>
            <a:r>
              <a:rPr sz="1800" spc="217" baseline="13888" dirty="0">
                <a:latin typeface="MS UI Gothic"/>
                <a:cs typeface="MS UI Gothic"/>
              </a:rPr>
              <a:t> </a:t>
            </a:r>
            <a:r>
              <a:rPr sz="1700" spc="-35" dirty="0">
                <a:solidFill>
                  <a:srgbClr val="8C1C74"/>
                </a:solidFill>
                <a:latin typeface="Arial"/>
                <a:cs typeface="Arial"/>
              </a:rPr>
              <a:t>Créer</a:t>
            </a:r>
            <a:r>
              <a:rPr sz="17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8C1C74"/>
                </a:solidFill>
                <a:latin typeface="Arial"/>
                <a:cs typeface="Arial"/>
              </a:rPr>
              <a:t>un</a:t>
            </a:r>
            <a:r>
              <a:rPr sz="1700" spc="-35" dirty="0">
                <a:solidFill>
                  <a:srgbClr val="8C1C74"/>
                </a:solidFill>
                <a:latin typeface="Arial"/>
                <a:cs typeface="Arial"/>
              </a:rPr>
              <a:t> ServiceAccounts</a:t>
            </a:r>
            <a:r>
              <a:rPr sz="17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spc="-30" dirty="0">
                <a:solidFill>
                  <a:srgbClr val="8C1C74"/>
                </a:solidFill>
                <a:latin typeface="Arial"/>
                <a:cs typeface="Arial"/>
              </a:rPr>
              <a:t>par</a:t>
            </a:r>
            <a:r>
              <a:rPr sz="17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spc="-40" dirty="0">
                <a:solidFill>
                  <a:srgbClr val="8C1C74"/>
                </a:solidFill>
                <a:latin typeface="Arial"/>
                <a:cs typeface="Arial"/>
              </a:rPr>
              <a:t>déploiement </a:t>
            </a:r>
            <a:r>
              <a:rPr sz="1700" spc="-30" dirty="0">
                <a:solidFill>
                  <a:srgbClr val="8C1C74"/>
                </a:solidFill>
                <a:latin typeface="Arial"/>
                <a:cs typeface="Arial"/>
              </a:rPr>
              <a:t>avec</a:t>
            </a:r>
            <a:r>
              <a:rPr sz="17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17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spc="-40" dirty="0">
                <a:solidFill>
                  <a:srgbClr val="8C1C74"/>
                </a:solidFill>
                <a:latin typeface="Arial"/>
                <a:cs typeface="Arial"/>
              </a:rPr>
              <a:t>minimum</a:t>
            </a:r>
            <a:r>
              <a:rPr sz="1700" spc="-7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17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spc="-35" dirty="0">
                <a:solidFill>
                  <a:srgbClr val="8C1C74"/>
                </a:solidFill>
                <a:latin typeface="Arial"/>
                <a:cs typeface="Arial"/>
              </a:rPr>
              <a:t>privilèges</a:t>
            </a:r>
            <a:r>
              <a:rPr sz="17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spc="-35" dirty="0">
                <a:solidFill>
                  <a:srgbClr val="8C1C74"/>
                </a:solidFill>
                <a:latin typeface="Arial"/>
                <a:cs typeface="Arial"/>
              </a:rPr>
              <a:t>pour</a:t>
            </a:r>
            <a:r>
              <a:rPr sz="1700" spc="-114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spc="-45" dirty="0">
                <a:solidFill>
                  <a:srgbClr val="8C1C74"/>
                </a:solidFill>
                <a:latin typeface="Arial"/>
                <a:cs typeface="Arial"/>
              </a:rPr>
              <a:t>travailler.</a:t>
            </a:r>
            <a:endParaRPr sz="1700">
              <a:latin typeface="Arial"/>
              <a:cs typeface="Arial"/>
            </a:endParaRPr>
          </a:p>
          <a:p>
            <a:pPr marL="25400" marR="17780">
              <a:lnSpc>
                <a:spcPct val="92100"/>
              </a:lnSpc>
              <a:spcBef>
                <a:spcPts val="630"/>
              </a:spcBef>
            </a:pPr>
            <a:r>
              <a:rPr sz="1900" spc="-15" dirty="0">
                <a:solidFill>
                  <a:srgbClr val="8C1C74"/>
                </a:solidFill>
                <a:latin typeface="Arial"/>
                <a:cs typeface="Arial"/>
              </a:rPr>
              <a:t>Dans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le </a:t>
            </a:r>
            <a:r>
              <a:rPr sz="1900" spc="-10" dirty="0">
                <a:solidFill>
                  <a:srgbClr val="8C1C74"/>
                </a:solidFill>
                <a:latin typeface="Arial"/>
                <a:cs typeface="Arial"/>
              </a:rPr>
              <a:t>cas </a:t>
            </a:r>
            <a:r>
              <a:rPr sz="1900" spc="-15" dirty="0">
                <a:solidFill>
                  <a:srgbClr val="8C1C74"/>
                </a:solidFill>
                <a:latin typeface="Arial"/>
                <a:cs typeface="Arial"/>
              </a:rPr>
              <a:t>d'applications </a:t>
            </a:r>
            <a:r>
              <a:rPr sz="1900" spc="-10" dirty="0">
                <a:solidFill>
                  <a:srgbClr val="8C1C74"/>
                </a:solidFill>
                <a:latin typeface="Arial"/>
                <a:cs typeface="Arial"/>
              </a:rPr>
              <a:t>qui nécessitent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un </a:t>
            </a:r>
            <a:r>
              <a:rPr sz="1900" spc="-10" dirty="0">
                <a:solidFill>
                  <a:srgbClr val="8C1C74"/>
                </a:solidFill>
                <a:latin typeface="Arial"/>
                <a:cs typeface="Arial"/>
              </a:rPr>
              <a:t>accès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à </a:t>
            </a:r>
            <a:r>
              <a:rPr sz="1900" spc="-15" dirty="0">
                <a:solidFill>
                  <a:srgbClr val="8C1C74"/>
                </a:solidFill>
                <a:latin typeface="Arial"/>
                <a:cs typeface="Arial"/>
              </a:rPr>
              <a:t>l'API Kubernetes,on pourrait </a:t>
            </a:r>
            <a:r>
              <a:rPr sz="1900" spc="-10" dirty="0">
                <a:solidFill>
                  <a:srgbClr val="8C1C74"/>
                </a:solidFill>
                <a:latin typeface="Arial"/>
                <a:cs typeface="Arial"/>
              </a:rPr>
              <a:t> être </a:t>
            </a:r>
            <a:r>
              <a:rPr sz="1900" spc="-15" dirty="0">
                <a:solidFill>
                  <a:srgbClr val="8C1C74"/>
                </a:solidFill>
                <a:latin typeface="Arial"/>
                <a:cs typeface="Arial"/>
              </a:rPr>
              <a:t>tenté d'avoir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un </a:t>
            </a:r>
            <a:r>
              <a:rPr sz="1900" spc="-10" dirty="0">
                <a:solidFill>
                  <a:srgbClr val="8C1C74"/>
                </a:solidFill>
                <a:latin typeface="Arial"/>
                <a:cs typeface="Arial"/>
              </a:rPr>
              <a:t>type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de </a:t>
            </a:r>
            <a:r>
              <a:rPr sz="1900" spc="-15" dirty="0">
                <a:solidFill>
                  <a:srgbClr val="8C1C74"/>
                </a:solidFill>
                <a:latin typeface="Arial"/>
                <a:cs typeface="Arial"/>
              </a:rPr>
              <a:t>"ServiceAccount </a:t>
            </a:r>
            <a:r>
              <a:rPr sz="1900" spc="-10" dirty="0">
                <a:solidFill>
                  <a:srgbClr val="8C1C74"/>
                </a:solidFill>
                <a:latin typeface="Arial"/>
                <a:cs typeface="Arial"/>
              </a:rPr>
              <a:t>privilégié" qui </a:t>
            </a:r>
            <a:r>
              <a:rPr sz="1900" spc="-15" dirty="0">
                <a:solidFill>
                  <a:srgbClr val="8C1C74"/>
                </a:solidFill>
                <a:latin typeface="Arial"/>
                <a:cs typeface="Arial"/>
              </a:rPr>
              <a:t>pourrait </a:t>
            </a:r>
            <a:r>
              <a:rPr sz="1900" spc="-10" dirty="0">
                <a:solidFill>
                  <a:srgbClr val="8C1C74"/>
                </a:solidFill>
                <a:latin typeface="Arial"/>
                <a:cs typeface="Arial"/>
              </a:rPr>
              <a:t>faire presque tout </a:t>
            </a:r>
            <a:r>
              <a:rPr sz="1900" spc="-5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8C1C74"/>
                </a:solidFill>
                <a:latin typeface="Arial"/>
                <a:cs typeface="Arial"/>
              </a:rPr>
              <a:t>dans</a:t>
            </a:r>
            <a:r>
              <a:rPr sz="19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19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40" dirty="0">
                <a:solidFill>
                  <a:srgbClr val="8C1C74"/>
                </a:solidFill>
                <a:latin typeface="Arial"/>
                <a:cs typeface="Arial"/>
              </a:rPr>
              <a:t>cluster.</a:t>
            </a:r>
            <a:r>
              <a:rPr sz="19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8C1C74"/>
                </a:solidFill>
                <a:latin typeface="Arial"/>
                <a:cs typeface="Arial"/>
              </a:rPr>
              <a:t>Mais</a:t>
            </a:r>
            <a:r>
              <a:rPr sz="19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8C1C74"/>
                </a:solidFill>
                <a:latin typeface="Arial"/>
                <a:cs typeface="Arial"/>
              </a:rPr>
              <a:t>des</a:t>
            </a:r>
            <a:r>
              <a:rPr sz="19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8C1C74"/>
                </a:solidFill>
                <a:latin typeface="Arial"/>
                <a:cs typeface="Arial"/>
              </a:rPr>
              <a:t>opérations</a:t>
            </a:r>
            <a:r>
              <a:rPr sz="19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8C1C74"/>
                </a:solidFill>
                <a:latin typeface="Arial"/>
                <a:cs typeface="Arial"/>
              </a:rPr>
              <a:t>non</a:t>
            </a:r>
            <a:r>
              <a:rPr sz="19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8C1C74"/>
                </a:solidFill>
                <a:latin typeface="Arial"/>
                <a:cs typeface="Arial"/>
              </a:rPr>
              <a:t>désirées</a:t>
            </a:r>
            <a:r>
              <a:rPr sz="19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8C1C74"/>
                </a:solidFill>
                <a:latin typeface="Arial"/>
                <a:cs typeface="Arial"/>
              </a:rPr>
              <a:t>pourraient</a:t>
            </a:r>
            <a:r>
              <a:rPr sz="19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8C1C74"/>
                </a:solidFill>
                <a:latin typeface="Arial"/>
                <a:cs typeface="Arial"/>
              </a:rPr>
              <a:t>se</a:t>
            </a:r>
            <a:r>
              <a:rPr sz="1900" spc="9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8C1C74"/>
                </a:solidFill>
                <a:latin typeface="Arial"/>
                <a:cs typeface="Arial"/>
              </a:rPr>
              <a:t>produire.</a:t>
            </a:r>
            <a:endParaRPr sz="1900">
              <a:latin typeface="Arial"/>
              <a:cs typeface="Arial"/>
            </a:endParaRPr>
          </a:p>
          <a:p>
            <a:pPr marL="25400" marR="78105">
              <a:lnSpc>
                <a:spcPct val="92100"/>
              </a:lnSpc>
              <a:spcBef>
                <a:spcPts val="805"/>
              </a:spcBef>
            </a:pPr>
            <a:r>
              <a:rPr sz="1900" spc="-10" dirty="0">
                <a:solidFill>
                  <a:srgbClr val="8C1C74"/>
                </a:solidFill>
                <a:latin typeface="Arial"/>
                <a:cs typeface="Arial"/>
              </a:rPr>
              <a:t>En </a:t>
            </a:r>
            <a:r>
              <a:rPr sz="1900" spc="-15" dirty="0">
                <a:solidFill>
                  <a:srgbClr val="8C1C74"/>
                </a:solidFill>
                <a:latin typeface="Arial"/>
                <a:cs typeface="Arial"/>
              </a:rPr>
              <a:t>outre, </a:t>
            </a:r>
            <a:r>
              <a:rPr sz="1900" spc="-10" dirty="0">
                <a:solidFill>
                  <a:srgbClr val="8C1C74"/>
                </a:solidFill>
                <a:latin typeface="Arial"/>
                <a:cs typeface="Arial"/>
              </a:rPr>
              <a:t>les </a:t>
            </a:r>
            <a:r>
              <a:rPr sz="1900" spc="-20" dirty="0">
                <a:solidFill>
                  <a:srgbClr val="8C1C74"/>
                </a:solidFill>
                <a:latin typeface="Arial"/>
                <a:cs typeface="Arial"/>
              </a:rPr>
              <a:t>différents </a:t>
            </a:r>
            <a:r>
              <a:rPr sz="1900" spc="-15" dirty="0">
                <a:solidFill>
                  <a:srgbClr val="8C1C74"/>
                </a:solidFill>
                <a:latin typeface="Arial"/>
                <a:cs typeface="Arial"/>
              </a:rPr>
              <a:t>déploiements </a:t>
            </a:r>
            <a:r>
              <a:rPr sz="1900" spc="-10" dirty="0">
                <a:solidFill>
                  <a:srgbClr val="8C1C74"/>
                </a:solidFill>
                <a:latin typeface="Arial"/>
                <a:cs typeface="Arial"/>
              </a:rPr>
              <a:t>auront des besoins </a:t>
            </a:r>
            <a:r>
              <a:rPr sz="1900" spc="-20" dirty="0">
                <a:solidFill>
                  <a:srgbClr val="8C1C74"/>
                </a:solidFill>
                <a:latin typeface="Arial"/>
                <a:cs typeface="Arial"/>
              </a:rPr>
              <a:t>différents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en </a:t>
            </a:r>
            <a:r>
              <a:rPr sz="1900" spc="-15" dirty="0">
                <a:solidFill>
                  <a:srgbClr val="8C1C74"/>
                </a:solidFill>
                <a:latin typeface="Arial"/>
                <a:cs typeface="Arial"/>
              </a:rPr>
              <a:t>termes d'accès </a:t>
            </a:r>
            <a:r>
              <a:rPr sz="1900" spc="-5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8C1C74"/>
                </a:solidFill>
                <a:latin typeface="Arial"/>
                <a:cs typeface="Arial"/>
              </a:rPr>
              <a:t>aux </a:t>
            </a:r>
            <a:r>
              <a:rPr sz="1900" spc="-15" dirty="0">
                <a:solidFill>
                  <a:srgbClr val="8C1C74"/>
                </a:solidFill>
                <a:latin typeface="Arial"/>
                <a:cs typeface="Arial"/>
              </a:rPr>
              <a:t>API,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il est </a:t>
            </a:r>
            <a:r>
              <a:rPr sz="1900" spc="-10" dirty="0">
                <a:solidFill>
                  <a:srgbClr val="8C1C74"/>
                </a:solidFill>
                <a:latin typeface="Arial"/>
                <a:cs typeface="Arial"/>
              </a:rPr>
              <a:t>donc logique </a:t>
            </a:r>
            <a:r>
              <a:rPr sz="1900" spc="-15" dirty="0">
                <a:solidFill>
                  <a:srgbClr val="8C1C74"/>
                </a:solidFill>
                <a:latin typeface="Arial"/>
                <a:cs typeface="Arial"/>
              </a:rPr>
              <a:t>d'avoir </a:t>
            </a:r>
            <a:r>
              <a:rPr sz="1900" spc="-20" dirty="0">
                <a:solidFill>
                  <a:srgbClr val="8C1C74"/>
                </a:solidFill>
                <a:latin typeface="Arial"/>
                <a:cs typeface="Arial"/>
              </a:rPr>
              <a:t>différents </a:t>
            </a:r>
            <a:r>
              <a:rPr sz="1900" spc="-15" dirty="0">
                <a:solidFill>
                  <a:srgbClr val="8C1C74"/>
                </a:solidFill>
                <a:latin typeface="Arial"/>
                <a:cs typeface="Arial"/>
              </a:rPr>
              <a:t>ServiceAccounts </a:t>
            </a:r>
            <a:r>
              <a:rPr sz="1900" spc="-10" dirty="0">
                <a:solidFill>
                  <a:srgbClr val="8C1C74"/>
                </a:solidFill>
                <a:latin typeface="Arial"/>
                <a:cs typeface="Arial"/>
              </a:rPr>
              <a:t>pour </a:t>
            </a:r>
            <a:r>
              <a:rPr sz="1900" spc="-15" dirty="0">
                <a:solidFill>
                  <a:srgbClr val="8C1C74"/>
                </a:solidFill>
                <a:latin typeface="Arial"/>
                <a:cs typeface="Arial"/>
              </a:rPr>
              <a:t>chaque </a:t>
            </a:r>
            <a:r>
              <a:rPr sz="19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8C1C74"/>
                </a:solidFill>
                <a:latin typeface="Arial"/>
                <a:cs typeface="Arial"/>
              </a:rPr>
              <a:t>déploiement.</a:t>
            </a:r>
            <a:endParaRPr sz="19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720"/>
              </a:spcBef>
            </a:pPr>
            <a:r>
              <a:rPr sz="1900" spc="-15" dirty="0">
                <a:solidFill>
                  <a:srgbClr val="8C1C74"/>
                </a:solidFill>
                <a:latin typeface="Arial"/>
                <a:cs typeface="Arial"/>
              </a:rPr>
              <a:t>Quelle</a:t>
            </a:r>
            <a:r>
              <a:rPr sz="19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doit</a:t>
            </a:r>
            <a:r>
              <a:rPr sz="1900" spc="-15" dirty="0">
                <a:solidFill>
                  <a:srgbClr val="8C1C74"/>
                </a:solidFill>
                <a:latin typeface="Arial"/>
                <a:cs typeface="Arial"/>
              </a:rPr>
              <a:t> être</a:t>
            </a:r>
            <a:r>
              <a:rPr sz="19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la</a:t>
            </a:r>
            <a:r>
              <a:rPr sz="19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8C1C74"/>
                </a:solidFill>
                <a:latin typeface="Arial"/>
                <a:cs typeface="Arial"/>
              </a:rPr>
              <a:t>configuration</a:t>
            </a:r>
            <a:r>
              <a:rPr sz="1900" spc="-20" dirty="0">
                <a:solidFill>
                  <a:srgbClr val="8C1C74"/>
                </a:solidFill>
                <a:latin typeface="Arial"/>
                <a:cs typeface="Arial"/>
              </a:rPr>
              <a:t> RBAC</a:t>
            </a:r>
            <a:r>
              <a:rPr sz="19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8C1C74"/>
                </a:solidFill>
                <a:latin typeface="Arial"/>
                <a:cs typeface="Arial"/>
              </a:rPr>
              <a:t>appropriée</a:t>
            </a:r>
            <a:r>
              <a:rPr sz="19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8C1C74"/>
                </a:solidFill>
                <a:latin typeface="Arial"/>
                <a:cs typeface="Arial"/>
              </a:rPr>
              <a:t>pour</a:t>
            </a:r>
            <a:r>
              <a:rPr sz="19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8C1C74"/>
                </a:solidFill>
                <a:latin typeface="Arial"/>
                <a:cs typeface="Arial"/>
              </a:rPr>
              <a:t>notre</a:t>
            </a:r>
            <a:r>
              <a:rPr sz="1900" spc="-15" dirty="0">
                <a:solidFill>
                  <a:srgbClr val="8C1C74"/>
                </a:solidFill>
                <a:latin typeface="Arial"/>
                <a:cs typeface="Arial"/>
              </a:rPr>
              <a:t> déploiement</a:t>
            </a:r>
            <a:r>
              <a:rPr sz="1900" spc="9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8C1C74"/>
                </a:solidFill>
                <a:latin typeface="Arial"/>
                <a:cs typeface="Arial"/>
              </a:rPr>
              <a:t>RabbitMQ.</a:t>
            </a:r>
            <a:endParaRPr sz="1900">
              <a:latin typeface="Arial"/>
              <a:cs typeface="Arial"/>
            </a:endParaRPr>
          </a:p>
          <a:p>
            <a:pPr marL="25400" marR="556895">
              <a:lnSpc>
                <a:spcPts val="2110"/>
              </a:lnSpc>
              <a:spcBef>
                <a:spcPts val="930"/>
              </a:spcBef>
            </a:pPr>
            <a:r>
              <a:rPr sz="1900" spc="-10" dirty="0">
                <a:solidFill>
                  <a:srgbClr val="8C1C74"/>
                </a:solidFill>
                <a:latin typeface="Arial"/>
                <a:cs typeface="Arial"/>
              </a:rPr>
              <a:t>D’après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la </a:t>
            </a:r>
            <a:r>
              <a:rPr sz="1900" spc="-15" dirty="0">
                <a:solidFill>
                  <a:srgbClr val="8C1C74"/>
                </a:solidFill>
                <a:latin typeface="Arial"/>
                <a:cs typeface="Arial"/>
              </a:rPr>
              <a:t>documentation, RabbitMQ </a:t>
            </a:r>
            <a:r>
              <a:rPr sz="1900" spc="-10" dirty="0">
                <a:solidFill>
                  <a:srgbClr val="8C1C74"/>
                </a:solidFill>
                <a:latin typeface="Arial"/>
                <a:cs typeface="Arial"/>
              </a:rPr>
              <a:t>interroge </a:t>
            </a:r>
            <a:r>
              <a:rPr sz="1900" spc="-15" dirty="0">
                <a:solidFill>
                  <a:srgbClr val="8C1C74"/>
                </a:solidFill>
                <a:latin typeface="Arial"/>
                <a:cs typeface="Arial"/>
              </a:rPr>
              <a:t>l'API Kubernetes </a:t>
            </a:r>
            <a:r>
              <a:rPr sz="1900" spc="-10" dirty="0">
                <a:solidFill>
                  <a:srgbClr val="8C1C74"/>
                </a:solidFill>
                <a:latin typeface="Arial"/>
                <a:cs typeface="Arial"/>
              </a:rPr>
              <a:t>pour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la </a:t>
            </a:r>
            <a:r>
              <a:rPr sz="1900" spc="-10" dirty="0">
                <a:solidFill>
                  <a:srgbClr val="8C1C74"/>
                </a:solidFill>
                <a:latin typeface="Arial"/>
                <a:cs typeface="Arial"/>
              </a:rPr>
              <a:t>liste des </a:t>
            </a:r>
            <a:r>
              <a:rPr sz="1900" spc="-5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8C1C74"/>
                </a:solidFill>
                <a:latin typeface="Arial"/>
                <a:cs typeface="Arial"/>
              </a:rPr>
              <a:t>Endpoints.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3215" y="1101852"/>
            <a:ext cx="69703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De la</a:t>
            </a:r>
            <a:r>
              <a:rPr spc="10" dirty="0"/>
              <a:t> </a:t>
            </a:r>
            <a:r>
              <a:rPr spc="-10" dirty="0"/>
              <a:t>virtualisation</a:t>
            </a:r>
            <a:r>
              <a:rPr spc="45" dirty="0"/>
              <a:t> </a:t>
            </a:r>
            <a:r>
              <a:rPr dirty="0"/>
              <a:t>à</a:t>
            </a:r>
            <a:r>
              <a:rPr spc="-75" dirty="0"/>
              <a:t> </a:t>
            </a:r>
            <a:r>
              <a:rPr spc="-10" dirty="0"/>
              <a:t>Docker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54" y="2186940"/>
            <a:ext cx="15182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C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o</a:t>
            </a:r>
            <a:r>
              <a:rPr sz="2000" spc="-35" dirty="0">
                <a:solidFill>
                  <a:srgbClr val="8C1C74"/>
                </a:solidFill>
                <a:latin typeface="Arial"/>
                <a:cs typeface="Arial"/>
              </a:rPr>
              <a:t>m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pa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r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i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s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5385" y="5750560"/>
            <a:ext cx="10922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MS UI Gothic"/>
                <a:cs typeface="MS UI Gothic"/>
              </a:rPr>
              <a:t>–</a:t>
            </a:r>
            <a:endParaRPr sz="13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5385" y="6329679"/>
            <a:ext cx="10922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MS UI Gothic"/>
                <a:cs typeface="MS UI Gothic"/>
              </a:rPr>
              <a:t>–</a:t>
            </a:r>
            <a:endParaRPr sz="1300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7340" y="5724144"/>
            <a:ext cx="7892415" cy="86995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280"/>
              </a:spcBef>
            </a:pPr>
            <a:r>
              <a:rPr sz="1700" spc="5" dirty="0">
                <a:solidFill>
                  <a:srgbClr val="8C1C74"/>
                </a:solidFill>
                <a:latin typeface="Arial"/>
                <a:cs typeface="Arial"/>
              </a:rPr>
              <a:t>Pas</a:t>
            </a:r>
            <a:r>
              <a:rPr sz="17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spc="10" dirty="0">
                <a:solidFill>
                  <a:srgbClr val="8C1C74"/>
                </a:solidFill>
                <a:latin typeface="Arial"/>
                <a:cs typeface="Arial"/>
              </a:rPr>
              <a:t>seulement</a:t>
            </a:r>
            <a:r>
              <a:rPr sz="17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8C1C74"/>
                </a:solidFill>
                <a:latin typeface="Arial"/>
                <a:cs typeface="Arial"/>
              </a:rPr>
              <a:t>Docker</a:t>
            </a:r>
            <a:r>
              <a:rPr sz="17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r>
              <a:rPr sz="17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8C1C74"/>
                </a:solidFill>
                <a:latin typeface="Arial"/>
                <a:cs typeface="Arial"/>
              </a:rPr>
              <a:t>terme</a:t>
            </a:r>
            <a:r>
              <a:rPr sz="17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8C1C74"/>
                </a:solidFill>
                <a:latin typeface="Arial"/>
                <a:cs typeface="Arial"/>
              </a:rPr>
              <a:t>générique</a:t>
            </a:r>
            <a:r>
              <a:rPr sz="17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8C1C74"/>
                </a:solidFill>
                <a:latin typeface="Arial"/>
                <a:cs typeface="Arial"/>
              </a:rPr>
              <a:t>désignant</a:t>
            </a:r>
            <a:r>
              <a:rPr sz="17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17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8C1C74"/>
                </a:solidFill>
                <a:latin typeface="Arial"/>
                <a:cs typeface="Arial"/>
              </a:rPr>
              <a:t>technologies</a:t>
            </a:r>
            <a:r>
              <a:rPr sz="17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8C1C74"/>
                </a:solidFill>
                <a:latin typeface="Arial"/>
                <a:cs typeface="Arial"/>
              </a:rPr>
              <a:t>intégrées</a:t>
            </a:r>
            <a:r>
              <a:rPr sz="17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8C1C74"/>
                </a:solidFill>
                <a:latin typeface="Arial"/>
                <a:cs typeface="Arial"/>
              </a:rPr>
              <a:t>au </a:t>
            </a:r>
            <a:r>
              <a:rPr sz="1700" spc="-459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8C1C74"/>
                </a:solidFill>
                <a:latin typeface="Arial"/>
                <a:cs typeface="Arial"/>
              </a:rPr>
              <a:t>noyau</a:t>
            </a:r>
            <a:r>
              <a:rPr sz="17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8C1C74"/>
                </a:solidFill>
                <a:latin typeface="Arial"/>
                <a:cs typeface="Arial"/>
              </a:rPr>
              <a:t>Linux</a:t>
            </a:r>
            <a:r>
              <a:rPr sz="17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8C1C74"/>
                </a:solidFill>
                <a:latin typeface="Arial"/>
                <a:cs typeface="Arial"/>
              </a:rPr>
              <a:t>depuis</a:t>
            </a:r>
            <a:r>
              <a:rPr sz="17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8C1C74"/>
                </a:solidFill>
                <a:latin typeface="Arial"/>
                <a:cs typeface="Arial"/>
              </a:rPr>
              <a:t>~10 </a:t>
            </a:r>
            <a:r>
              <a:rPr sz="1700" spc="10" dirty="0">
                <a:solidFill>
                  <a:srgbClr val="8C1C74"/>
                </a:solidFill>
                <a:latin typeface="Arial"/>
                <a:cs typeface="Arial"/>
              </a:rPr>
              <a:t>ans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700" spc="5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17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8C1C74"/>
                </a:solidFill>
                <a:latin typeface="Arial"/>
                <a:cs typeface="Arial"/>
              </a:rPr>
              <a:t>conteneurs</a:t>
            </a:r>
            <a:r>
              <a:rPr sz="17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8C1C74"/>
                </a:solidFill>
                <a:latin typeface="Arial"/>
                <a:cs typeface="Arial"/>
              </a:rPr>
              <a:t>sous</a:t>
            </a:r>
            <a:r>
              <a:rPr sz="17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8C1C74"/>
                </a:solidFill>
                <a:latin typeface="Arial"/>
                <a:cs typeface="Arial"/>
              </a:rPr>
              <a:t>Microsoft</a:t>
            </a:r>
            <a:r>
              <a:rPr sz="17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8C1C74"/>
                </a:solidFill>
                <a:latin typeface="Arial"/>
                <a:cs typeface="Arial"/>
              </a:rPr>
              <a:t>Windows</a:t>
            </a:r>
            <a:r>
              <a:rPr sz="17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8C1C74"/>
                </a:solidFill>
                <a:latin typeface="Arial"/>
                <a:cs typeface="Arial"/>
              </a:rPr>
              <a:t>Server</a:t>
            </a:r>
            <a:r>
              <a:rPr sz="17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spc="10" dirty="0">
                <a:solidFill>
                  <a:srgbClr val="8C1C74"/>
                </a:solidFill>
                <a:latin typeface="Arial"/>
                <a:cs typeface="Arial"/>
              </a:rPr>
              <a:t>depuis</a:t>
            </a:r>
            <a:r>
              <a:rPr sz="17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8C1C74"/>
                </a:solidFill>
                <a:latin typeface="Arial"/>
                <a:cs typeface="Arial"/>
              </a:rPr>
              <a:t>Windows</a:t>
            </a:r>
            <a:r>
              <a:rPr sz="17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spc="10" dirty="0">
                <a:solidFill>
                  <a:srgbClr val="8C1C74"/>
                </a:solidFill>
                <a:latin typeface="Arial"/>
                <a:cs typeface="Arial"/>
              </a:rPr>
              <a:t>2016</a:t>
            </a:r>
            <a:r>
              <a:rPr sz="17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8C1C74"/>
                </a:solidFill>
                <a:latin typeface="Arial"/>
                <a:cs typeface="Arial"/>
              </a:rPr>
              <a:t>serveur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8003" y="2879642"/>
            <a:ext cx="3455999" cy="255600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39995" y="2890451"/>
            <a:ext cx="3527995" cy="250920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692986" y="5339588"/>
            <a:ext cx="1313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Arial"/>
                <a:cs typeface="Arial"/>
              </a:rPr>
              <a:t>Virtualisation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97662" y="5281676"/>
            <a:ext cx="1193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Arial"/>
                <a:cs typeface="Arial"/>
              </a:rPr>
              <a:t>Conteneurs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25104" y="1101852"/>
            <a:ext cx="64046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8C1C74"/>
                </a:solidFill>
                <a:latin typeface="Arial"/>
                <a:cs typeface="Arial"/>
              </a:rPr>
              <a:t>Kubernetes</a:t>
            </a:r>
            <a:r>
              <a:rPr sz="44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4400" spc="-5" dirty="0">
                <a:solidFill>
                  <a:srgbClr val="8C1C74"/>
                </a:solidFill>
                <a:latin typeface="Arial"/>
                <a:cs typeface="Arial"/>
              </a:rPr>
              <a:t>en</a:t>
            </a:r>
            <a:r>
              <a:rPr sz="4400" spc="-1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4400" spc="-10" dirty="0">
                <a:solidFill>
                  <a:srgbClr val="8C1C74"/>
                </a:solidFill>
                <a:latin typeface="Arial"/>
                <a:cs typeface="Arial"/>
              </a:rPr>
              <a:t>production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1654" y="2168652"/>
            <a:ext cx="58508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solidFill>
                  <a:srgbClr val="8C1C74"/>
                </a:solidFill>
                <a:latin typeface="Arial"/>
                <a:cs typeface="Arial"/>
              </a:rPr>
              <a:t>Gestion</a:t>
            </a:r>
            <a:r>
              <a:rPr sz="3200" b="1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8C1C74"/>
                </a:solidFill>
                <a:latin typeface="Arial"/>
                <a:cs typeface="Arial"/>
              </a:rPr>
              <a:t>des</a:t>
            </a:r>
            <a:r>
              <a:rPr sz="3200" b="1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b="1" spc="-20" dirty="0">
                <a:solidFill>
                  <a:srgbClr val="8C1C74"/>
                </a:solidFill>
                <a:latin typeface="Arial"/>
                <a:cs typeface="Arial"/>
              </a:rPr>
              <a:t>accès</a:t>
            </a:r>
            <a:r>
              <a:rPr sz="3200" b="1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8C1C74"/>
                </a:solidFill>
                <a:latin typeface="Arial"/>
                <a:cs typeface="Arial"/>
              </a:rPr>
              <a:t>–</a:t>
            </a:r>
            <a:r>
              <a:rPr sz="3200" b="1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3200" b="1" spc="-1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b="1" spc="-15" dirty="0">
                <a:solidFill>
                  <a:srgbClr val="8C1C74"/>
                </a:solidFill>
                <a:latin typeface="Arial"/>
                <a:cs typeface="Arial"/>
              </a:rPr>
              <a:t>service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8381" y="2902869"/>
            <a:ext cx="7989167" cy="3328506"/>
          </a:xfrm>
          <a:prstGeom prst="rect">
            <a:avLst/>
          </a:prstGeom>
        </p:spPr>
      </p:pic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25104" y="1101852"/>
            <a:ext cx="64046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8C1C74"/>
                </a:solidFill>
                <a:latin typeface="Arial"/>
                <a:cs typeface="Arial"/>
              </a:rPr>
              <a:t>Kubernetes</a:t>
            </a:r>
            <a:r>
              <a:rPr sz="44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4400" spc="-5" dirty="0">
                <a:solidFill>
                  <a:srgbClr val="8C1C74"/>
                </a:solidFill>
                <a:latin typeface="Arial"/>
                <a:cs typeface="Arial"/>
              </a:rPr>
              <a:t>en</a:t>
            </a:r>
            <a:r>
              <a:rPr sz="4400" spc="-1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4400" spc="-10" dirty="0">
                <a:solidFill>
                  <a:srgbClr val="8C1C74"/>
                </a:solidFill>
                <a:latin typeface="Arial"/>
                <a:cs typeface="Arial"/>
              </a:rPr>
              <a:t>production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1654" y="2168652"/>
            <a:ext cx="52025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solidFill>
                  <a:srgbClr val="8C1C74"/>
                </a:solidFill>
                <a:latin typeface="Arial"/>
                <a:cs typeface="Arial"/>
              </a:rPr>
              <a:t>Gestion</a:t>
            </a:r>
            <a:r>
              <a:rPr sz="3200" b="1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8C1C74"/>
                </a:solidFill>
                <a:latin typeface="Arial"/>
                <a:cs typeface="Arial"/>
              </a:rPr>
              <a:t>des</a:t>
            </a:r>
            <a:r>
              <a:rPr sz="3200" b="1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b="1" spc="-20" dirty="0">
                <a:solidFill>
                  <a:srgbClr val="8C1C74"/>
                </a:solidFill>
                <a:latin typeface="Arial"/>
                <a:cs typeface="Arial"/>
              </a:rPr>
              <a:t>accès</a:t>
            </a:r>
            <a:r>
              <a:rPr sz="3200" b="1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8C1C74"/>
                </a:solidFill>
                <a:latin typeface="Arial"/>
                <a:cs typeface="Arial"/>
              </a:rPr>
              <a:t>–</a:t>
            </a:r>
            <a:r>
              <a:rPr sz="3200" b="1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3200" b="1" spc="-1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8C1C74"/>
                </a:solidFill>
                <a:latin typeface="Arial"/>
                <a:cs typeface="Arial"/>
              </a:rPr>
              <a:t>role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5994" y="2663640"/>
            <a:ext cx="7919998" cy="4516920"/>
          </a:xfrm>
          <a:prstGeom prst="rect">
            <a:avLst/>
          </a:prstGeom>
        </p:spPr>
      </p:pic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25104" y="1101852"/>
            <a:ext cx="64046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8C1C74"/>
                </a:solidFill>
                <a:latin typeface="Arial"/>
                <a:cs typeface="Arial"/>
              </a:rPr>
              <a:t>Kubernetes</a:t>
            </a:r>
            <a:r>
              <a:rPr sz="44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4400" spc="-5" dirty="0">
                <a:solidFill>
                  <a:srgbClr val="8C1C74"/>
                </a:solidFill>
                <a:latin typeface="Arial"/>
                <a:cs typeface="Arial"/>
              </a:rPr>
              <a:t>en</a:t>
            </a:r>
            <a:r>
              <a:rPr sz="4400" spc="-1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4400" spc="-10" dirty="0">
                <a:solidFill>
                  <a:srgbClr val="8C1C74"/>
                </a:solidFill>
                <a:latin typeface="Arial"/>
                <a:cs typeface="Arial"/>
              </a:rPr>
              <a:t>production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1654" y="2168652"/>
            <a:ext cx="67087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solidFill>
                  <a:srgbClr val="8C1C74"/>
                </a:solidFill>
                <a:latin typeface="Arial"/>
                <a:cs typeface="Arial"/>
              </a:rPr>
              <a:t>Gestion</a:t>
            </a:r>
            <a:r>
              <a:rPr sz="3200" b="1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8C1C74"/>
                </a:solidFill>
                <a:latin typeface="Arial"/>
                <a:cs typeface="Arial"/>
              </a:rPr>
              <a:t>des</a:t>
            </a:r>
            <a:r>
              <a:rPr sz="3200" b="1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b="1" spc="-20" dirty="0">
                <a:solidFill>
                  <a:srgbClr val="8C1C74"/>
                </a:solidFill>
                <a:latin typeface="Arial"/>
                <a:cs typeface="Arial"/>
              </a:rPr>
              <a:t>accès</a:t>
            </a:r>
            <a:r>
              <a:rPr sz="3200" b="1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8C1C74"/>
                </a:solidFill>
                <a:latin typeface="Arial"/>
                <a:cs typeface="Arial"/>
              </a:rPr>
              <a:t>–</a:t>
            </a:r>
            <a:r>
              <a:rPr sz="3200" b="1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3200" b="1" spc="-1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8C1C74"/>
                </a:solidFill>
                <a:latin typeface="Arial"/>
                <a:cs typeface="Arial"/>
              </a:rPr>
              <a:t>roleBinding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989" y="2858833"/>
            <a:ext cx="6436833" cy="4248475"/>
          </a:xfrm>
          <a:prstGeom prst="rect">
            <a:avLst/>
          </a:prstGeom>
        </p:spPr>
      </p:pic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25104" y="1101852"/>
            <a:ext cx="64046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8C1C74"/>
                </a:solidFill>
                <a:latin typeface="Arial"/>
                <a:cs typeface="Arial"/>
              </a:rPr>
              <a:t>Kubernetes</a:t>
            </a:r>
            <a:r>
              <a:rPr sz="44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4400" spc="-5" dirty="0">
                <a:solidFill>
                  <a:srgbClr val="8C1C74"/>
                </a:solidFill>
                <a:latin typeface="Arial"/>
                <a:cs typeface="Arial"/>
              </a:rPr>
              <a:t>en</a:t>
            </a:r>
            <a:r>
              <a:rPr sz="4400" spc="-1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4400" spc="-10" dirty="0">
                <a:solidFill>
                  <a:srgbClr val="8C1C74"/>
                </a:solidFill>
                <a:latin typeface="Arial"/>
                <a:cs typeface="Arial"/>
              </a:rPr>
              <a:t>production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1654" y="2168652"/>
            <a:ext cx="35617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solidFill>
                  <a:srgbClr val="8C1C74"/>
                </a:solidFill>
                <a:latin typeface="Arial"/>
                <a:cs typeface="Arial"/>
              </a:rPr>
              <a:t>Gestion</a:t>
            </a:r>
            <a:r>
              <a:rPr sz="3200" b="1" spc="-7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8C1C74"/>
                </a:solidFill>
                <a:latin typeface="Arial"/>
                <a:cs typeface="Arial"/>
              </a:rPr>
              <a:t>des</a:t>
            </a:r>
            <a:r>
              <a:rPr sz="3200" b="1" spc="-1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b="1" spc="-15" dirty="0">
                <a:solidFill>
                  <a:srgbClr val="8C1C74"/>
                </a:solidFill>
                <a:latin typeface="Arial"/>
                <a:cs typeface="Arial"/>
              </a:rPr>
              <a:t>accès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6898" y="2919777"/>
            <a:ext cx="6453572" cy="3908503"/>
          </a:xfrm>
          <a:prstGeom prst="rect">
            <a:avLst/>
          </a:prstGeom>
        </p:spPr>
      </p:pic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7821" y="1101852"/>
            <a:ext cx="44634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Travaux</a:t>
            </a:r>
            <a:r>
              <a:rPr spc="-160" dirty="0"/>
              <a:t> </a:t>
            </a:r>
            <a:r>
              <a:rPr spc="-10" dirty="0"/>
              <a:t>pratiques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1303" y="2226055"/>
            <a:ext cx="16002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MS UI Gothic"/>
                <a:cs typeface="MS UI Gothic"/>
              </a:rPr>
              <a:t>–</a:t>
            </a:r>
            <a:endParaRPr sz="2100">
              <a:latin typeface="MS UI Gothic"/>
              <a:cs typeface="MS UI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1303" y="2768600"/>
            <a:ext cx="16002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MS UI Gothic"/>
                <a:cs typeface="MS UI Gothic"/>
              </a:rPr>
              <a:t>–</a:t>
            </a:r>
            <a:endParaRPr sz="21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1303" y="3308096"/>
            <a:ext cx="16002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MS UI Gothic"/>
                <a:cs typeface="MS UI Gothic"/>
              </a:rPr>
              <a:t>–</a:t>
            </a:r>
            <a:endParaRPr sz="2100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54936" y="2067052"/>
            <a:ext cx="6518275" cy="163830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Création</a:t>
            </a:r>
            <a:r>
              <a:rPr sz="28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d’un</a:t>
            </a:r>
            <a:r>
              <a:rPr sz="28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namespace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ts val="4300"/>
              </a:lnSpc>
            </a:pP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Ajout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d’un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utilisateur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à ce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namespace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Gérer</a:t>
            </a:r>
            <a:r>
              <a:rPr sz="28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 droits</a:t>
            </a:r>
            <a:r>
              <a:rPr sz="28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d’accès</a:t>
            </a:r>
            <a:r>
              <a:rPr sz="28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d’une application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5104" y="1101852"/>
            <a:ext cx="64046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Kubernetes</a:t>
            </a:r>
            <a:r>
              <a:rPr spc="-45" dirty="0"/>
              <a:t> </a:t>
            </a:r>
            <a:r>
              <a:rPr spc="-5" dirty="0"/>
              <a:t>en</a:t>
            </a:r>
            <a:r>
              <a:rPr spc="-120" dirty="0"/>
              <a:t> </a:t>
            </a:r>
            <a:r>
              <a:rPr spc="-10" dirty="0"/>
              <a:t>production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8954" y="2095499"/>
            <a:ext cx="9006840" cy="1682114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795"/>
              </a:spcBef>
            </a:pPr>
            <a:r>
              <a:rPr sz="2000" b="1" spc="-25" dirty="0">
                <a:solidFill>
                  <a:srgbClr val="8C1C74"/>
                </a:solidFill>
                <a:latin typeface="Arial"/>
                <a:cs typeface="Arial"/>
              </a:rPr>
              <a:t>Haute</a:t>
            </a:r>
            <a:r>
              <a:rPr sz="2000" b="1" spc="-9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8C1C74"/>
                </a:solidFill>
                <a:latin typeface="Arial"/>
                <a:cs typeface="Arial"/>
              </a:rPr>
              <a:t>disponibilité.</a:t>
            </a:r>
            <a:endParaRPr sz="2000">
              <a:latin typeface="Arial"/>
              <a:cs typeface="Arial"/>
            </a:endParaRPr>
          </a:p>
          <a:p>
            <a:pPr marL="25400" marR="589280">
              <a:lnSpc>
                <a:spcPts val="2210"/>
              </a:lnSpc>
              <a:spcBef>
                <a:spcPts val="930"/>
              </a:spcBef>
            </a:pP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Il</a:t>
            </a:r>
            <a:r>
              <a:rPr sz="20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y</a:t>
            </a:r>
            <a:r>
              <a:rPr sz="20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a</a:t>
            </a:r>
            <a:r>
              <a:rPr sz="20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deux</a:t>
            </a:r>
            <a:r>
              <a:rPr sz="20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8C1C74"/>
                </a:solidFill>
                <a:latin typeface="Arial"/>
                <a:cs typeface="Arial"/>
              </a:rPr>
              <a:t>approches différentes</a:t>
            </a:r>
            <a:r>
              <a:rPr sz="2000" spc="-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pour</a:t>
            </a:r>
            <a:r>
              <a:rPr sz="20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mettre</a:t>
            </a:r>
            <a:r>
              <a:rPr sz="20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en</a:t>
            </a:r>
            <a:r>
              <a:rPr sz="20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place</a:t>
            </a:r>
            <a:r>
              <a:rPr sz="20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un</a:t>
            </a:r>
            <a:r>
              <a:rPr sz="20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cluster</a:t>
            </a:r>
            <a:r>
              <a:rPr sz="20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Kubernetes </a:t>
            </a:r>
            <a:r>
              <a:rPr sz="2000" spc="-5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hautement</a:t>
            </a:r>
            <a:r>
              <a:rPr sz="20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disponible</a:t>
            </a:r>
            <a:r>
              <a:rPr sz="20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avec</a:t>
            </a:r>
            <a:r>
              <a:rPr sz="20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kubeadm</a:t>
            </a:r>
            <a:r>
              <a:rPr sz="2000" spc="-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551815" marR="17780" indent="-198755">
              <a:lnSpc>
                <a:spcPts val="1900"/>
              </a:lnSpc>
              <a:spcBef>
                <a:spcPts val="840"/>
              </a:spcBef>
            </a:pPr>
            <a:r>
              <a:rPr sz="1950" baseline="8547" dirty="0">
                <a:latin typeface="MS UI Gothic"/>
                <a:cs typeface="MS UI Gothic"/>
              </a:rPr>
              <a:t>–</a:t>
            </a:r>
            <a:r>
              <a:rPr sz="1950" spc="127" baseline="8547" dirty="0">
                <a:latin typeface="MS UI Gothic"/>
                <a:cs typeface="MS UI Gothic"/>
              </a:rPr>
              <a:t> </a:t>
            </a:r>
            <a:r>
              <a:rPr sz="1700" spc="-15" dirty="0">
                <a:solidFill>
                  <a:srgbClr val="8C1C74"/>
                </a:solidFill>
                <a:latin typeface="Arial"/>
                <a:cs typeface="Arial"/>
              </a:rPr>
              <a:t>Avec</a:t>
            </a:r>
            <a:r>
              <a:rPr sz="17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8C1C74"/>
                </a:solidFill>
                <a:latin typeface="Arial"/>
                <a:cs typeface="Arial"/>
              </a:rPr>
              <a:t>des </a:t>
            </a:r>
            <a:r>
              <a:rPr sz="1700" spc="-10" dirty="0">
                <a:solidFill>
                  <a:srgbClr val="8C1C74"/>
                </a:solidFill>
                <a:latin typeface="Arial"/>
                <a:cs typeface="Arial"/>
              </a:rPr>
              <a:t>nœuds</a:t>
            </a:r>
            <a:r>
              <a:rPr sz="17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spc="-35" dirty="0">
                <a:solidFill>
                  <a:srgbClr val="8C1C74"/>
                </a:solidFill>
                <a:latin typeface="Arial"/>
                <a:cs typeface="Arial"/>
              </a:rPr>
              <a:t>master.</a:t>
            </a:r>
            <a:r>
              <a:rPr sz="17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8C1C74"/>
                </a:solidFill>
                <a:latin typeface="Arial"/>
                <a:cs typeface="Arial"/>
              </a:rPr>
              <a:t>Cette approche</a:t>
            </a:r>
            <a:r>
              <a:rPr sz="17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8C1C74"/>
                </a:solidFill>
                <a:latin typeface="Arial"/>
                <a:cs typeface="Arial"/>
              </a:rPr>
              <a:t>nécessite moins</a:t>
            </a:r>
            <a:r>
              <a:rPr sz="17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8C1C74"/>
                </a:solidFill>
                <a:latin typeface="Arial"/>
                <a:cs typeface="Arial"/>
              </a:rPr>
              <a:t>d'infrastructure.</a:t>
            </a:r>
            <a:r>
              <a:rPr sz="17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17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8C1C74"/>
                </a:solidFill>
                <a:latin typeface="Arial"/>
                <a:cs typeface="Arial"/>
              </a:rPr>
              <a:t>etcd </a:t>
            </a:r>
            <a:r>
              <a:rPr sz="1700" dirty="0">
                <a:solidFill>
                  <a:srgbClr val="8C1C74"/>
                </a:solidFill>
                <a:latin typeface="Arial"/>
                <a:cs typeface="Arial"/>
              </a:rPr>
              <a:t>et</a:t>
            </a:r>
            <a:r>
              <a:rPr sz="17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8C1C74"/>
                </a:solidFill>
                <a:latin typeface="Arial"/>
                <a:cs typeface="Arial"/>
              </a:rPr>
              <a:t>les </a:t>
            </a:r>
            <a:r>
              <a:rPr sz="1700" spc="-4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8C1C74"/>
                </a:solidFill>
                <a:latin typeface="Arial"/>
                <a:cs typeface="Arial"/>
              </a:rPr>
              <a:t>masters</a:t>
            </a:r>
            <a:r>
              <a:rPr sz="17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8C1C74"/>
                </a:solidFill>
                <a:latin typeface="Arial"/>
                <a:cs typeface="Arial"/>
              </a:rPr>
              <a:t>sont </a:t>
            </a:r>
            <a:r>
              <a:rPr sz="1700" spc="-10" dirty="0">
                <a:solidFill>
                  <a:srgbClr val="8C1C74"/>
                </a:solidFill>
                <a:latin typeface="Arial"/>
                <a:cs typeface="Arial"/>
              </a:rPr>
              <a:t>situés</a:t>
            </a:r>
            <a:r>
              <a:rPr sz="17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8C1C74"/>
                </a:solidFill>
                <a:latin typeface="Arial"/>
                <a:cs typeface="Arial"/>
              </a:rPr>
              <a:t>au</a:t>
            </a:r>
            <a:r>
              <a:rPr sz="17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8C1C74"/>
                </a:solidFill>
                <a:latin typeface="Arial"/>
                <a:cs typeface="Arial"/>
              </a:rPr>
              <a:t>même</a:t>
            </a:r>
            <a:r>
              <a:rPr sz="17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8C1C74"/>
                </a:solidFill>
                <a:latin typeface="Arial"/>
                <a:cs typeface="Arial"/>
              </a:rPr>
              <a:t>niveau.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0343" y="3848608"/>
            <a:ext cx="10922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MS UI Gothic"/>
                <a:cs typeface="MS UI Gothic"/>
              </a:rPr>
              <a:t>–</a:t>
            </a:r>
            <a:endParaRPr sz="13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1654" y="3825240"/>
            <a:ext cx="8994140" cy="251714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539115" marR="217804">
              <a:lnSpc>
                <a:spcPts val="1900"/>
              </a:lnSpc>
              <a:spcBef>
                <a:spcPts val="280"/>
              </a:spcBef>
            </a:pPr>
            <a:r>
              <a:rPr sz="1700" spc="-15" dirty="0">
                <a:solidFill>
                  <a:srgbClr val="8C1C74"/>
                </a:solidFill>
                <a:latin typeface="Arial"/>
                <a:cs typeface="Arial"/>
              </a:rPr>
              <a:t>Avec </a:t>
            </a:r>
            <a:r>
              <a:rPr sz="1700" dirty="0">
                <a:solidFill>
                  <a:srgbClr val="8C1C74"/>
                </a:solidFill>
                <a:latin typeface="Arial"/>
                <a:cs typeface="Arial"/>
              </a:rPr>
              <a:t>un </a:t>
            </a:r>
            <a:r>
              <a:rPr sz="1700" spc="-5" dirty="0">
                <a:solidFill>
                  <a:srgbClr val="8C1C74"/>
                </a:solidFill>
                <a:latin typeface="Arial"/>
                <a:cs typeface="Arial"/>
              </a:rPr>
              <a:t>cluster etcd. Cette approche nécessite davantage </a:t>
            </a:r>
            <a:r>
              <a:rPr sz="1700" spc="-10" dirty="0">
                <a:solidFill>
                  <a:srgbClr val="8C1C74"/>
                </a:solidFill>
                <a:latin typeface="Arial"/>
                <a:cs typeface="Arial"/>
              </a:rPr>
              <a:t>d'infrastructure. </a:t>
            </a:r>
            <a:r>
              <a:rPr sz="1700" spc="-5" dirty="0">
                <a:solidFill>
                  <a:srgbClr val="8C1C74"/>
                </a:solidFill>
                <a:latin typeface="Arial"/>
                <a:cs typeface="Arial"/>
              </a:rPr>
              <a:t>Les nœuds </a:t>
            </a:r>
            <a:r>
              <a:rPr sz="1700" spc="-459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8C1C74"/>
                </a:solidFill>
                <a:latin typeface="Arial"/>
                <a:cs typeface="Arial"/>
              </a:rPr>
              <a:t>masters</a:t>
            </a:r>
            <a:r>
              <a:rPr sz="17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8C1C74"/>
                </a:solidFill>
                <a:latin typeface="Arial"/>
                <a:cs typeface="Arial"/>
              </a:rPr>
              <a:t>et</a:t>
            </a:r>
            <a:r>
              <a:rPr sz="17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17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8C1C74"/>
                </a:solidFill>
                <a:latin typeface="Arial"/>
                <a:cs typeface="Arial"/>
              </a:rPr>
              <a:t>etcd sont</a:t>
            </a:r>
            <a:r>
              <a:rPr sz="17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8C1C74"/>
                </a:solidFill>
                <a:latin typeface="Arial"/>
                <a:cs typeface="Arial"/>
              </a:rPr>
              <a:t>séparés.</a:t>
            </a:r>
            <a:endParaRPr sz="1700">
              <a:latin typeface="Arial"/>
              <a:cs typeface="Arial"/>
            </a:endParaRPr>
          </a:p>
          <a:p>
            <a:pPr marL="12700" marR="135890">
              <a:lnSpc>
                <a:spcPts val="2180"/>
              </a:lnSpc>
              <a:spcBef>
                <a:spcPts val="800"/>
              </a:spcBef>
            </a:pPr>
            <a:r>
              <a:rPr sz="2000" spc="-35" dirty="0">
                <a:solidFill>
                  <a:srgbClr val="8C1C74"/>
                </a:solidFill>
                <a:latin typeface="Arial"/>
                <a:cs typeface="Arial"/>
              </a:rPr>
              <a:t>Avant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de </a:t>
            </a:r>
            <a:r>
              <a:rPr sz="2000" spc="-45" dirty="0">
                <a:solidFill>
                  <a:srgbClr val="8C1C74"/>
                </a:solidFill>
                <a:latin typeface="Arial"/>
                <a:cs typeface="Arial"/>
              </a:rPr>
              <a:t>choisir,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vous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devriez </a:t>
            </a:r>
            <a:r>
              <a:rPr sz="2000" spc="-30" dirty="0">
                <a:solidFill>
                  <a:srgbClr val="8C1C74"/>
                </a:solidFill>
                <a:latin typeface="Arial"/>
                <a:cs typeface="Arial"/>
              </a:rPr>
              <a:t>examiner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attentivement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quelle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approche répond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le </a:t>
            </a:r>
            <a:r>
              <a:rPr sz="2000" spc="-5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mieux</a:t>
            </a:r>
            <a:r>
              <a:rPr sz="20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aux</a:t>
            </a:r>
            <a:r>
              <a:rPr sz="20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besoins</a:t>
            </a:r>
            <a:r>
              <a:rPr sz="20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0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vos</a:t>
            </a:r>
            <a:r>
              <a:rPr sz="20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applications</a:t>
            </a:r>
            <a:r>
              <a:rPr sz="20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et</a:t>
            </a:r>
            <a:r>
              <a:rPr sz="20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0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votre</a:t>
            </a:r>
            <a:r>
              <a:rPr sz="20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environnement.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2000" spc="-80" dirty="0">
                <a:solidFill>
                  <a:srgbClr val="8C1C74"/>
                </a:solidFill>
                <a:latin typeface="Arial"/>
                <a:cs typeface="Arial"/>
              </a:rPr>
              <a:t>Vos</a:t>
            </a:r>
            <a:r>
              <a:rPr sz="2000" spc="-1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clusters</a:t>
            </a:r>
            <a:r>
              <a:rPr sz="20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doivent</a:t>
            </a:r>
            <a:r>
              <a:rPr sz="20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exécuter</a:t>
            </a:r>
            <a:r>
              <a:rPr sz="2000" spc="-30" dirty="0">
                <a:solidFill>
                  <a:srgbClr val="8C1C74"/>
                </a:solidFill>
                <a:latin typeface="Arial"/>
                <a:cs typeface="Arial"/>
              </a:rPr>
              <a:t> Kubernetes</a:t>
            </a:r>
            <a:r>
              <a:rPr sz="20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version</a:t>
            </a:r>
            <a:r>
              <a:rPr sz="20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1.12</a:t>
            </a:r>
            <a:r>
              <a:rPr sz="20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ou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ultérieure.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ts val="2210"/>
              </a:lnSpc>
              <a:spcBef>
                <a:spcPts val="930"/>
              </a:spcBef>
            </a:pP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Sachez</a:t>
            </a:r>
            <a:r>
              <a:rPr sz="20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également</a:t>
            </a:r>
            <a:r>
              <a:rPr sz="20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que</a:t>
            </a:r>
            <a:r>
              <a:rPr sz="20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la</a:t>
            </a:r>
            <a:r>
              <a:rPr sz="20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mise</a:t>
            </a:r>
            <a:r>
              <a:rPr sz="20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en</a:t>
            </a:r>
            <a:r>
              <a:rPr sz="20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place</a:t>
            </a:r>
            <a:r>
              <a:rPr sz="20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0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clusters</a:t>
            </a:r>
            <a:r>
              <a:rPr sz="20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HA</a:t>
            </a:r>
            <a:r>
              <a:rPr sz="2000" spc="-1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avec</a:t>
            </a:r>
            <a:r>
              <a:rPr sz="20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kubeadm</a:t>
            </a:r>
            <a:r>
              <a:rPr sz="2000" spc="-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est</a:t>
            </a:r>
            <a:r>
              <a:rPr sz="20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encore </a:t>
            </a:r>
            <a:r>
              <a:rPr sz="2000" spc="-5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expérimentale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et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sera encore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simplifiée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dans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les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versions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futures. </a:t>
            </a:r>
            <a:r>
              <a:rPr sz="2000" spc="-70" dirty="0">
                <a:solidFill>
                  <a:srgbClr val="8C1C74"/>
                </a:solidFill>
                <a:latin typeface="Arial"/>
                <a:cs typeface="Arial"/>
              </a:rPr>
              <a:t>Vous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pourriez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rencontrer</a:t>
            </a:r>
            <a:r>
              <a:rPr sz="20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des</a:t>
            </a:r>
            <a:r>
              <a:rPr sz="20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problèmes</a:t>
            </a:r>
            <a:r>
              <a:rPr sz="20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lors</a:t>
            </a:r>
            <a:r>
              <a:rPr sz="20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0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la</a:t>
            </a:r>
            <a:r>
              <a:rPr sz="20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mise</a:t>
            </a:r>
            <a:r>
              <a:rPr sz="20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à</a:t>
            </a:r>
            <a:r>
              <a:rPr sz="20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niveau</a:t>
            </a:r>
            <a:r>
              <a:rPr sz="20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0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vos</a:t>
            </a:r>
            <a:r>
              <a:rPr sz="20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clusters,</a:t>
            </a:r>
            <a:r>
              <a:rPr sz="20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par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8C1C74"/>
                </a:solidFill>
                <a:latin typeface="Arial"/>
                <a:cs typeface="Arial"/>
              </a:rPr>
              <a:t>exemple.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5104" y="1101852"/>
            <a:ext cx="64046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Kubernetes</a:t>
            </a:r>
            <a:r>
              <a:rPr spc="-45" dirty="0"/>
              <a:t> </a:t>
            </a:r>
            <a:r>
              <a:rPr spc="-5" dirty="0"/>
              <a:t>en</a:t>
            </a:r>
            <a:r>
              <a:rPr spc="-120" dirty="0"/>
              <a:t> </a:t>
            </a:r>
            <a:r>
              <a:rPr spc="-10" dirty="0"/>
              <a:t>production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3554" y="2092451"/>
            <a:ext cx="8970645" cy="421513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819"/>
              </a:spcBef>
            </a:pPr>
            <a:r>
              <a:rPr sz="2000" b="1" spc="-20" dirty="0">
                <a:solidFill>
                  <a:srgbClr val="8C1C74"/>
                </a:solidFill>
                <a:latin typeface="Arial"/>
                <a:cs typeface="Arial"/>
              </a:rPr>
              <a:t>Haute</a:t>
            </a:r>
            <a:r>
              <a:rPr sz="2000" b="1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8C1C74"/>
                </a:solidFill>
                <a:latin typeface="Arial"/>
                <a:cs typeface="Arial"/>
              </a:rPr>
              <a:t>disponibilité.</a:t>
            </a:r>
            <a:endParaRPr sz="20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720"/>
              </a:spcBef>
            </a:pP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Pour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deux méthodes,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vous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 avez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besoin</a:t>
            </a:r>
            <a:r>
              <a:rPr sz="20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000" spc="-8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384175">
              <a:lnSpc>
                <a:spcPct val="100000"/>
              </a:lnSpc>
              <a:spcBef>
                <a:spcPts val="565"/>
              </a:spcBef>
            </a:pPr>
            <a:r>
              <a:rPr sz="1300" dirty="0">
                <a:latin typeface="MS UI Gothic"/>
                <a:cs typeface="MS UI Gothic"/>
              </a:rPr>
              <a:t>✔</a:t>
            </a:r>
            <a:r>
              <a:rPr sz="1300" spc="-110" dirty="0">
                <a:latin typeface="MS UI Gothic"/>
                <a:cs typeface="MS UI Gothic"/>
              </a:rPr>
              <a:t> </a:t>
            </a:r>
            <a:r>
              <a:rPr sz="2550" spc="-30" baseline="1633" dirty="0">
                <a:solidFill>
                  <a:srgbClr val="8C1C74"/>
                </a:solidFill>
                <a:latin typeface="Arial"/>
                <a:cs typeface="Arial"/>
              </a:rPr>
              <a:t>Trois</a:t>
            </a:r>
            <a:r>
              <a:rPr sz="2550" spc="-7" baseline="1633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50" spc="7" baseline="1633" dirty="0">
                <a:solidFill>
                  <a:srgbClr val="8C1C74"/>
                </a:solidFill>
                <a:latin typeface="Arial"/>
                <a:cs typeface="Arial"/>
              </a:rPr>
              <a:t>machines</a:t>
            </a:r>
            <a:r>
              <a:rPr sz="2550" spc="44" baseline="1633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50" baseline="1633" dirty="0">
                <a:solidFill>
                  <a:srgbClr val="8C1C74"/>
                </a:solidFill>
                <a:latin typeface="Arial"/>
                <a:cs typeface="Arial"/>
              </a:rPr>
              <a:t>qui</a:t>
            </a:r>
            <a:r>
              <a:rPr sz="2550" spc="15" baseline="1633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50" spc="7" baseline="1633" dirty="0">
                <a:solidFill>
                  <a:srgbClr val="8C1C74"/>
                </a:solidFill>
                <a:latin typeface="Arial"/>
                <a:cs typeface="Arial"/>
              </a:rPr>
              <a:t>répondent</a:t>
            </a:r>
            <a:r>
              <a:rPr sz="2550" spc="44" baseline="1633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50" spc="7" baseline="1633" dirty="0">
                <a:solidFill>
                  <a:srgbClr val="8C1C74"/>
                </a:solidFill>
                <a:latin typeface="Arial"/>
                <a:cs typeface="Arial"/>
              </a:rPr>
              <a:t>aux</a:t>
            </a:r>
            <a:r>
              <a:rPr sz="2550" spc="37" baseline="1633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50" spc="7" baseline="1633" dirty="0">
                <a:solidFill>
                  <a:srgbClr val="8C1C74"/>
                </a:solidFill>
                <a:latin typeface="Arial"/>
                <a:cs typeface="Arial"/>
              </a:rPr>
              <a:t>exigences</a:t>
            </a:r>
            <a:r>
              <a:rPr sz="2550" spc="44" baseline="1633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50" spc="7" baseline="1633" dirty="0">
                <a:solidFill>
                  <a:srgbClr val="8C1C74"/>
                </a:solidFill>
                <a:latin typeface="Arial"/>
                <a:cs typeface="Arial"/>
              </a:rPr>
              <a:t>minimales</a:t>
            </a:r>
            <a:r>
              <a:rPr sz="2550" spc="22" baseline="1633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50" spc="7" baseline="1633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550" spc="60" baseline="1633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50" spc="7" baseline="1633" dirty="0">
                <a:solidFill>
                  <a:srgbClr val="8C1C74"/>
                </a:solidFill>
                <a:latin typeface="Arial"/>
                <a:cs typeface="Arial"/>
              </a:rPr>
              <a:t>kubeadm</a:t>
            </a:r>
            <a:r>
              <a:rPr sz="2550" spc="30" baseline="1633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50" spc="7" baseline="1633" dirty="0">
                <a:solidFill>
                  <a:srgbClr val="8C1C74"/>
                </a:solidFill>
                <a:latin typeface="Arial"/>
                <a:cs typeface="Arial"/>
              </a:rPr>
              <a:t>pour</a:t>
            </a:r>
            <a:r>
              <a:rPr sz="2550" spc="30" baseline="1633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50" baseline="1633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2550" spc="30" baseline="1633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50" baseline="1633" dirty="0">
                <a:solidFill>
                  <a:srgbClr val="8C1C74"/>
                </a:solidFill>
                <a:latin typeface="Arial"/>
                <a:cs typeface="Arial"/>
              </a:rPr>
              <a:t>maîtres.</a:t>
            </a:r>
            <a:endParaRPr sz="2550" baseline="1633">
              <a:latin typeface="Arial"/>
              <a:cs typeface="Arial"/>
            </a:endParaRPr>
          </a:p>
          <a:p>
            <a:pPr marL="384175">
              <a:lnSpc>
                <a:spcPct val="100000"/>
              </a:lnSpc>
              <a:spcBef>
                <a:spcPts val="575"/>
              </a:spcBef>
            </a:pPr>
            <a:r>
              <a:rPr sz="1300" dirty="0">
                <a:latin typeface="MS UI Gothic"/>
                <a:cs typeface="MS UI Gothic"/>
              </a:rPr>
              <a:t>✔</a:t>
            </a:r>
            <a:r>
              <a:rPr sz="1300" spc="-110" dirty="0">
                <a:latin typeface="MS UI Gothic"/>
                <a:cs typeface="MS UI Gothic"/>
              </a:rPr>
              <a:t> </a:t>
            </a:r>
            <a:r>
              <a:rPr sz="2550" spc="-30" baseline="1633" dirty="0">
                <a:solidFill>
                  <a:srgbClr val="8C1C74"/>
                </a:solidFill>
                <a:latin typeface="Arial"/>
                <a:cs typeface="Arial"/>
              </a:rPr>
              <a:t>Trois</a:t>
            </a:r>
            <a:r>
              <a:rPr sz="2550" spc="-7" baseline="1633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50" spc="7" baseline="1633" dirty="0">
                <a:solidFill>
                  <a:srgbClr val="8C1C74"/>
                </a:solidFill>
                <a:latin typeface="Arial"/>
                <a:cs typeface="Arial"/>
              </a:rPr>
              <a:t>machines</a:t>
            </a:r>
            <a:r>
              <a:rPr sz="2550" spc="37" baseline="1633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50" baseline="1633" dirty="0">
                <a:solidFill>
                  <a:srgbClr val="8C1C74"/>
                </a:solidFill>
                <a:latin typeface="Arial"/>
                <a:cs typeface="Arial"/>
              </a:rPr>
              <a:t>qui</a:t>
            </a:r>
            <a:r>
              <a:rPr sz="2550" spc="15" baseline="1633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50" spc="7" baseline="1633" dirty="0">
                <a:solidFill>
                  <a:srgbClr val="8C1C74"/>
                </a:solidFill>
                <a:latin typeface="Arial"/>
                <a:cs typeface="Arial"/>
              </a:rPr>
              <a:t>répondent</a:t>
            </a:r>
            <a:r>
              <a:rPr sz="2550" spc="44" baseline="1633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50" spc="7" baseline="1633" dirty="0">
                <a:solidFill>
                  <a:srgbClr val="8C1C74"/>
                </a:solidFill>
                <a:latin typeface="Arial"/>
                <a:cs typeface="Arial"/>
              </a:rPr>
              <a:t>aux</a:t>
            </a:r>
            <a:r>
              <a:rPr sz="2550" spc="37" baseline="1633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50" spc="7" baseline="1633" dirty="0">
                <a:solidFill>
                  <a:srgbClr val="8C1C74"/>
                </a:solidFill>
                <a:latin typeface="Arial"/>
                <a:cs typeface="Arial"/>
              </a:rPr>
              <a:t>exigences</a:t>
            </a:r>
            <a:r>
              <a:rPr sz="2550" spc="44" baseline="1633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50" spc="7" baseline="1633" dirty="0">
                <a:solidFill>
                  <a:srgbClr val="8C1C74"/>
                </a:solidFill>
                <a:latin typeface="Arial"/>
                <a:cs typeface="Arial"/>
              </a:rPr>
              <a:t>minimales</a:t>
            </a:r>
            <a:r>
              <a:rPr sz="2550" spc="22" baseline="1633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50" spc="7" baseline="1633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550" spc="60" baseline="1633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50" spc="7" baseline="1633" dirty="0">
                <a:solidFill>
                  <a:srgbClr val="8C1C74"/>
                </a:solidFill>
                <a:latin typeface="Arial"/>
                <a:cs typeface="Arial"/>
              </a:rPr>
              <a:t>kubeadm</a:t>
            </a:r>
            <a:r>
              <a:rPr sz="2550" spc="30" baseline="1633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50" spc="7" baseline="1633" dirty="0">
                <a:solidFill>
                  <a:srgbClr val="8C1C74"/>
                </a:solidFill>
                <a:latin typeface="Arial"/>
                <a:cs typeface="Arial"/>
              </a:rPr>
              <a:t>pour</a:t>
            </a:r>
            <a:r>
              <a:rPr sz="2550" spc="30" baseline="1633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50" baseline="1633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2550" spc="-82" baseline="1633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50" spc="7" baseline="1633" dirty="0">
                <a:solidFill>
                  <a:srgbClr val="8C1C74"/>
                </a:solidFill>
                <a:latin typeface="Arial"/>
                <a:cs typeface="Arial"/>
              </a:rPr>
              <a:t>minions.</a:t>
            </a:r>
            <a:endParaRPr sz="2550" baseline="1633">
              <a:latin typeface="Arial"/>
              <a:cs typeface="Arial"/>
            </a:endParaRPr>
          </a:p>
          <a:p>
            <a:pPr marL="586105" marR="201295" indent="-202565">
              <a:lnSpc>
                <a:spcPts val="1900"/>
              </a:lnSpc>
              <a:spcBef>
                <a:spcPts val="1065"/>
              </a:spcBef>
            </a:pPr>
            <a:r>
              <a:rPr sz="1950" baseline="12820" dirty="0">
                <a:latin typeface="MS UI Gothic"/>
                <a:cs typeface="MS UI Gothic"/>
              </a:rPr>
              <a:t>✔</a:t>
            </a:r>
            <a:r>
              <a:rPr sz="1950" spc="-165" baseline="12820" dirty="0">
                <a:latin typeface="MS UI Gothic"/>
                <a:cs typeface="MS UI Gothic"/>
              </a:rPr>
              <a:t> </a:t>
            </a:r>
            <a:r>
              <a:rPr sz="1700" dirty="0">
                <a:solidFill>
                  <a:srgbClr val="8C1C74"/>
                </a:solidFill>
                <a:latin typeface="Arial"/>
                <a:cs typeface="Arial"/>
              </a:rPr>
              <a:t>Connectivité</a:t>
            </a:r>
            <a:r>
              <a:rPr sz="17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8C1C74"/>
                </a:solidFill>
                <a:latin typeface="Arial"/>
                <a:cs typeface="Arial"/>
              </a:rPr>
              <a:t>réseau</a:t>
            </a:r>
            <a:r>
              <a:rPr sz="17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8C1C74"/>
                </a:solidFill>
                <a:latin typeface="Arial"/>
                <a:cs typeface="Arial"/>
              </a:rPr>
              <a:t>complète</a:t>
            </a:r>
            <a:r>
              <a:rPr sz="17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8C1C74"/>
                </a:solidFill>
                <a:latin typeface="Arial"/>
                <a:cs typeface="Arial"/>
              </a:rPr>
              <a:t>entre</a:t>
            </a:r>
            <a:r>
              <a:rPr sz="17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8C1C74"/>
                </a:solidFill>
                <a:latin typeface="Arial"/>
                <a:cs typeface="Arial"/>
              </a:rPr>
              <a:t>toutes</a:t>
            </a:r>
            <a:r>
              <a:rPr sz="17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17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8C1C74"/>
                </a:solidFill>
                <a:latin typeface="Arial"/>
                <a:cs typeface="Arial"/>
              </a:rPr>
              <a:t>machines</a:t>
            </a:r>
            <a:r>
              <a:rPr sz="17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8C1C74"/>
                </a:solidFill>
                <a:latin typeface="Arial"/>
                <a:cs typeface="Arial"/>
              </a:rPr>
              <a:t>du</a:t>
            </a:r>
            <a:r>
              <a:rPr sz="17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8C1C74"/>
                </a:solidFill>
                <a:latin typeface="Arial"/>
                <a:cs typeface="Arial"/>
              </a:rPr>
              <a:t>cluster</a:t>
            </a:r>
            <a:r>
              <a:rPr sz="17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8C1C74"/>
                </a:solidFill>
                <a:latin typeface="Arial"/>
                <a:cs typeface="Arial"/>
              </a:rPr>
              <a:t>(réseau</a:t>
            </a:r>
            <a:r>
              <a:rPr sz="17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8C1C74"/>
                </a:solidFill>
                <a:latin typeface="Arial"/>
                <a:cs typeface="Arial"/>
              </a:rPr>
              <a:t>public</a:t>
            </a:r>
            <a:r>
              <a:rPr sz="17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spc="15" dirty="0">
                <a:solidFill>
                  <a:srgbClr val="8C1C74"/>
                </a:solidFill>
                <a:latin typeface="Arial"/>
                <a:cs typeface="Arial"/>
              </a:rPr>
              <a:t>ou </a:t>
            </a:r>
            <a:r>
              <a:rPr sz="1700" spc="-459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8C1C74"/>
                </a:solidFill>
                <a:latin typeface="Arial"/>
                <a:cs typeface="Arial"/>
              </a:rPr>
              <a:t>privé)</a:t>
            </a:r>
            <a:endParaRPr sz="1700">
              <a:latin typeface="Arial"/>
              <a:cs typeface="Arial"/>
            </a:endParaRPr>
          </a:p>
          <a:p>
            <a:pPr marL="384175">
              <a:lnSpc>
                <a:spcPct val="100000"/>
              </a:lnSpc>
              <a:spcBef>
                <a:spcPts val="509"/>
              </a:spcBef>
            </a:pPr>
            <a:r>
              <a:rPr sz="1950" baseline="8547" dirty="0">
                <a:latin typeface="MS UI Gothic"/>
                <a:cs typeface="MS UI Gothic"/>
              </a:rPr>
              <a:t>✔</a:t>
            </a:r>
            <a:r>
              <a:rPr sz="1950" spc="-165" baseline="8547" dirty="0">
                <a:latin typeface="MS UI Gothic"/>
                <a:cs typeface="MS UI Gothic"/>
              </a:rPr>
              <a:t> </a:t>
            </a:r>
            <a:r>
              <a:rPr sz="1700" spc="5" dirty="0">
                <a:solidFill>
                  <a:srgbClr val="8C1C74"/>
                </a:solidFill>
                <a:latin typeface="Arial"/>
                <a:cs typeface="Arial"/>
              </a:rPr>
              <a:t>p</a:t>
            </a:r>
            <a:r>
              <a:rPr sz="1700" dirty="0">
                <a:solidFill>
                  <a:srgbClr val="8C1C74"/>
                </a:solidFill>
                <a:latin typeface="Arial"/>
                <a:cs typeface="Arial"/>
              </a:rPr>
              <a:t>rivil</a:t>
            </a:r>
            <a:r>
              <a:rPr sz="1700" spc="5" dirty="0">
                <a:solidFill>
                  <a:srgbClr val="8C1C74"/>
                </a:solidFill>
                <a:latin typeface="Arial"/>
                <a:cs typeface="Arial"/>
              </a:rPr>
              <a:t>ège</a:t>
            </a:r>
            <a:r>
              <a:rPr sz="1700" dirty="0">
                <a:solidFill>
                  <a:srgbClr val="8C1C74"/>
                </a:solidFill>
                <a:latin typeface="Arial"/>
                <a:cs typeface="Arial"/>
              </a:rPr>
              <a:t>s</a:t>
            </a:r>
            <a:r>
              <a:rPr sz="1700" spc="10" dirty="0">
                <a:solidFill>
                  <a:srgbClr val="8C1C74"/>
                </a:solidFill>
                <a:latin typeface="Arial"/>
                <a:cs typeface="Arial"/>
              </a:rPr>
              <a:t> s</a:t>
            </a:r>
            <a:r>
              <a:rPr sz="1700" spc="15" dirty="0">
                <a:solidFill>
                  <a:srgbClr val="8C1C74"/>
                </a:solidFill>
                <a:latin typeface="Arial"/>
                <a:cs typeface="Arial"/>
              </a:rPr>
              <a:t>u</a:t>
            </a:r>
            <a:r>
              <a:rPr sz="1700" spc="10" dirty="0">
                <a:solidFill>
                  <a:srgbClr val="8C1C74"/>
                </a:solidFill>
                <a:latin typeface="Arial"/>
                <a:cs typeface="Arial"/>
              </a:rPr>
              <a:t>d</a:t>
            </a:r>
            <a:r>
              <a:rPr sz="1700" dirty="0">
                <a:solidFill>
                  <a:srgbClr val="8C1C74"/>
                </a:solidFill>
                <a:latin typeface="Arial"/>
                <a:cs typeface="Arial"/>
              </a:rPr>
              <a:t>o</a:t>
            </a:r>
            <a:r>
              <a:rPr sz="17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8C1C74"/>
                </a:solidFill>
                <a:latin typeface="Arial"/>
                <a:cs typeface="Arial"/>
              </a:rPr>
              <a:t>s</a:t>
            </a:r>
            <a:r>
              <a:rPr sz="1700" spc="10" dirty="0">
                <a:solidFill>
                  <a:srgbClr val="8C1C74"/>
                </a:solidFill>
                <a:latin typeface="Arial"/>
                <a:cs typeface="Arial"/>
              </a:rPr>
              <a:t>u</a:t>
            </a:r>
            <a:r>
              <a:rPr sz="1700" dirty="0">
                <a:solidFill>
                  <a:srgbClr val="8C1C74"/>
                </a:solidFill>
                <a:latin typeface="Arial"/>
                <a:cs typeface="Arial"/>
              </a:rPr>
              <a:t>r</a:t>
            </a:r>
            <a:r>
              <a:rPr sz="17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8C1C74"/>
                </a:solidFill>
                <a:latin typeface="Arial"/>
                <a:cs typeface="Arial"/>
              </a:rPr>
              <a:t>toute</a:t>
            </a:r>
            <a:r>
              <a:rPr sz="1700" dirty="0">
                <a:solidFill>
                  <a:srgbClr val="8C1C74"/>
                </a:solidFill>
                <a:latin typeface="Arial"/>
                <a:cs typeface="Arial"/>
              </a:rPr>
              <a:t>s</a:t>
            </a:r>
            <a:r>
              <a:rPr sz="17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8C1C74"/>
                </a:solidFill>
                <a:latin typeface="Arial"/>
                <a:cs typeface="Arial"/>
              </a:rPr>
              <a:t>l</a:t>
            </a:r>
            <a:r>
              <a:rPr sz="1700" spc="5" dirty="0">
                <a:solidFill>
                  <a:srgbClr val="8C1C74"/>
                </a:solidFill>
                <a:latin typeface="Arial"/>
                <a:cs typeface="Arial"/>
              </a:rPr>
              <a:t>e</a:t>
            </a:r>
            <a:r>
              <a:rPr sz="1700" dirty="0">
                <a:solidFill>
                  <a:srgbClr val="8C1C74"/>
                </a:solidFill>
                <a:latin typeface="Arial"/>
                <a:cs typeface="Arial"/>
              </a:rPr>
              <a:t>s</a:t>
            </a:r>
            <a:r>
              <a:rPr sz="17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8C1C74"/>
                </a:solidFill>
                <a:latin typeface="Arial"/>
                <a:cs typeface="Arial"/>
              </a:rPr>
              <a:t>m</a:t>
            </a:r>
            <a:r>
              <a:rPr sz="1700" spc="10" dirty="0">
                <a:solidFill>
                  <a:srgbClr val="8C1C74"/>
                </a:solidFill>
                <a:latin typeface="Arial"/>
                <a:cs typeface="Arial"/>
              </a:rPr>
              <a:t>a</a:t>
            </a:r>
            <a:r>
              <a:rPr sz="1700" spc="5" dirty="0">
                <a:solidFill>
                  <a:srgbClr val="8C1C74"/>
                </a:solidFill>
                <a:latin typeface="Arial"/>
                <a:cs typeface="Arial"/>
              </a:rPr>
              <a:t>c</a:t>
            </a:r>
            <a:r>
              <a:rPr sz="1700" spc="10" dirty="0">
                <a:solidFill>
                  <a:srgbClr val="8C1C74"/>
                </a:solidFill>
                <a:latin typeface="Arial"/>
                <a:cs typeface="Arial"/>
              </a:rPr>
              <a:t>h</a:t>
            </a:r>
            <a:r>
              <a:rPr sz="1700" spc="5" dirty="0">
                <a:solidFill>
                  <a:srgbClr val="8C1C74"/>
                </a:solidFill>
                <a:latin typeface="Arial"/>
                <a:cs typeface="Arial"/>
              </a:rPr>
              <a:t>i</a:t>
            </a:r>
            <a:r>
              <a:rPr sz="1700" spc="10" dirty="0">
                <a:solidFill>
                  <a:srgbClr val="8C1C74"/>
                </a:solidFill>
                <a:latin typeface="Arial"/>
                <a:cs typeface="Arial"/>
              </a:rPr>
              <a:t>ne</a:t>
            </a:r>
            <a:r>
              <a:rPr sz="1700" dirty="0">
                <a:solidFill>
                  <a:srgbClr val="8C1C74"/>
                </a:solidFill>
                <a:latin typeface="Arial"/>
                <a:cs typeface="Arial"/>
              </a:rPr>
              <a:t>s</a:t>
            </a:r>
            <a:endParaRPr sz="1700">
              <a:latin typeface="Arial"/>
              <a:cs typeface="Arial"/>
            </a:endParaRPr>
          </a:p>
          <a:p>
            <a:pPr marL="384175">
              <a:lnSpc>
                <a:spcPct val="100000"/>
              </a:lnSpc>
              <a:spcBef>
                <a:spcPts val="409"/>
              </a:spcBef>
            </a:pPr>
            <a:r>
              <a:rPr sz="1300" dirty="0">
                <a:latin typeface="MS UI Gothic"/>
                <a:cs typeface="MS UI Gothic"/>
              </a:rPr>
              <a:t>✔</a:t>
            </a:r>
            <a:r>
              <a:rPr sz="1300" spc="-110" dirty="0">
                <a:latin typeface="MS UI Gothic"/>
                <a:cs typeface="MS UI Gothic"/>
              </a:rPr>
              <a:t> </a:t>
            </a:r>
            <a:r>
              <a:rPr sz="2550" spc="7" baseline="1633" dirty="0">
                <a:solidFill>
                  <a:srgbClr val="8C1C74"/>
                </a:solidFill>
                <a:latin typeface="Arial"/>
                <a:cs typeface="Arial"/>
              </a:rPr>
              <a:t>Accès</a:t>
            </a:r>
            <a:r>
              <a:rPr sz="2550" spc="30" baseline="1633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50" spc="15" baseline="1633" dirty="0">
                <a:solidFill>
                  <a:srgbClr val="8C1C74"/>
                </a:solidFill>
                <a:latin typeface="Arial"/>
                <a:cs typeface="Arial"/>
              </a:rPr>
              <a:t>SSH</a:t>
            </a:r>
            <a:r>
              <a:rPr sz="2550" spc="44" baseline="1633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50" baseline="1633" dirty="0">
                <a:solidFill>
                  <a:srgbClr val="8C1C74"/>
                </a:solidFill>
                <a:latin typeface="Arial"/>
                <a:cs typeface="Arial"/>
              </a:rPr>
              <a:t>à</a:t>
            </a:r>
            <a:r>
              <a:rPr sz="2550" spc="60" baseline="1633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50" baseline="1633" dirty="0">
                <a:solidFill>
                  <a:srgbClr val="8C1C74"/>
                </a:solidFill>
                <a:latin typeface="Arial"/>
                <a:cs typeface="Arial"/>
              </a:rPr>
              <a:t>partir</a:t>
            </a:r>
            <a:r>
              <a:rPr sz="2550" spc="7" baseline="1633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50" baseline="1633" dirty="0">
                <a:solidFill>
                  <a:srgbClr val="8C1C74"/>
                </a:solidFill>
                <a:latin typeface="Arial"/>
                <a:cs typeface="Arial"/>
              </a:rPr>
              <a:t>d'un</a:t>
            </a:r>
            <a:r>
              <a:rPr sz="2550" spc="30" baseline="1633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50" spc="7" baseline="1633" dirty="0">
                <a:solidFill>
                  <a:srgbClr val="8C1C74"/>
                </a:solidFill>
                <a:latin typeface="Arial"/>
                <a:cs typeface="Arial"/>
              </a:rPr>
              <a:t>seul</a:t>
            </a:r>
            <a:r>
              <a:rPr sz="2550" spc="22" baseline="1633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50" baseline="1633" dirty="0">
                <a:solidFill>
                  <a:srgbClr val="8C1C74"/>
                </a:solidFill>
                <a:latin typeface="Arial"/>
                <a:cs typeface="Arial"/>
              </a:rPr>
              <a:t>périphérique</a:t>
            </a:r>
            <a:r>
              <a:rPr sz="2550" spc="30" baseline="1633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50" spc="7" baseline="1633" dirty="0">
                <a:solidFill>
                  <a:srgbClr val="8C1C74"/>
                </a:solidFill>
                <a:latin typeface="Arial"/>
                <a:cs typeface="Arial"/>
              </a:rPr>
              <a:t>vers</a:t>
            </a:r>
            <a:r>
              <a:rPr sz="2550" spc="37" baseline="1633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50" spc="7" baseline="1633" dirty="0">
                <a:solidFill>
                  <a:srgbClr val="8C1C74"/>
                </a:solidFill>
                <a:latin typeface="Arial"/>
                <a:cs typeface="Arial"/>
              </a:rPr>
              <a:t>tous</a:t>
            </a:r>
            <a:r>
              <a:rPr sz="2550" spc="30" baseline="1633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50" baseline="1633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2550" spc="22" baseline="1633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50" spc="7" baseline="1633" dirty="0">
                <a:solidFill>
                  <a:srgbClr val="8C1C74"/>
                </a:solidFill>
                <a:latin typeface="Arial"/>
                <a:cs typeface="Arial"/>
              </a:rPr>
              <a:t>nœuds</a:t>
            </a:r>
            <a:r>
              <a:rPr sz="2550" spc="30" baseline="1633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50" spc="7" baseline="1633" dirty="0">
                <a:solidFill>
                  <a:srgbClr val="8C1C74"/>
                </a:solidFill>
                <a:latin typeface="Arial"/>
                <a:cs typeface="Arial"/>
              </a:rPr>
              <a:t>du</a:t>
            </a:r>
            <a:r>
              <a:rPr sz="2550" spc="44" baseline="1633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50" baseline="1633" dirty="0">
                <a:solidFill>
                  <a:srgbClr val="8C1C74"/>
                </a:solidFill>
                <a:latin typeface="Arial"/>
                <a:cs typeface="Arial"/>
              </a:rPr>
              <a:t>système.</a:t>
            </a:r>
            <a:endParaRPr sz="2550" baseline="1633">
              <a:latin typeface="Arial"/>
              <a:cs typeface="Arial"/>
            </a:endParaRPr>
          </a:p>
          <a:p>
            <a:pPr marL="384175">
              <a:lnSpc>
                <a:spcPct val="100000"/>
              </a:lnSpc>
              <a:spcBef>
                <a:spcPts val="575"/>
              </a:spcBef>
            </a:pPr>
            <a:r>
              <a:rPr sz="1300" dirty="0">
                <a:latin typeface="MS UI Gothic"/>
                <a:cs typeface="MS UI Gothic"/>
              </a:rPr>
              <a:t>✔</a:t>
            </a:r>
            <a:r>
              <a:rPr sz="1300" spc="-110" dirty="0">
                <a:latin typeface="MS UI Gothic"/>
                <a:cs typeface="MS UI Gothic"/>
              </a:rPr>
              <a:t> </a:t>
            </a:r>
            <a:r>
              <a:rPr sz="2550" spc="7" baseline="1633" dirty="0">
                <a:solidFill>
                  <a:srgbClr val="8C1C74"/>
                </a:solidFill>
                <a:latin typeface="Arial"/>
                <a:cs typeface="Arial"/>
              </a:rPr>
              <a:t>kubeadm</a:t>
            </a:r>
            <a:r>
              <a:rPr sz="2550" spc="37" baseline="1633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50" baseline="1633" dirty="0">
                <a:solidFill>
                  <a:srgbClr val="8C1C74"/>
                </a:solidFill>
                <a:latin typeface="Arial"/>
                <a:cs typeface="Arial"/>
              </a:rPr>
              <a:t>et</a:t>
            </a:r>
            <a:r>
              <a:rPr sz="2550" spc="30" baseline="1633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50" baseline="1633" dirty="0">
                <a:solidFill>
                  <a:srgbClr val="8C1C74"/>
                </a:solidFill>
                <a:latin typeface="Arial"/>
                <a:cs typeface="Arial"/>
              </a:rPr>
              <a:t>kubelet</a:t>
            </a:r>
            <a:r>
              <a:rPr sz="2550" spc="30" baseline="1633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50" baseline="1633" dirty="0">
                <a:solidFill>
                  <a:srgbClr val="8C1C74"/>
                </a:solidFill>
                <a:latin typeface="Arial"/>
                <a:cs typeface="Arial"/>
              </a:rPr>
              <a:t>installés</a:t>
            </a:r>
            <a:r>
              <a:rPr sz="2550" spc="30" baseline="1633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50" baseline="1633" dirty="0">
                <a:solidFill>
                  <a:srgbClr val="8C1C74"/>
                </a:solidFill>
                <a:latin typeface="Arial"/>
                <a:cs typeface="Arial"/>
              </a:rPr>
              <a:t>sur</a:t>
            </a:r>
            <a:r>
              <a:rPr sz="2550" spc="15" baseline="1633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50" baseline="1633" dirty="0">
                <a:solidFill>
                  <a:srgbClr val="8C1C74"/>
                </a:solidFill>
                <a:latin typeface="Arial"/>
                <a:cs typeface="Arial"/>
              </a:rPr>
              <a:t>toutes</a:t>
            </a:r>
            <a:r>
              <a:rPr sz="2550" spc="22" baseline="1633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50" spc="7" baseline="1633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2550" spc="37" baseline="1633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50" baseline="1633" dirty="0">
                <a:solidFill>
                  <a:srgbClr val="8C1C74"/>
                </a:solidFill>
                <a:latin typeface="Arial"/>
                <a:cs typeface="Arial"/>
              </a:rPr>
              <a:t>machines.</a:t>
            </a:r>
            <a:r>
              <a:rPr sz="2550" spc="30" baseline="1633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50" baseline="1633" dirty="0">
                <a:solidFill>
                  <a:srgbClr val="8C1C74"/>
                </a:solidFill>
                <a:latin typeface="Arial"/>
                <a:cs typeface="Arial"/>
              </a:rPr>
              <a:t>kubectl</a:t>
            </a:r>
            <a:r>
              <a:rPr sz="2550" spc="22" baseline="1633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50" spc="7" baseline="1633" dirty="0">
                <a:solidFill>
                  <a:srgbClr val="8C1C74"/>
                </a:solidFill>
                <a:latin typeface="Arial"/>
                <a:cs typeface="Arial"/>
              </a:rPr>
              <a:t>est</a:t>
            </a:r>
            <a:r>
              <a:rPr sz="2550" spc="142" baseline="1633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50" baseline="1633" dirty="0">
                <a:solidFill>
                  <a:srgbClr val="8C1C74"/>
                </a:solidFill>
                <a:latin typeface="Arial"/>
                <a:cs typeface="Arial"/>
              </a:rPr>
              <a:t>optionnel.</a:t>
            </a:r>
            <a:endParaRPr sz="2550" baseline="1633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1620"/>
              </a:spcBef>
            </a:pP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Pour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20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cluster externe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etcd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 uniquement,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vous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 avez également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besoin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0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384175">
              <a:lnSpc>
                <a:spcPct val="100000"/>
              </a:lnSpc>
              <a:spcBef>
                <a:spcPts val="800"/>
              </a:spcBef>
            </a:pPr>
            <a:r>
              <a:rPr sz="1950" baseline="10683" dirty="0">
                <a:latin typeface="MS UI Gothic"/>
                <a:cs typeface="MS UI Gothic"/>
              </a:rPr>
              <a:t>✔</a:t>
            </a:r>
            <a:r>
              <a:rPr sz="1950" spc="-165" baseline="10683" dirty="0">
                <a:latin typeface="MS UI Gothic"/>
                <a:cs typeface="MS UI Gothic"/>
              </a:rPr>
              <a:t> </a:t>
            </a:r>
            <a:r>
              <a:rPr sz="1700" spc="-20" dirty="0">
                <a:solidFill>
                  <a:srgbClr val="8C1C74"/>
                </a:solidFill>
                <a:latin typeface="Arial"/>
                <a:cs typeface="Arial"/>
              </a:rPr>
              <a:t>Trois</a:t>
            </a:r>
            <a:r>
              <a:rPr sz="17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8C1C74"/>
                </a:solidFill>
                <a:latin typeface="Arial"/>
                <a:cs typeface="Arial"/>
              </a:rPr>
              <a:t>machines</a:t>
            </a:r>
            <a:r>
              <a:rPr sz="17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8C1C74"/>
                </a:solidFill>
                <a:latin typeface="Arial"/>
                <a:cs typeface="Arial"/>
              </a:rPr>
              <a:t>supplémentaires</a:t>
            </a:r>
            <a:r>
              <a:rPr sz="1700" spc="5" dirty="0">
                <a:solidFill>
                  <a:srgbClr val="8C1C74"/>
                </a:solidFill>
                <a:latin typeface="Arial"/>
                <a:cs typeface="Arial"/>
              </a:rPr>
              <a:t> pour</a:t>
            </a:r>
            <a:r>
              <a:rPr sz="17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17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8C1C74"/>
                </a:solidFill>
                <a:latin typeface="Arial"/>
                <a:cs typeface="Arial"/>
              </a:rPr>
              <a:t>membres</a:t>
            </a:r>
            <a:r>
              <a:rPr sz="1700" spc="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8C1C74"/>
                </a:solidFill>
                <a:latin typeface="Arial"/>
                <a:cs typeface="Arial"/>
              </a:rPr>
              <a:t>etcd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5104" y="1101852"/>
            <a:ext cx="64046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Kubernetes</a:t>
            </a:r>
            <a:r>
              <a:rPr spc="-45" dirty="0"/>
              <a:t> </a:t>
            </a:r>
            <a:r>
              <a:rPr spc="-5" dirty="0"/>
              <a:t>en</a:t>
            </a:r>
            <a:r>
              <a:rPr spc="-120" dirty="0"/>
              <a:t> </a:t>
            </a:r>
            <a:r>
              <a:rPr spc="-10" dirty="0"/>
              <a:t>production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54" y="2108707"/>
            <a:ext cx="9046845" cy="461518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800" b="1" spc="-10" dirty="0">
                <a:solidFill>
                  <a:srgbClr val="8C1C74"/>
                </a:solidFill>
                <a:latin typeface="Arial"/>
                <a:cs typeface="Arial"/>
              </a:rPr>
              <a:t>Mode</a:t>
            </a:r>
            <a:r>
              <a:rPr sz="1800" b="1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8C1C74"/>
                </a:solidFill>
                <a:latin typeface="Arial"/>
                <a:cs typeface="Arial"/>
              </a:rPr>
              <a:t>maintenance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12700" marR="27940">
              <a:lnSpc>
                <a:spcPts val="1989"/>
              </a:lnSpc>
              <a:spcBef>
                <a:spcPts val="860"/>
              </a:spcBef>
            </a:pP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Si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vous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avez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besoin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 de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redémarrer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un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nœud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(comme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pour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une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mise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à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niveau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du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 noyau,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 une mise 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à</a:t>
            </a:r>
            <a:r>
              <a:rPr sz="18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niveau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18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libc,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une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réparation</a:t>
            </a:r>
            <a:r>
              <a:rPr sz="18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matérielle,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etc.),</a:t>
            </a:r>
            <a:r>
              <a:rPr sz="18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et</a:t>
            </a:r>
            <a:r>
              <a:rPr sz="18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que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 temps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 d'arrêt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est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 bref, </a:t>
            </a:r>
            <a:r>
              <a:rPr sz="1800" spc="-484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quand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Kubelet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redémarre,</a:t>
            </a:r>
            <a:r>
              <a:rPr sz="18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il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va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tenter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 de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redémarrer</a:t>
            </a:r>
            <a:r>
              <a:rPr sz="18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automatiquement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1800" spc="-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modules.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25"/>
              </a:lnSpc>
              <a:spcBef>
                <a:spcPts val="610"/>
              </a:spcBef>
            </a:pP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Si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 redémarrage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 prend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plus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temps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 (le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 temps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par</a:t>
            </a:r>
            <a:r>
              <a:rPr sz="18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défaut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est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5</a:t>
            </a:r>
            <a:r>
              <a:rPr sz="18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minutes,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contrôlé</a:t>
            </a:r>
            <a:r>
              <a:rPr sz="1800" spc="-8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par</a:t>
            </a:r>
            <a:endParaRPr sz="1800">
              <a:latin typeface="Arial"/>
              <a:cs typeface="Arial"/>
            </a:endParaRPr>
          </a:p>
          <a:p>
            <a:pPr marL="12700" marR="128270">
              <a:lnSpc>
                <a:spcPts val="2020"/>
              </a:lnSpc>
              <a:spcBef>
                <a:spcPts val="150"/>
              </a:spcBef>
            </a:pP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--pod-eviction-timeout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sur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contrôleur-manager),</a:t>
            </a:r>
            <a:r>
              <a:rPr sz="18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alors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node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controler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les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pods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liés</a:t>
            </a:r>
            <a:r>
              <a:rPr sz="18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au </a:t>
            </a:r>
            <a:r>
              <a:rPr sz="1800" spc="-484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noeud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non</a:t>
            </a:r>
            <a:r>
              <a:rPr sz="18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disponible.</a:t>
            </a:r>
            <a:endParaRPr sz="1800">
              <a:latin typeface="Arial"/>
              <a:cs typeface="Arial"/>
            </a:endParaRPr>
          </a:p>
          <a:p>
            <a:pPr marL="12700" marR="79375">
              <a:lnSpc>
                <a:spcPct val="92600"/>
              </a:lnSpc>
              <a:spcBef>
                <a:spcPts val="640"/>
              </a:spcBef>
            </a:pP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S'il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existe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un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jeu de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répliques correspondant</a:t>
            </a:r>
            <a:r>
              <a:rPr sz="18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(ou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 un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contrôleur</a:t>
            </a:r>
            <a:r>
              <a:rPr sz="18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réplication),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alors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 une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nouvelle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copie 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du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pod sera lancée sur un autre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nœud.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Ainsi, dans 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le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cas 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où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tous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les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pods </a:t>
            </a:r>
            <a:r>
              <a:rPr sz="1800" spc="-49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sont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répliqués,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 les mises 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à</a:t>
            </a:r>
            <a:r>
              <a:rPr sz="18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niveau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peuvent</a:t>
            </a:r>
            <a:r>
              <a:rPr sz="18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se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faire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sans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action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spéciale,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 en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supposant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 que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tous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nœuds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ne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s’arrêtent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pas 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en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même</a:t>
            </a:r>
            <a:r>
              <a:rPr sz="1800" spc="-1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temps.</a:t>
            </a:r>
            <a:endParaRPr sz="1800">
              <a:latin typeface="Arial"/>
              <a:cs typeface="Arial"/>
            </a:endParaRPr>
          </a:p>
          <a:p>
            <a:pPr marL="12700" marR="68580">
              <a:lnSpc>
                <a:spcPts val="1989"/>
              </a:lnSpc>
              <a:spcBef>
                <a:spcPts val="950"/>
              </a:spcBef>
            </a:pP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Si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 vous</a:t>
            </a:r>
            <a:r>
              <a:rPr sz="18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voulez plus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 de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contrôle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sur</a:t>
            </a:r>
            <a:r>
              <a:rPr sz="18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 processus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18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mise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à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niveau,</a:t>
            </a:r>
            <a:r>
              <a:rPr sz="18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vous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pouvez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utiliser 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le </a:t>
            </a:r>
            <a:r>
              <a:rPr sz="1800" spc="-484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workflow</a:t>
            </a:r>
            <a:r>
              <a:rPr sz="18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suivant</a:t>
            </a:r>
            <a:r>
              <a:rPr sz="18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Utiliser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 cette</a:t>
            </a:r>
            <a:r>
              <a:rPr sz="18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commande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kubectl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pour</a:t>
            </a:r>
            <a:r>
              <a:rPr sz="18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rendre 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nœud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inactif</a:t>
            </a:r>
            <a:r>
              <a:rPr sz="1800" spc="38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133985">
              <a:lnSpc>
                <a:spcPct val="100000"/>
              </a:lnSpc>
              <a:spcBef>
                <a:spcPts val="1550"/>
              </a:spcBef>
            </a:pPr>
            <a:r>
              <a:rPr sz="1400" dirty="0">
                <a:solidFill>
                  <a:srgbClr val="00A833"/>
                </a:solidFill>
                <a:latin typeface="Lucida Console"/>
                <a:cs typeface="Lucida Console"/>
              </a:rPr>
              <a:t>$</a:t>
            </a:r>
            <a:r>
              <a:rPr sz="1400" spc="-4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kubectl</a:t>
            </a:r>
            <a:r>
              <a:rPr sz="1400" spc="-4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drain</a:t>
            </a:r>
            <a:r>
              <a:rPr sz="1400" spc="-7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$NODENAME</a:t>
            </a:r>
            <a:endParaRPr sz="1400">
              <a:latin typeface="Lucida Console"/>
              <a:cs typeface="Lucida Console"/>
            </a:endParaRP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5104" y="1101852"/>
            <a:ext cx="64046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Kubernetes</a:t>
            </a:r>
            <a:r>
              <a:rPr spc="-45" dirty="0"/>
              <a:t> </a:t>
            </a:r>
            <a:r>
              <a:rPr spc="-5" dirty="0"/>
              <a:t>en</a:t>
            </a:r>
            <a:r>
              <a:rPr spc="-120" dirty="0"/>
              <a:t> </a:t>
            </a:r>
            <a:r>
              <a:rPr spc="-10" dirty="0"/>
              <a:t>production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54" y="2073656"/>
            <a:ext cx="9086850" cy="407352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60"/>
              </a:spcBef>
            </a:pPr>
            <a:r>
              <a:rPr sz="2100" b="1" spc="5" dirty="0">
                <a:solidFill>
                  <a:srgbClr val="8C1C74"/>
                </a:solidFill>
                <a:latin typeface="Arial"/>
                <a:cs typeface="Arial"/>
              </a:rPr>
              <a:t>Mode</a:t>
            </a:r>
            <a:r>
              <a:rPr sz="2100" b="1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b="1" spc="-5" dirty="0">
                <a:solidFill>
                  <a:srgbClr val="8C1C74"/>
                </a:solidFill>
                <a:latin typeface="Arial"/>
                <a:cs typeface="Arial"/>
              </a:rPr>
              <a:t>maintenance.</a:t>
            </a:r>
            <a:endParaRPr sz="2100">
              <a:latin typeface="Arial"/>
              <a:cs typeface="Arial"/>
            </a:endParaRPr>
          </a:p>
          <a:p>
            <a:pPr marL="12700" marR="802005" algn="just">
              <a:lnSpc>
                <a:spcPts val="2400"/>
              </a:lnSpc>
              <a:spcBef>
                <a:spcPts val="1045"/>
              </a:spcBef>
            </a:pP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Ceci empêche les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nouveaux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pod d'être démarré sur 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ce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nœud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pendant </a:t>
            </a:r>
            <a:r>
              <a:rPr sz="2100" spc="-57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l’arrêt.</a:t>
            </a:r>
            <a:endParaRPr sz="2100">
              <a:latin typeface="Arial"/>
              <a:cs typeface="Arial"/>
            </a:endParaRPr>
          </a:p>
          <a:p>
            <a:pPr marL="12700" marR="5080" algn="just">
              <a:lnSpc>
                <a:spcPct val="93300"/>
              </a:lnSpc>
              <a:spcBef>
                <a:spcPts val="900"/>
              </a:spcBef>
            </a:pP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Pour les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pods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avec un replicaSet, le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pod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sera remplacé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par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un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nouveau pod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qui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sera 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programmé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sur un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nouveau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nœud. De plus, 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si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le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pod fait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partie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d'un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 service,</a:t>
            </a:r>
            <a:r>
              <a:rPr sz="21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21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clients</a:t>
            </a:r>
            <a:r>
              <a:rPr sz="21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seront</a:t>
            </a:r>
            <a:r>
              <a:rPr sz="21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automatiquement</a:t>
            </a:r>
            <a:r>
              <a:rPr sz="21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redirigés</a:t>
            </a:r>
            <a:r>
              <a:rPr sz="21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vers</a:t>
            </a:r>
            <a:r>
              <a:rPr sz="21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21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nouveau</a:t>
            </a:r>
            <a:r>
              <a:rPr sz="2100" spc="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pod.</a:t>
            </a:r>
            <a:endParaRPr sz="2100">
              <a:latin typeface="Arial"/>
              <a:cs typeface="Arial"/>
            </a:endParaRPr>
          </a:p>
          <a:p>
            <a:pPr marL="12700" marR="141605">
              <a:lnSpc>
                <a:spcPts val="2400"/>
              </a:lnSpc>
              <a:spcBef>
                <a:spcPts val="1045"/>
              </a:spcBef>
            </a:pP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Pour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 les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pods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sans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replicaSet,</a:t>
            </a:r>
            <a:r>
              <a:rPr sz="21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vous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devez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lancer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une nouvelle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 copie du 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pod,</a:t>
            </a:r>
            <a:r>
              <a:rPr sz="21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et</a:t>
            </a:r>
            <a:r>
              <a:rPr sz="21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en</a:t>
            </a:r>
            <a:r>
              <a:rPr sz="21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supposant</a:t>
            </a:r>
            <a:r>
              <a:rPr sz="21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qu'il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ne</a:t>
            </a:r>
            <a:r>
              <a:rPr sz="21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fait</a:t>
            </a:r>
            <a:r>
              <a:rPr sz="21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pas</a:t>
            </a:r>
            <a:r>
              <a:rPr sz="21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partie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d'un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service,</a:t>
            </a:r>
            <a:r>
              <a:rPr sz="21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rediriger</a:t>
            </a:r>
            <a:r>
              <a:rPr sz="21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21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clients </a:t>
            </a:r>
            <a:r>
              <a:rPr sz="2100" spc="-57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vers</a:t>
            </a:r>
            <a:r>
              <a:rPr sz="21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celui-ci.</a:t>
            </a:r>
            <a:endParaRPr sz="2100">
              <a:latin typeface="Arial"/>
              <a:cs typeface="Arial"/>
            </a:endParaRPr>
          </a:p>
          <a:p>
            <a:pPr marL="12700" marR="3065145">
              <a:lnSpc>
                <a:spcPts val="3290"/>
              </a:lnSpc>
            </a:pPr>
            <a:r>
              <a:rPr sz="2100" spc="-15" dirty="0">
                <a:solidFill>
                  <a:srgbClr val="8C1C74"/>
                </a:solidFill>
                <a:latin typeface="Arial"/>
                <a:cs typeface="Arial"/>
              </a:rPr>
              <a:t>Effectuez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travaux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1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maintenance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 sur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le nœud. </a:t>
            </a:r>
            <a:r>
              <a:rPr sz="2100" spc="-57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Pour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rendre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le nœud</a:t>
            </a:r>
            <a:r>
              <a:rPr sz="21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à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nouveau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 utilisable</a:t>
            </a:r>
            <a:r>
              <a:rPr sz="21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endParaRPr sz="2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3333" y="6475476"/>
            <a:ext cx="29718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A833"/>
                </a:solidFill>
                <a:latin typeface="Lucida Console"/>
                <a:cs typeface="Lucida Console"/>
              </a:rPr>
              <a:t>$</a:t>
            </a:r>
            <a:r>
              <a:rPr sz="1400" spc="-5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kubectl</a:t>
            </a:r>
            <a:r>
              <a:rPr sz="1400" spc="-5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uncordon</a:t>
            </a:r>
            <a:r>
              <a:rPr sz="1400" spc="-7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$NODENAME</a:t>
            </a:r>
            <a:endParaRPr sz="1400">
              <a:latin typeface="Lucida Console"/>
              <a:cs typeface="Lucida Console"/>
            </a:endParaRP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97821" y="1101852"/>
            <a:ext cx="44430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0" dirty="0">
                <a:solidFill>
                  <a:srgbClr val="8C1C74"/>
                </a:solidFill>
                <a:latin typeface="Arial"/>
                <a:cs typeface="Arial"/>
              </a:rPr>
              <a:t>Travaux</a:t>
            </a:r>
            <a:r>
              <a:rPr sz="4400" spc="-1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4400" spc="-10" dirty="0">
                <a:solidFill>
                  <a:srgbClr val="8C1C74"/>
                </a:solidFill>
                <a:latin typeface="Arial"/>
                <a:cs typeface="Arial"/>
              </a:rPr>
              <a:t>pratiques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1654" y="2168652"/>
            <a:ext cx="46177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solidFill>
                  <a:srgbClr val="8C1C74"/>
                </a:solidFill>
                <a:latin typeface="Arial"/>
                <a:cs typeface="Arial"/>
              </a:rPr>
              <a:t>Remplacement</a:t>
            </a:r>
            <a:r>
              <a:rPr sz="3200" spc="-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d’un</a:t>
            </a:r>
            <a:r>
              <a:rPr sz="3200" spc="-8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8C1C74"/>
                </a:solidFill>
                <a:latin typeface="Arial"/>
                <a:cs typeface="Arial"/>
              </a:rPr>
              <a:t>node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3215" y="1101852"/>
            <a:ext cx="69703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De la</a:t>
            </a:r>
            <a:r>
              <a:rPr spc="10" dirty="0"/>
              <a:t> </a:t>
            </a:r>
            <a:r>
              <a:rPr spc="-10" dirty="0"/>
              <a:t>virtualisation</a:t>
            </a:r>
            <a:r>
              <a:rPr spc="45" dirty="0"/>
              <a:t> </a:t>
            </a:r>
            <a:r>
              <a:rPr dirty="0"/>
              <a:t>à</a:t>
            </a:r>
            <a:r>
              <a:rPr spc="-75" dirty="0"/>
              <a:t> </a:t>
            </a:r>
            <a:r>
              <a:rPr spc="-10" dirty="0"/>
              <a:t>Docker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54" y="2168652"/>
            <a:ext cx="50323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trike="sngStrike" spc="-20" dirty="0">
                <a:solidFill>
                  <a:srgbClr val="8C1C74"/>
                </a:solidFill>
                <a:latin typeface="Arial"/>
                <a:cs typeface="Arial"/>
              </a:rPr>
              <a:t>Virtualisation</a:t>
            </a:r>
            <a:r>
              <a:rPr sz="3200" strike="noStrike" spc="-9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trike="noStrike" dirty="0">
                <a:solidFill>
                  <a:srgbClr val="8C1C74"/>
                </a:solidFill>
                <a:latin typeface="Arial"/>
                <a:cs typeface="Arial"/>
              </a:rPr>
              <a:t>→</a:t>
            </a:r>
            <a:r>
              <a:rPr sz="3200" strike="noStrike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trike="noStrike" spc="-15" dirty="0">
                <a:solidFill>
                  <a:srgbClr val="8C1C74"/>
                </a:solidFill>
                <a:latin typeface="Arial"/>
                <a:cs typeface="Arial"/>
              </a:rPr>
              <a:t>Conteneurs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1303" y="3942079"/>
            <a:ext cx="16002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MS UI Gothic"/>
                <a:cs typeface="MS UI Gothic"/>
              </a:rPr>
              <a:t>–</a:t>
            </a:r>
            <a:endParaRPr sz="21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1303" y="4880864"/>
            <a:ext cx="16002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MS UI Gothic"/>
                <a:cs typeface="MS UI Gothic"/>
              </a:rPr>
              <a:t>–</a:t>
            </a:r>
            <a:endParaRPr sz="2100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1303" y="5816600"/>
            <a:ext cx="16002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MS UI Gothic"/>
                <a:cs typeface="MS UI Gothic"/>
              </a:rPr>
              <a:t>–</a:t>
            </a:r>
            <a:endParaRPr sz="2100">
              <a:latin typeface="MS UI Gothic"/>
              <a:cs typeface="MS UI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0668" y="2624835"/>
            <a:ext cx="8514715" cy="3975735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336550" indent="-323850">
              <a:lnSpc>
                <a:spcPct val="100000"/>
              </a:lnSpc>
              <a:spcBef>
                <a:spcPts val="1130"/>
              </a:spcBef>
              <a:buClr>
                <a:srgbClr val="000000"/>
              </a:buClr>
              <a:buSzPct val="75000"/>
              <a:buFont typeface="MS UI Gothic"/>
              <a:buChar char="–"/>
              <a:tabLst>
                <a:tab pos="335915" algn="l"/>
                <a:tab pos="336550" algn="l"/>
              </a:tabLst>
            </a:pP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28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système</a:t>
            </a:r>
            <a:r>
              <a:rPr sz="28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invité</a:t>
            </a:r>
            <a:r>
              <a:rPr sz="28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partage</a:t>
            </a:r>
            <a:r>
              <a:rPr sz="28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28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noyau</a:t>
            </a:r>
            <a:r>
              <a:rPr sz="28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du</a:t>
            </a:r>
            <a:r>
              <a:rPr sz="28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système</a:t>
            </a:r>
            <a:r>
              <a:rPr sz="28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host</a:t>
            </a:r>
            <a:endParaRPr sz="2800">
              <a:latin typeface="Arial"/>
              <a:cs typeface="Arial"/>
            </a:endParaRPr>
          </a:p>
          <a:p>
            <a:pPr marL="336550" indent="-323215">
              <a:lnSpc>
                <a:spcPct val="100000"/>
              </a:lnSpc>
              <a:spcBef>
                <a:spcPts val="1035"/>
              </a:spcBef>
              <a:buClr>
                <a:srgbClr val="000000"/>
              </a:buClr>
              <a:buSzPct val="75000"/>
              <a:buFont typeface="MS UI Gothic"/>
              <a:buChar char="–"/>
              <a:tabLst>
                <a:tab pos="335915" algn="l"/>
                <a:tab pos="336550" algn="l"/>
              </a:tabLst>
            </a:pPr>
            <a:r>
              <a:rPr sz="2800" spc="-45" dirty="0">
                <a:solidFill>
                  <a:srgbClr val="8C1C74"/>
                </a:solidFill>
                <a:latin typeface="Arial"/>
                <a:cs typeface="Arial"/>
              </a:rPr>
              <a:t>Très</a:t>
            </a:r>
            <a:r>
              <a:rPr sz="2800" spc="-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performant</a:t>
            </a:r>
            <a:r>
              <a:rPr sz="28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r>
              <a:rPr sz="28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tout</a:t>
            </a:r>
            <a:r>
              <a:rPr sz="28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passe</a:t>
            </a:r>
            <a:r>
              <a:rPr sz="28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par</a:t>
            </a:r>
            <a:r>
              <a:rPr sz="28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même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noyau</a:t>
            </a:r>
            <a:endParaRPr sz="2800">
              <a:latin typeface="Arial"/>
              <a:cs typeface="Arial"/>
            </a:endParaRPr>
          </a:p>
          <a:p>
            <a:pPr marL="336550" marR="511175">
              <a:lnSpc>
                <a:spcPts val="3120"/>
              </a:lnSpc>
              <a:spcBef>
                <a:spcPts val="1550"/>
              </a:spcBef>
              <a:tabLst>
                <a:tab pos="1028700" algn="l"/>
              </a:tabLst>
            </a:pP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Peu</a:t>
            </a:r>
            <a:r>
              <a:rPr sz="28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coûteux</a:t>
            </a:r>
            <a:r>
              <a:rPr sz="28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r>
              <a:rPr sz="28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s’intègre</a:t>
            </a:r>
            <a:r>
              <a:rPr sz="28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au</a:t>
            </a:r>
            <a:r>
              <a:rPr sz="28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host,</a:t>
            </a:r>
            <a:r>
              <a:rPr sz="28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peut</a:t>
            </a:r>
            <a:r>
              <a:rPr sz="28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se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partager </a:t>
            </a:r>
            <a:r>
              <a:rPr sz="2800" spc="-7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sur	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plusieurs</a:t>
            </a:r>
            <a:r>
              <a:rPr sz="28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serveurs</a:t>
            </a:r>
            <a:endParaRPr sz="2800">
              <a:latin typeface="Arial"/>
              <a:cs typeface="Arial"/>
            </a:endParaRPr>
          </a:p>
          <a:p>
            <a:pPr marL="336550" marR="459740">
              <a:lnSpc>
                <a:spcPts val="3100"/>
              </a:lnSpc>
              <a:spcBef>
                <a:spcPts val="1095"/>
              </a:spcBef>
            </a:pP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Peu</a:t>
            </a:r>
            <a:r>
              <a:rPr sz="28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isolant</a:t>
            </a:r>
            <a:r>
              <a:rPr sz="28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r>
              <a:rPr sz="28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une</a:t>
            </a:r>
            <a:r>
              <a:rPr sz="28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faille</a:t>
            </a:r>
            <a:r>
              <a:rPr sz="28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peut</a:t>
            </a:r>
            <a:r>
              <a:rPr sz="28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8C1C74"/>
                </a:solidFill>
                <a:latin typeface="Arial"/>
                <a:cs typeface="Arial"/>
              </a:rPr>
              <a:t>mener</a:t>
            </a:r>
            <a:r>
              <a:rPr sz="28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à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une</a:t>
            </a:r>
            <a:r>
              <a:rPr sz="28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prise</a:t>
            </a:r>
            <a:r>
              <a:rPr sz="28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de </a:t>
            </a:r>
            <a:r>
              <a:rPr sz="2800" spc="-7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privilège</a:t>
            </a:r>
            <a:r>
              <a:rPr sz="28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(</a:t>
            </a:r>
            <a:r>
              <a:rPr sz="2800" i="1" dirty="0">
                <a:solidFill>
                  <a:srgbClr val="8C1C74"/>
                </a:solidFill>
                <a:latin typeface="Arial"/>
                <a:cs typeface="Arial"/>
              </a:rPr>
              <a:t>escalation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 marL="336550" marR="173990">
              <a:lnSpc>
                <a:spcPts val="3100"/>
              </a:lnSpc>
              <a:spcBef>
                <a:spcPts val="1095"/>
              </a:spcBef>
              <a:tabLst>
                <a:tab pos="1602105" algn="l"/>
              </a:tabLst>
            </a:pP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Utile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du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développement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à la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production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en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passant </a:t>
            </a:r>
            <a:r>
              <a:rPr sz="2800" spc="-7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par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les	tests,</a:t>
            </a:r>
            <a:r>
              <a:rPr sz="28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solution</a:t>
            </a:r>
            <a:r>
              <a:rPr sz="28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8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plus</a:t>
            </a:r>
            <a:r>
              <a:rPr sz="28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en</a:t>
            </a:r>
            <a:r>
              <a:rPr sz="28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plus</a:t>
            </a:r>
            <a:r>
              <a:rPr sz="28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utilisée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5104" y="1101852"/>
            <a:ext cx="64046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Kubernetes</a:t>
            </a:r>
            <a:r>
              <a:rPr spc="-45" dirty="0"/>
              <a:t> </a:t>
            </a:r>
            <a:r>
              <a:rPr spc="-5" dirty="0"/>
              <a:t>en</a:t>
            </a:r>
            <a:r>
              <a:rPr spc="-120" dirty="0"/>
              <a:t> </a:t>
            </a:r>
            <a:r>
              <a:rPr spc="-10" dirty="0"/>
              <a:t>production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54" y="2182367"/>
            <a:ext cx="7172325" cy="3587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25" dirty="0">
                <a:solidFill>
                  <a:srgbClr val="8C1C74"/>
                </a:solidFill>
                <a:latin typeface="Arial"/>
                <a:cs typeface="Arial"/>
              </a:rPr>
              <a:t>HELM</a:t>
            </a:r>
            <a:r>
              <a:rPr sz="2300" b="1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8C1C74"/>
                </a:solidFill>
                <a:latin typeface="Arial"/>
                <a:cs typeface="Arial"/>
              </a:rPr>
              <a:t>–</a:t>
            </a:r>
            <a:r>
              <a:rPr sz="2300" b="1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b="1" spc="-25" dirty="0">
                <a:solidFill>
                  <a:srgbClr val="8C1C74"/>
                </a:solidFill>
                <a:latin typeface="Arial"/>
                <a:cs typeface="Arial"/>
              </a:rPr>
              <a:t>package</a:t>
            </a:r>
            <a:r>
              <a:rPr sz="2300" b="1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b="1" spc="-25" dirty="0">
                <a:solidFill>
                  <a:srgbClr val="8C1C74"/>
                </a:solidFill>
                <a:latin typeface="Arial"/>
                <a:cs typeface="Arial"/>
              </a:rPr>
              <a:t>manager</a:t>
            </a:r>
            <a:r>
              <a:rPr sz="2300" b="1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b="1" spc="-20" dirty="0">
                <a:solidFill>
                  <a:srgbClr val="8C1C74"/>
                </a:solidFill>
                <a:latin typeface="Arial"/>
                <a:cs typeface="Arial"/>
              </a:rPr>
              <a:t>pour</a:t>
            </a:r>
            <a:r>
              <a:rPr sz="2300" b="1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b="1" spc="-25" dirty="0">
                <a:solidFill>
                  <a:srgbClr val="8C1C74"/>
                </a:solidFill>
                <a:latin typeface="Arial"/>
                <a:cs typeface="Arial"/>
              </a:rPr>
              <a:t>Kubernetes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50">
              <a:latin typeface="Arial"/>
              <a:cs typeface="Arial"/>
            </a:endParaRPr>
          </a:p>
          <a:p>
            <a:pPr marL="798830" indent="-343535">
              <a:lnSpc>
                <a:spcPct val="100000"/>
              </a:lnSpc>
              <a:buChar char="•"/>
              <a:tabLst>
                <a:tab pos="798195" algn="l"/>
                <a:tab pos="799465" algn="l"/>
              </a:tabLst>
            </a:pP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Gestion</a:t>
            </a:r>
            <a:r>
              <a:rPr sz="20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0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fichiers</a:t>
            </a:r>
            <a:r>
              <a:rPr sz="2000" spc="-8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8C1C74"/>
                </a:solidFill>
                <a:latin typeface="Arial"/>
                <a:cs typeface="Arial"/>
              </a:rPr>
              <a:t>YAML</a:t>
            </a:r>
            <a:endParaRPr sz="2000">
              <a:latin typeface="Arial"/>
              <a:cs typeface="Arial"/>
            </a:endParaRPr>
          </a:p>
          <a:p>
            <a:pPr marL="1256030" lvl="1" indent="-343535">
              <a:lnSpc>
                <a:spcPct val="100000"/>
              </a:lnSpc>
              <a:spcBef>
                <a:spcPts val="95"/>
              </a:spcBef>
              <a:buChar char="•"/>
              <a:tabLst>
                <a:tab pos="1255395" algn="l"/>
                <a:tab pos="1256665" algn="l"/>
              </a:tabLst>
            </a:pP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Pour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20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distribuer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sur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des</a:t>
            </a:r>
            <a:r>
              <a:rPr sz="20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dépôts</a:t>
            </a:r>
            <a:r>
              <a:rPr sz="20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publiques</a:t>
            </a:r>
            <a:r>
              <a:rPr sz="20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et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privés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lr>
                <a:srgbClr val="8C1C74"/>
              </a:buClr>
              <a:buFont typeface="Arial"/>
              <a:buChar char="•"/>
            </a:pPr>
            <a:endParaRPr sz="2250">
              <a:latin typeface="Arial"/>
              <a:cs typeface="Arial"/>
            </a:endParaRPr>
          </a:p>
          <a:p>
            <a:pPr marL="798830" indent="-343535">
              <a:lnSpc>
                <a:spcPct val="100000"/>
              </a:lnSpc>
              <a:buChar char="•"/>
              <a:tabLst>
                <a:tab pos="798195" algn="l"/>
                <a:tab pos="799465" algn="l"/>
              </a:tabLst>
            </a:pP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s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i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ch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i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e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s</a:t>
            </a:r>
            <a:r>
              <a:rPr sz="2000" spc="-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70" dirty="0">
                <a:solidFill>
                  <a:srgbClr val="8C1C74"/>
                </a:solidFill>
                <a:latin typeface="Arial"/>
                <a:cs typeface="Arial"/>
              </a:rPr>
              <a:t>Y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A</a:t>
            </a:r>
            <a:r>
              <a:rPr sz="2000" spc="-35" dirty="0">
                <a:solidFill>
                  <a:srgbClr val="8C1C74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L</a:t>
            </a:r>
            <a:r>
              <a:rPr sz="2000" spc="-9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u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se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in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d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e</a:t>
            </a:r>
            <a:r>
              <a:rPr sz="20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H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lm</a:t>
            </a:r>
            <a:r>
              <a:rPr sz="20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Wingdings"/>
                <a:cs typeface="Wingdings"/>
              </a:rPr>
              <a:t></a:t>
            </a:r>
            <a:r>
              <a:rPr sz="2000" spc="10" dirty="0">
                <a:solidFill>
                  <a:srgbClr val="8C1C74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H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lm</a:t>
            </a:r>
            <a:r>
              <a:rPr sz="20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C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ha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rt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  <a:p>
            <a:pPr marL="1256030" lvl="1" indent="-343535">
              <a:lnSpc>
                <a:spcPct val="100000"/>
              </a:lnSpc>
              <a:spcBef>
                <a:spcPts val="95"/>
              </a:spcBef>
              <a:buChar char="•"/>
              <a:tabLst>
                <a:tab pos="1255395" algn="l"/>
                <a:tab pos="1256665" algn="l"/>
              </a:tabLst>
            </a:pP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Ensemble</a:t>
            </a:r>
            <a:r>
              <a:rPr sz="20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0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Fichiers</a:t>
            </a:r>
            <a:r>
              <a:rPr sz="2000" spc="-9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8C1C74"/>
                </a:solidFill>
                <a:latin typeface="Arial"/>
                <a:cs typeface="Arial"/>
              </a:rPr>
              <a:t>Yaml</a:t>
            </a:r>
            <a:endParaRPr sz="2000">
              <a:latin typeface="Arial"/>
              <a:cs typeface="Arial"/>
            </a:endParaRPr>
          </a:p>
          <a:p>
            <a:pPr marL="1256030" lvl="1" indent="-343535">
              <a:lnSpc>
                <a:spcPct val="100000"/>
              </a:lnSpc>
              <a:spcBef>
                <a:spcPts val="120"/>
              </a:spcBef>
              <a:buChar char="•"/>
              <a:tabLst>
                <a:tab pos="1255395" algn="l"/>
                <a:tab pos="1256665" algn="l"/>
              </a:tabLst>
            </a:pP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Créer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ses</a:t>
            </a:r>
            <a:r>
              <a:rPr sz="20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propres</a:t>
            </a:r>
            <a:r>
              <a:rPr sz="20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Charts</a:t>
            </a:r>
            <a:r>
              <a:rPr sz="20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Helm</a:t>
            </a:r>
            <a:r>
              <a:rPr sz="20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avec</a:t>
            </a:r>
            <a:r>
              <a:rPr sz="20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Helm</a:t>
            </a:r>
            <a:endParaRPr sz="2000">
              <a:latin typeface="Arial"/>
              <a:cs typeface="Arial"/>
            </a:endParaRPr>
          </a:p>
          <a:p>
            <a:pPr marL="1256030" lvl="1" indent="-343535">
              <a:lnSpc>
                <a:spcPct val="100000"/>
              </a:lnSpc>
              <a:spcBef>
                <a:spcPts val="95"/>
              </a:spcBef>
              <a:buChar char="•"/>
              <a:tabLst>
                <a:tab pos="1255395" algn="l"/>
                <a:tab pos="1256665" algn="l"/>
              </a:tabLst>
            </a:pP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20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«</a:t>
            </a:r>
            <a:r>
              <a:rPr sz="20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pusher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»</a:t>
            </a:r>
            <a:r>
              <a:rPr sz="20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sur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20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dépôt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Helm</a:t>
            </a:r>
            <a:endParaRPr sz="2000">
              <a:latin typeface="Arial"/>
              <a:cs typeface="Arial"/>
            </a:endParaRPr>
          </a:p>
          <a:p>
            <a:pPr marL="1256030" lvl="1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1255395" algn="l"/>
                <a:tab pos="1256665" algn="l"/>
              </a:tabLst>
            </a:pP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Télécharger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et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utiliser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existants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charts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helm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100" y="3019425"/>
            <a:ext cx="5263069" cy="268654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95498" y="2887098"/>
            <a:ext cx="3645388" cy="302792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25104" y="1101852"/>
            <a:ext cx="64046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Kubernetes</a:t>
            </a:r>
            <a:r>
              <a:rPr spc="-45" dirty="0"/>
              <a:t> </a:t>
            </a:r>
            <a:r>
              <a:rPr spc="-5" dirty="0"/>
              <a:t>en</a:t>
            </a:r>
            <a:r>
              <a:rPr spc="-120" dirty="0"/>
              <a:t> </a:t>
            </a:r>
            <a:r>
              <a:rPr spc="-10" dirty="0"/>
              <a:t>production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1654" y="2182367"/>
            <a:ext cx="3583304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25" dirty="0">
                <a:solidFill>
                  <a:srgbClr val="8C1C74"/>
                </a:solidFill>
                <a:latin typeface="Arial"/>
                <a:cs typeface="Arial"/>
              </a:rPr>
              <a:t>HELM</a:t>
            </a:r>
            <a:r>
              <a:rPr sz="2300" b="1" spc="-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8C1C74"/>
                </a:solidFill>
                <a:latin typeface="Arial"/>
                <a:cs typeface="Arial"/>
              </a:rPr>
              <a:t>–</a:t>
            </a:r>
            <a:r>
              <a:rPr sz="2300" b="1" spc="-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b="1" spc="-25" dirty="0">
                <a:solidFill>
                  <a:srgbClr val="8C1C74"/>
                </a:solidFill>
                <a:latin typeface="Arial"/>
                <a:cs typeface="Arial"/>
              </a:rPr>
              <a:t>package</a:t>
            </a:r>
            <a:r>
              <a:rPr sz="2300" b="1" spc="-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b="1" spc="-25" dirty="0">
                <a:solidFill>
                  <a:srgbClr val="8C1C74"/>
                </a:solidFill>
                <a:latin typeface="Arial"/>
                <a:cs typeface="Arial"/>
              </a:rPr>
              <a:t>manager</a:t>
            </a:r>
            <a:endParaRPr sz="2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6930" y="6161532"/>
            <a:ext cx="68599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Helm</a:t>
            </a:r>
            <a:r>
              <a:rPr sz="20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permet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0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définir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un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modèle</a:t>
            </a:r>
            <a:r>
              <a:rPr sz="20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commun</a:t>
            </a:r>
            <a:r>
              <a:rPr sz="20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(«</a:t>
            </a:r>
            <a:r>
              <a:rPr sz="20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blue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print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»)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100" y="3019425"/>
            <a:ext cx="5263069" cy="26865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5104" y="1101852"/>
            <a:ext cx="64046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Kubernetes</a:t>
            </a:r>
            <a:r>
              <a:rPr spc="-45" dirty="0"/>
              <a:t> </a:t>
            </a:r>
            <a:r>
              <a:rPr spc="-5" dirty="0"/>
              <a:t>en</a:t>
            </a:r>
            <a:r>
              <a:rPr spc="-120" dirty="0"/>
              <a:t> </a:t>
            </a:r>
            <a:r>
              <a:rPr spc="-10" dirty="0"/>
              <a:t>production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1654" y="2182367"/>
            <a:ext cx="3583304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25" dirty="0">
                <a:solidFill>
                  <a:srgbClr val="8C1C74"/>
                </a:solidFill>
                <a:latin typeface="Arial"/>
                <a:cs typeface="Arial"/>
              </a:rPr>
              <a:t>HELM</a:t>
            </a:r>
            <a:r>
              <a:rPr sz="2300" b="1" spc="-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8C1C74"/>
                </a:solidFill>
                <a:latin typeface="Arial"/>
                <a:cs typeface="Arial"/>
              </a:rPr>
              <a:t>–</a:t>
            </a:r>
            <a:r>
              <a:rPr sz="2300" b="1" spc="-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b="1" spc="-25" dirty="0">
                <a:solidFill>
                  <a:srgbClr val="8C1C74"/>
                </a:solidFill>
                <a:latin typeface="Arial"/>
                <a:cs typeface="Arial"/>
              </a:rPr>
              <a:t>package</a:t>
            </a:r>
            <a:r>
              <a:rPr sz="2300" b="1" spc="-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b="1" spc="-25" dirty="0">
                <a:solidFill>
                  <a:srgbClr val="8C1C74"/>
                </a:solidFill>
                <a:latin typeface="Arial"/>
                <a:cs typeface="Arial"/>
              </a:rPr>
              <a:t>manager</a:t>
            </a:r>
            <a:endParaRPr sz="23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63670" y="2683145"/>
            <a:ext cx="4164012" cy="230116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066955" y="2154935"/>
            <a:ext cx="266065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template</a:t>
            </a:r>
            <a:r>
              <a:rPr sz="2300" spc="-7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25" dirty="0">
                <a:solidFill>
                  <a:srgbClr val="8C1C74"/>
                </a:solidFill>
                <a:latin typeface="Arial"/>
                <a:cs typeface="Arial"/>
              </a:rPr>
              <a:t>yaml</a:t>
            </a:r>
            <a:r>
              <a:rPr sz="23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config</a:t>
            </a:r>
            <a:endParaRPr sz="2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6930" y="6161532"/>
            <a:ext cx="833755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Helm</a:t>
            </a:r>
            <a:r>
              <a:rPr sz="20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permet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0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définir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un</a:t>
            </a:r>
            <a:r>
              <a:rPr sz="20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modèle</a:t>
            </a:r>
            <a:r>
              <a:rPr sz="20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commun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(«</a:t>
            </a:r>
            <a:r>
              <a:rPr sz="20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blue</a:t>
            </a:r>
            <a:r>
              <a:rPr sz="20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print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»)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20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valeurs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dynamiques</a:t>
            </a:r>
            <a:r>
              <a:rPr sz="20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sont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remplacées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par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des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«</a:t>
            </a:r>
            <a:r>
              <a:rPr sz="20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espaces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réservés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»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5104" y="1101852"/>
            <a:ext cx="64046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Kubernetes</a:t>
            </a:r>
            <a:r>
              <a:rPr spc="-45" dirty="0"/>
              <a:t> </a:t>
            </a:r>
            <a:r>
              <a:rPr spc="-5" dirty="0"/>
              <a:t>en</a:t>
            </a:r>
            <a:r>
              <a:rPr spc="-120" dirty="0"/>
              <a:t> </a:t>
            </a:r>
            <a:r>
              <a:rPr spc="-10" dirty="0"/>
              <a:t>production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54" y="2182367"/>
            <a:ext cx="3583304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25" dirty="0">
                <a:solidFill>
                  <a:srgbClr val="8C1C74"/>
                </a:solidFill>
                <a:latin typeface="Arial"/>
                <a:cs typeface="Arial"/>
              </a:rPr>
              <a:t>HELM</a:t>
            </a:r>
            <a:r>
              <a:rPr sz="2300" b="1" spc="-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8C1C74"/>
                </a:solidFill>
                <a:latin typeface="Arial"/>
                <a:cs typeface="Arial"/>
              </a:rPr>
              <a:t>–</a:t>
            </a:r>
            <a:r>
              <a:rPr sz="2300" b="1" spc="-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b="1" spc="-25" dirty="0">
                <a:solidFill>
                  <a:srgbClr val="8C1C74"/>
                </a:solidFill>
                <a:latin typeface="Arial"/>
                <a:cs typeface="Arial"/>
              </a:rPr>
              <a:t>package</a:t>
            </a:r>
            <a:r>
              <a:rPr sz="2300" b="1" spc="-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b="1" spc="-25" dirty="0">
                <a:solidFill>
                  <a:srgbClr val="8C1C74"/>
                </a:solidFill>
                <a:latin typeface="Arial"/>
                <a:cs typeface="Arial"/>
              </a:rPr>
              <a:t>manager</a:t>
            </a:r>
            <a:endParaRPr sz="2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865" y="5929884"/>
            <a:ext cx="8532495" cy="124460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355600" marR="27940" indent="-342900">
              <a:lnSpc>
                <a:spcPts val="2180"/>
              </a:lnSpc>
              <a:spcBef>
                <a:spcPts val="35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«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values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»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sont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définies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dans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fichiers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yaml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ou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avec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flag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–set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 en </a:t>
            </a:r>
            <a:r>
              <a:rPr sz="2000" spc="-5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ligne</a:t>
            </a:r>
            <a:r>
              <a:rPr sz="20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commande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35" dirty="0">
                <a:solidFill>
                  <a:srgbClr val="8C1C74"/>
                </a:solidFill>
                <a:latin typeface="Arial"/>
                <a:cs typeface="Arial"/>
              </a:rPr>
              <a:t>Très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pratique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pour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pipelines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CI/CD</a:t>
            </a:r>
            <a:r>
              <a:rPr sz="20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mises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en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place</a:t>
            </a:r>
            <a:endParaRPr sz="200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spcBef>
                <a:spcPts val="120"/>
              </a:spcBef>
              <a:buChar char="•"/>
              <a:tabLst>
                <a:tab pos="812165" algn="l"/>
                <a:tab pos="812800" algn="l"/>
              </a:tabLst>
            </a:pP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Avant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 déploiement,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dans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«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build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»,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 remplacer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valeurs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à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la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volée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06835" y="2683145"/>
            <a:ext cx="5020848" cy="277467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2125" y="3606472"/>
            <a:ext cx="4271962" cy="217076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066955" y="2154935"/>
            <a:ext cx="266065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template</a:t>
            </a:r>
            <a:r>
              <a:rPr sz="2300" spc="-7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25" dirty="0">
                <a:solidFill>
                  <a:srgbClr val="8C1C74"/>
                </a:solidFill>
                <a:latin typeface="Arial"/>
                <a:cs typeface="Arial"/>
              </a:rPr>
              <a:t>yaml</a:t>
            </a:r>
            <a:r>
              <a:rPr sz="23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config</a:t>
            </a:r>
            <a:endParaRPr sz="2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2301" y="3102864"/>
            <a:ext cx="154114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v</a:t>
            </a:r>
            <a:r>
              <a:rPr sz="2300" spc="-25" dirty="0">
                <a:solidFill>
                  <a:srgbClr val="8C1C74"/>
                </a:solidFill>
                <a:latin typeface="Arial"/>
                <a:cs typeface="Arial"/>
              </a:rPr>
              <a:t>a</a:t>
            </a:r>
            <a:r>
              <a:rPr sz="2300" spc="-10" dirty="0">
                <a:solidFill>
                  <a:srgbClr val="8C1C74"/>
                </a:solidFill>
                <a:latin typeface="Arial"/>
                <a:cs typeface="Arial"/>
              </a:rPr>
              <a:t>l</a:t>
            </a:r>
            <a:r>
              <a:rPr sz="2300" spc="-25" dirty="0">
                <a:solidFill>
                  <a:srgbClr val="8C1C74"/>
                </a:solidFill>
                <a:latin typeface="Arial"/>
                <a:cs typeface="Arial"/>
              </a:rPr>
              <a:t>ue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s</a:t>
            </a:r>
            <a:r>
              <a:rPr sz="2300" spc="-10" dirty="0">
                <a:solidFill>
                  <a:srgbClr val="8C1C74"/>
                </a:solidFill>
                <a:latin typeface="Arial"/>
                <a:cs typeface="Arial"/>
              </a:rPr>
              <a:t>.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y</a:t>
            </a:r>
            <a:r>
              <a:rPr sz="2300" spc="-25" dirty="0">
                <a:solidFill>
                  <a:srgbClr val="8C1C74"/>
                </a:solidFill>
                <a:latin typeface="Arial"/>
                <a:cs typeface="Arial"/>
              </a:rPr>
              <a:t>a</a:t>
            </a:r>
            <a:r>
              <a:rPr sz="2300" spc="-40" dirty="0">
                <a:solidFill>
                  <a:srgbClr val="8C1C74"/>
                </a:solidFill>
                <a:latin typeface="Arial"/>
                <a:cs typeface="Arial"/>
              </a:rPr>
              <a:t>m</a:t>
            </a:r>
            <a:r>
              <a:rPr sz="2300" dirty="0">
                <a:solidFill>
                  <a:srgbClr val="8C1C74"/>
                </a:solidFill>
                <a:latin typeface="Arial"/>
                <a:cs typeface="Arial"/>
              </a:rPr>
              <a:t>l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5104" y="1101852"/>
            <a:ext cx="64046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Kubernetes</a:t>
            </a:r>
            <a:r>
              <a:rPr spc="-45" dirty="0"/>
              <a:t> </a:t>
            </a:r>
            <a:r>
              <a:rPr spc="-5" dirty="0"/>
              <a:t>en</a:t>
            </a:r>
            <a:r>
              <a:rPr spc="-120" dirty="0"/>
              <a:t> </a:t>
            </a:r>
            <a:r>
              <a:rPr spc="-10" dirty="0"/>
              <a:t>production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11817" y="3534155"/>
            <a:ext cx="4490720" cy="1281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8C1C74"/>
                </a:solidFill>
                <a:latin typeface="Wingdings"/>
                <a:cs typeface="Wingdings"/>
              </a:rPr>
              <a:t></a:t>
            </a:r>
            <a:r>
              <a:rPr sz="2000" spc="-5" dirty="0">
                <a:solidFill>
                  <a:srgbClr val="8C1C74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info</a:t>
            </a:r>
            <a:r>
              <a:rPr sz="20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sur</a:t>
            </a:r>
            <a:r>
              <a:rPr sz="20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20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chart</a:t>
            </a:r>
            <a:endParaRPr sz="20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solidFill>
                  <a:srgbClr val="8C1C74"/>
                </a:solidFill>
                <a:latin typeface="Wingdings"/>
                <a:cs typeface="Wingdings"/>
              </a:rPr>
              <a:t></a:t>
            </a:r>
            <a:r>
              <a:rPr sz="2000" dirty="0">
                <a:solidFill>
                  <a:srgbClr val="8C1C74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valeurs</a:t>
            </a:r>
            <a:r>
              <a:rPr sz="20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pour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20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fichiers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templates</a:t>
            </a:r>
            <a:endParaRPr sz="2000">
              <a:latin typeface="Arial"/>
              <a:cs typeface="Arial"/>
            </a:endParaRPr>
          </a:p>
          <a:p>
            <a:pPr marL="26034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solidFill>
                  <a:srgbClr val="8C1C74"/>
                </a:solidFill>
                <a:latin typeface="Wingdings"/>
                <a:cs typeface="Wingdings"/>
              </a:rPr>
              <a:t></a:t>
            </a:r>
            <a:r>
              <a:rPr sz="2000" spc="-5" dirty="0">
                <a:solidFill>
                  <a:srgbClr val="8C1C74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contient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20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dépendances</a:t>
            </a:r>
            <a:r>
              <a:rPr sz="20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charts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solidFill>
                  <a:srgbClr val="8C1C74"/>
                </a:solidFill>
                <a:latin typeface="Wingdings"/>
                <a:cs typeface="Wingdings"/>
              </a:rPr>
              <a:t></a:t>
            </a:r>
            <a:r>
              <a:rPr sz="2000" spc="5" dirty="0">
                <a:solidFill>
                  <a:srgbClr val="8C1C74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où</a:t>
            </a:r>
            <a:r>
              <a:rPr sz="20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20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fichiers</a:t>
            </a:r>
            <a:r>
              <a:rPr sz="20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templates</a:t>
            </a:r>
            <a:r>
              <a:rPr sz="20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sont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stockés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92100" y="3534155"/>
            <a:ext cx="2207260" cy="1601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Chart.yaml</a:t>
            </a:r>
            <a:r>
              <a:rPr sz="2000" spc="-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meta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values.yaml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charts/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templates/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…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1654" y="2182367"/>
            <a:ext cx="4352290" cy="1365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25" dirty="0">
                <a:solidFill>
                  <a:srgbClr val="8C1C74"/>
                </a:solidFill>
                <a:latin typeface="Arial"/>
                <a:cs typeface="Arial"/>
              </a:rPr>
              <a:t>HELM</a:t>
            </a:r>
            <a:r>
              <a:rPr sz="2300" b="1" spc="-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8C1C74"/>
                </a:solidFill>
                <a:latin typeface="Arial"/>
                <a:cs typeface="Arial"/>
              </a:rPr>
              <a:t>–</a:t>
            </a:r>
            <a:r>
              <a:rPr sz="2300" b="1" spc="-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b="1" spc="-20" dirty="0">
                <a:solidFill>
                  <a:srgbClr val="8C1C74"/>
                </a:solidFill>
                <a:latin typeface="Arial"/>
                <a:cs typeface="Arial"/>
              </a:rPr>
              <a:t>structure</a:t>
            </a:r>
            <a:r>
              <a:rPr sz="2300" b="1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b="1" spc="-1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300" b="1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b="1" spc="-20" dirty="0">
                <a:solidFill>
                  <a:srgbClr val="8C1C74"/>
                </a:solidFill>
                <a:latin typeface="Arial"/>
                <a:cs typeface="Arial"/>
              </a:rPr>
              <a:t>chart</a:t>
            </a:r>
            <a:r>
              <a:rPr sz="2300" b="1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b="1" spc="-15" dirty="0">
                <a:solidFill>
                  <a:srgbClr val="8C1C74"/>
                </a:solidFill>
                <a:latin typeface="Arial"/>
                <a:cs typeface="Arial"/>
              </a:rPr>
              <a:t>helm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50">
              <a:latin typeface="Arial"/>
              <a:cs typeface="Arial"/>
            </a:endParaRPr>
          </a:p>
          <a:p>
            <a:pPr marL="798830" indent="-343535">
              <a:lnSpc>
                <a:spcPct val="100000"/>
              </a:lnSpc>
              <a:buChar char="•"/>
              <a:tabLst>
                <a:tab pos="798195" algn="l"/>
                <a:tab pos="799465" algn="l"/>
              </a:tabLst>
            </a:pP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mon-chart/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4899" y="5439155"/>
            <a:ext cx="6814820" cy="964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helm</a:t>
            </a:r>
            <a:r>
              <a:rPr sz="2000" spc="-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install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«</a:t>
            </a:r>
            <a:r>
              <a:rPr sz="20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nom-du-chart</a:t>
            </a:r>
            <a:r>
              <a:rPr sz="20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»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helm</a:t>
            </a:r>
            <a:r>
              <a:rPr sz="20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install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-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-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set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version:2.1.0</a:t>
            </a:r>
            <a:r>
              <a:rPr sz="20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«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nom-du-chart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»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helm</a:t>
            </a:r>
            <a:r>
              <a:rPr sz="20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install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 -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-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values=mes-valeurs.yaml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 «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nom-du-chart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»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654" y="3294379"/>
            <a:ext cx="366902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/>
              <a:t>Questions</a:t>
            </a:r>
            <a:r>
              <a:rPr sz="5400" spc="-180" dirty="0"/>
              <a:t> </a:t>
            </a:r>
            <a:r>
              <a:rPr sz="5400" dirty="0"/>
              <a:t>?</a:t>
            </a:r>
            <a:endParaRPr sz="5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3215" y="1101852"/>
            <a:ext cx="69703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De la</a:t>
            </a:r>
            <a:r>
              <a:rPr spc="10" dirty="0"/>
              <a:t> </a:t>
            </a:r>
            <a:r>
              <a:rPr spc="-10" dirty="0"/>
              <a:t>virtualisation</a:t>
            </a:r>
            <a:r>
              <a:rPr spc="45" dirty="0"/>
              <a:t> </a:t>
            </a:r>
            <a:r>
              <a:rPr dirty="0"/>
              <a:t>à</a:t>
            </a:r>
            <a:r>
              <a:rPr spc="-75" dirty="0"/>
              <a:t> </a:t>
            </a:r>
            <a:r>
              <a:rPr spc="-10" dirty="0"/>
              <a:t>Docker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54" y="2178811"/>
            <a:ext cx="37471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8C1C74"/>
                </a:solidFill>
                <a:latin typeface="Arial"/>
                <a:cs typeface="Arial"/>
              </a:rPr>
              <a:t>Qu'est-ce</a:t>
            </a:r>
            <a:r>
              <a:rPr sz="24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que</a:t>
            </a:r>
            <a:r>
              <a:rPr sz="24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8C1C74"/>
                </a:solidFill>
                <a:latin typeface="Arial"/>
                <a:cs typeface="Arial"/>
              </a:rPr>
              <a:t>Kubernetes</a:t>
            </a:r>
            <a:r>
              <a:rPr sz="2400" spc="-1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C1C74"/>
                </a:solidFill>
                <a:latin typeface="Arial"/>
                <a:cs typeface="Arial"/>
              </a:rPr>
              <a:t>?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0180" y="3381247"/>
            <a:ext cx="12192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MS UI Gothic"/>
                <a:cs typeface="MS UI Gothic"/>
              </a:rPr>
              <a:t>–</a:t>
            </a:r>
            <a:endParaRPr sz="15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0180" y="4073144"/>
            <a:ext cx="12192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MS UI Gothic"/>
                <a:cs typeface="MS UI Gothic"/>
              </a:rPr>
              <a:t>–</a:t>
            </a:r>
            <a:endParaRPr sz="1500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9545" y="2665476"/>
            <a:ext cx="8578215" cy="170180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253365" marR="5080" indent="-240665">
              <a:lnSpc>
                <a:spcPts val="2300"/>
              </a:lnSpc>
              <a:spcBef>
                <a:spcPts val="259"/>
              </a:spcBef>
              <a:tabLst>
                <a:tab pos="252729" algn="l"/>
              </a:tabLst>
            </a:pPr>
            <a:r>
              <a:rPr sz="2250" baseline="11111" dirty="0">
                <a:latin typeface="MS UI Gothic"/>
                <a:cs typeface="MS UI Gothic"/>
              </a:rPr>
              <a:t>–	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Kubernetes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est</a:t>
            </a:r>
            <a:r>
              <a:rPr sz="2000" spc="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un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8C1C74"/>
                </a:solidFill>
                <a:latin typeface="Arial"/>
                <a:cs typeface="Arial"/>
              </a:rPr>
              <a:t>système</a:t>
            </a:r>
            <a:r>
              <a:rPr sz="2000" spc="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permettant</a:t>
            </a:r>
            <a:r>
              <a:rPr sz="2000" spc="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d'exécuter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et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8C1C74"/>
                </a:solidFill>
                <a:latin typeface="Arial"/>
                <a:cs typeface="Arial"/>
              </a:rPr>
              <a:t>coordonner</a:t>
            </a:r>
            <a:r>
              <a:rPr sz="2000" spc="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8C1C74"/>
                </a:solidFill>
                <a:latin typeface="Arial"/>
                <a:cs typeface="Arial"/>
              </a:rPr>
              <a:t>des </a:t>
            </a:r>
            <a:r>
              <a:rPr sz="2000" spc="-5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applications</a:t>
            </a:r>
            <a:r>
              <a:rPr sz="2000" spc="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conteneurisées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sur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8C1C74"/>
                </a:solidFill>
                <a:latin typeface="Arial"/>
                <a:cs typeface="Arial"/>
              </a:rPr>
              <a:t>un</a:t>
            </a:r>
            <a:r>
              <a:rPr sz="2000" spc="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cluster</a:t>
            </a:r>
            <a:r>
              <a:rPr sz="2000" spc="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0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machines.</a:t>
            </a:r>
            <a:endParaRPr sz="2000">
              <a:latin typeface="Arial"/>
              <a:cs typeface="Arial"/>
            </a:endParaRPr>
          </a:p>
          <a:p>
            <a:pPr marL="253365" marR="32384">
              <a:lnSpc>
                <a:spcPts val="2300"/>
              </a:lnSpc>
              <a:spcBef>
                <a:spcPts val="800"/>
              </a:spcBef>
            </a:pPr>
            <a:r>
              <a:rPr sz="2000" spc="5" dirty="0">
                <a:solidFill>
                  <a:srgbClr val="8C1C74"/>
                </a:solidFill>
                <a:latin typeface="Arial"/>
                <a:cs typeface="Arial"/>
              </a:rPr>
              <a:t>Il</a:t>
            </a:r>
            <a:r>
              <a:rPr sz="20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gère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cycle</a:t>
            </a:r>
            <a:r>
              <a:rPr sz="2000" spc="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000" spc="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8C1C74"/>
                </a:solidFill>
                <a:latin typeface="Arial"/>
                <a:cs typeface="Arial"/>
              </a:rPr>
              <a:t>vie</a:t>
            </a:r>
            <a:r>
              <a:rPr sz="2000" spc="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des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applications</a:t>
            </a:r>
            <a:r>
              <a:rPr sz="2000" spc="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et</a:t>
            </a:r>
            <a:r>
              <a:rPr sz="2000" spc="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services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conteneurisés</a:t>
            </a:r>
            <a:r>
              <a:rPr sz="2000" spc="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à</a:t>
            </a:r>
            <a:r>
              <a:rPr sz="2000" spc="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8C1C74"/>
                </a:solidFill>
                <a:latin typeface="Arial"/>
                <a:cs typeface="Arial"/>
              </a:rPr>
              <a:t>l'aide </a:t>
            </a:r>
            <a:r>
              <a:rPr sz="2000" spc="-5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000" spc="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8C1C74"/>
                </a:solidFill>
                <a:latin typeface="Arial"/>
                <a:cs typeface="Arial"/>
              </a:rPr>
              <a:t>méthodes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qui</a:t>
            </a:r>
            <a:r>
              <a:rPr sz="2000" spc="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8C1C74"/>
                </a:solidFill>
                <a:latin typeface="Arial"/>
                <a:cs typeface="Arial"/>
              </a:rPr>
              <a:t>offrent</a:t>
            </a:r>
            <a:r>
              <a:rPr sz="2000" spc="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prévisibilité,</a:t>
            </a:r>
            <a:r>
              <a:rPr sz="20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évolutivité</a:t>
            </a:r>
            <a:r>
              <a:rPr sz="2000" spc="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et</a:t>
            </a:r>
            <a:r>
              <a:rPr sz="2000" spc="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haute</a:t>
            </a:r>
            <a:r>
              <a:rPr sz="2000" spc="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disponibilité.</a:t>
            </a:r>
            <a:endParaRPr sz="2000">
              <a:latin typeface="Arial"/>
              <a:cs typeface="Arial"/>
            </a:endParaRPr>
          </a:p>
          <a:p>
            <a:pPr marL="253365">
              <a:lnSpc>
                <a:spcPct val="100000"/>
              </a:lnSpc>
              <a:spcBef>
                <a:spcPts val="640"/>
              </a:spcBef>
            </a:pP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En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tant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qu'utilisateur</a:t>
            </a:r>
            <a:r>
              <a:rPr sz="2000" spc="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000" spc="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Kubernetes,</a:t>
            </a:r>
            <a:r>
              <a:rPr sz="2000" spc="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vous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pouvez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36865" y="4850892"/>
            <a:ext cx="1270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MS UI Gothic"/>
                <a:cs typeface="MS UI Gothic"/>
              </a:rPr>
              <a:t>●</a:t>
            </a:r>
            <a:endParaRPr sz="800">
              <a:latin typeface="MS UI Gothic"/>
              <a:cs typeface="MS UI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36865" y="5433060"/>
            <a:ext cx="1270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MS UI Gothic"/>
                <a:cs typeface="MS UI Gothic"/>
              </a:rPr>
              <a:t>●</a:t>
            </a:r>
            <a:endParaRPr sz="800">
              <a:latin typeface="MS UI Gothic"/>
              <a:cs typeface="MS UI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36865" y="5765292"/>
            <a:ext cx="1270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MS UI Gothic"/>
                <a:cs typeface="MS UI Gothic"/>
              </a:rPr>
              <a:t>●</a:t>
            </a:r>
            <a:endParaRPr sz="800">
              <a:latin typeface="MS UI Gothic"/>
              <a:cs typeface="MS UI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36865" y="6097523"/>
            <a:ext cx="1270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MS UI Gothic"/>
                <a:cs typeface="MS UI Gothic"/>
              </a:rPr>
              <a:t>●</a:t>
            </a:r>
            <a:endParaRPr sz="800">
              <a:latin typeface="MS UI Gothic"/>
              <a:cs typeface="MS UI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36865" y="4373371"/>
            <a:ext cx="7853045" cy="193992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226060" indent="-213995">
              <a:lnSpc>
                <a:spcPct val="100000"/>
              </a:lnSpc>
              <a:spcBef>
                <a:spcPts val="625"/>
              </a:spcBef>
              <a:buClr>
                <a:srgbClr val="000000"/>
              </a:buClr>
              <a:buSzPct val="44444"/>
              <a:buFont typeface="MS UI Gothic"/>
              <a:buChar char="●"/>
              <a:tabLst>
                <a:tab pos="226695" algn="l"/>
              </a:tabLst>
            </a:pP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définir</a:t>
            </a:r>
            <a:r>
              <a:rPr sz="18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comment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vos</a:t>
            </a:r>
            <a:r>
              <a:rPr sz="18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applications</a:t>
            </a:r>
            <a:r>
              <a:rPr sz="18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doivent</a:t>
            </a:r>
            <a:r>
              <a:rPr sz="18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fonctionner</a:t>
            </a:r>
            <a:endParaRPr sz="1800">
              <a:latin typeface="Arial"/>
              <a:cs typeface="Arial"/>
            </a:endParaRPr>
          </a:p>
          <a:p>
            <a:pPr marL="226060" marR="5080">
              <a:lnSpc>
                <a:spcPts val="2020"/>
              </a:lnSpc>
              <a:spcBef>
                <a:spcPts val="715"/>
              </a:spcBef>
            </a:pPr>
            <a:r>
              <a:rPr sz="1800" spc="-25" dirty="0">
                <a:solidFill>
                  <a:srgbClr val="8C1C74"/>
                </a:solidFill>
                <a:latin typeface="Arial"/>
                <a:cs typeface="Arial"/>
              </a:rPr>
              <a:t>comment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elles</a:t>
            </a:r>
            <a:r>
              <a:rPr sz="18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doivent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pouvoir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interagir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avec</a:t>
            </a:r>
            <a:r>
              <a:rPr sz="18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d'autres</a:t>
            </a:r>
            <a:r>
              <a:rPr sz="18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applications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ou</a:t>
            </a:r>
            <a:r>
              <a:rPr sz="18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avec</a:t>
            </a:r>
            <a:r>
              <a:rPr sz="18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le </a:t>
            </a:r>
            <a:r>
              <a:rPr sz="1800" spc="-484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8C1C74"/>
                </a:solidFill>
                <a:latin typeface="Arial"/>
                <a:cs typeface="Arial"/>
              </a:rPr>
              <a:t>monde</a:t>
            </a:r>
            <a:r>
              <a:rPr sz="18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8C1C74"/>
                </a:solidFill>
                <a:latin typeface="Arial"/>
                <a:cs typeface="Arial"/>
              </a:rPr>
              <a:t>extérieur.</a:t>
            </a:r>
            <a:endParaRPr sz="1800">
              <a:latin typeface="Arial"/>
              <a:cs typeface="Arial"/>
            </a:endParaRPr>
          </a:p>
          <a:p>
            <a:pPr marL="226060" marR="2409190">
              <a:lnSpc>
                <a:spcPts val="2590"/>
              </a:lnSpc>
              <a:spcBef>
                <a:spcPts val="15"/>
              </a:spcBef>
            </a:pP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faire</a:t>
            </a:r>
            <a:r>
              <a:rPr sz="18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évoluer vos</a:t>
            </a:r>
            <a:r>
              <a:rPr sz="18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services</a:t>
            </a:r>
            <a:r>
              <a:rPr sz="18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vers</a:t>
            </a:r>
            <a:r>
              <a:rPr sz="18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18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haut</a:t>
            </a:r>
            <a:r>
              <a:rPr sz="18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ou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vers</a:t>
            </a:r>
            <a:r>
              <a:rPr sz="18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18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bas </a:t>
            </a:r>
            <a:r>
              <a:rPr sz="1800" spc="-484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8C1C74"/>
                </a:solidFill>
                <a:latin typeface="Arial"/>
                <a:cs typeface="Arial"/>
              </a:rPr>
              <a:t>effectuer</a:t>
            </a:r>
            <a:r>
              <a:rPr sz="18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des</a:t>
            </a:r>
            <a:r>
              <a:rPr sz="18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mises</a:t>
            </a:r>
            <a:r>
              <a:rPr sz="18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à</a:t>
            </a:r>
            <a:r>
              <a:rPr sz="18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jour</a:t>
            </a:r>
            <a:r>
              <a:rPr sz="18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progressives</a:t>
            </a:r>
            <a:endParaRPr sz="1800">
              <a:latin typeface="Arial"/>
              <a:cs typeface="Arial"/>
            </a:endParaRPr>
          </a:p>
          <a:p>
            <a:pPr marL="226060">
              <a:lnSpc>
                <a:spcPct val="100000"/>
              </a:lnSpc>
              <a:spcBef>
                <a:spcPts val="275"/>
              </a:spcBef>
            </a:pP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basculer</a:t>
            </a:r>
            <a:r>
              <a:rPr sz="18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18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trafic</a:t>
            </a:r>
            <a:r>
              <a:rPr sz="18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entre</a:t>
            </a:r>
            <a:r>
              <a:rPr sz="18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18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8C1C74"/>
                </a:solidFill>
                <a:latin typeface="Arial"/>
                <a:cs typeface="Arial"/>
              </a:rPr>
              <a:t>différentes</a:t>
            </a:r>
            <a:r>
              <a:rPr sz="18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versions</a:t>
            </a:r>
            <a:r>
              <a:rPr sz="18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vos</a:t>
            </a:r>
            <a:r>
              <a:rPr sz="18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applications.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86406" y="2158422"/>
            <a:ext cx="6627495" cy="3459479"/>
            <a:chOff x="2086406" y="2158422"/>
            <a:chExt cx="6627495" cy="3459479"/>
          </a:xfrm>
        </p:grpSpPr>
        <p:sp>
          <p:nvSpPr>
            <p:cNvPr id="3" name="object 3"/>
            <p:cNvSpPr/>
            <p:nvPr/>
          </p:nvSpPr>
          <p:spPr>
            <a:xfrm>
              <a:off x="2160003" y="2232012"/>
              <a:ext cx="6552565" cy="3384550"/>
            </a:xfrm>
            <a:custGeom>
              <a:avLst/>
              <a:gdLst/>
              <a:ahLst/>
              <a:cxnLst/>
              <a:rect l="l" t="t" r="r" b="b"/>
              <a:pathLst>
                <a:path w="6552565" h="3384550">
                  <a:moveTo>
                    <a:pt x="6551981" y="0"/>
                  </a:moveTo>
                  <a:lnTo>
                    <a:pt x="0" y="0"/>
                  </a:lnTo>
                  <a:lnTo>
                    <a:pt x="0" y="3311995"/>
                  </a:lnTo>
                  <a:lnTo>
                    <a:pt x="0" y="3384004"/>
                  </a:lnTo>
                  <a:lnTo>
                    <a:pt x="6551981" y="3384004"/>
                  </a:lnTo>
                  <a:lnTo>
                    <a:pt x="6551981" y="3311995"/>
                  </a:lnTo>
                  <a:lnTo>
                    <a:pt x="6551981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60003" y="2232005"/>
              <a:ext cx="6552565" cy="3384550"/>
            </a:xfrm>
            <a:custGeom>
              <a:avLst/>
              <a:gdLst/>
              <a:ahLst/>
              <a:cxnLst/>
              <a:rect l="l" t="t" r="r" b="b"/>
              <a:pathLst>
                <a:path w="6552565" h="3384550">
                  <a:moveTo>
                    <a:pt x="3275990" y="3384003"/>
                  </a:moveTo>
                  <a:lnTo>
                    <a:pt x="0" y="3384003"/>
                  </a:lnTo>
                  <a:lnTo>
                    <a:pt x="0" y="0"/>
                  </a:lnTo>
                  <a:lnTo>
                    <a:pt x="6551993" y="0"/>
                  </a:lnTo>
                  <a:lnTo>
                    <a:pt x="6551993" y="3384003"/>
                  </a:lnTo>
                  <a:lnTo>
                    <a:pt x="3275990" y="3384003"/>
                  </a:lnTo>
                  <a:close/>
                </a:path>
              </a:pathLst>
            </a:custGeom>
            <a:ln w="3175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87994" y="2160009"/>
              <a:ext cx="6552565" cy="3384550"/>
            </a:xfrm>
            <a:custGeom>
              <a:avLst/>
              <a:gdLst/>
              <a:ahLst/>
              <a:cxnLst/>
              <a:rect l="l" t="t" r="r" b="b"/>
              <a:pathLst>
                <a:path w="6552565" h="3384550">
                  <a:moveTo>
                    <a:pt x="6552006" y="0"/>
                  </a:moveTo>
                  <a:lnTo>
                    <a:pt x="0" y="0"/>
                  </a:lnTo>
                  <a:lnTo>
                    <a:pt x="0" y="3383991"/>
                  </a:lnTo>
                  <a:lnTo>
                    <a:pt x="6552006" y="3383991"/>
                  </a:lnTo>
                  <a:lnTo>
                    <a:pt x="6552006" y="0"/>
                  </a:lnTo>
                  <a:close/>
                </a:path>
              </a:pathLst>
            </a:custGeom>
            <a:solidFill>
              <a:srgbClr val="DDE6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87994" y="2160009"/>
              <a:ext cx="6552565" cy="3384550"/>
            </a:xfrm>
            <a:custGeom>
              <a:avLst/>
              <a:gdLst/>
              <a:ahLst/>
              <a:cxnLst/>
              <a:rect l="l" t="t" r="r" b="b"/>
              <a:pathLst>
                <a:path w="6552565" h="3384550">
                  <a:moveTo>
                    <a:pt x="3276003" y="3383991"/>
                  </a:moveTo>
                  <a:lnTo>
                    <a:pt x="0" y="3383991"/>
                  </a:lnTo>
                  <a:lnTo>
                    <a:pt x="0" y="0"/>
                  </a:lnTo>
                  <a:lnTo>
                    <a:pt x="6552006" y="0"/>
                  </a:lnTo>
                  <a:lnTo>
                    <a:pt x="6552006" y="3383991"/>
                  </a:lnTo>
                  <a:lnTo>
                    <a:pt x="3276003" y="3383991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41243" y="2239562"/>
              <a:ext cx="5047918" cy="3104642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64945" y="1101852"/>
            <a:ext cx="75209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Le</a:t>
            </a:r>
            <a:r>
              <a:rPr spc="-25" dirty="0"/>
              <a:t> </a:t>
            </a:r>
            <a:r>
              <a:rPr spc="-5" dirty="0"/>
              <a:t>couple</a:t>
            </a:r>
            <a:r>
              <a:rPr spc="-105" dirty="0"/>
              <a:t> </a:t>
            </a:r>
            <a:r>
              <a:rPr spc="-10" dirty="0"/>
              <a:t>Docker/Kubernetes.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4945" y="1101852"/>
            <a:ext cx="75209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Le</a:t>
            </a:r>
            <a:r>
              <a:rPr spc="-25" dirty="0"/>
              <a:t> </a:t>
            </a:r>
            <a:r>
              <a:rPr spc="-5" dirty="0"/>
              <a:t>couple</a:t>
            </a:r>
            <a:r>
              <a:rPr spc="-105" dirty="0"/>
              <a:t> </a:t>
            </a:r>
            <a:r>
              <a:rPr spc="-10" dirty="0"/>
              <a:t>Docker/Kubernetes.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5055" y="2232659"/>
            <a:ext cx="1155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MS UI Gothic"/>
                <a:cs typeface="MS UI Gothic"/>
              </a:rPr>
              <a:t>–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5055" y="2897123"/>
            <a:ext cx="1155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MS UI Gothic"/>
                <a:cs typeface="MS UI Gothic"/>
              </a:rPr>
              <a:t>–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5055" y="3558540"/>
            <a:ext cx="1155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MS UI Gothic"/>
                <a:cs typeface="MS UI Gothic"/>
              </a:rPr>
              <a:t>–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5055" y="4503420"/>
            <a:ext cx="1155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MS UI Gothic"/>
                <a:cs typeface="MS UI Gothic"/>
              </a:rPr>
              <a:t>–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5055" y="5445252"/>
            <a:ext cx="1155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MS UI Gothic"/>
                <a:cs typeface="MS UI Gothic"/>
              </a:rPr>
              <a:t>–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4734" y="2186940"/>
            <a:ext cx="8457565" cy="4393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40"/>
              </a:lnSpc>
              <a:spcBef>
                <a:spcPts val="100"/>
              </a:spcBef>
            </a:pP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Une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des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sociétés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à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avoir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démocratisé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l’utilisation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des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 conteneurs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Linux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est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340"/>
              </a:lnSpc>
            </a:pPr>
            <a:r>
              <a:rPr sz="2000" b="1" spc="-20" dirty="0">
                <a:solidFill>
                  <a:srgbClr val="8C1C74"/>
                </a:solidFill>
                <a:latin typeface="Arial"/>
                <a:cs typeface="Arial"/>
              </a:rPr>
              <a:t>Docker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12700" marR="81915">
              <a:lnSpc>
                <a:spcPts val="2180"/>
              </a:lnSpc>
              <a:spcBef>
                <a:spcPts val="975"/>
              </a:spcBef>
            </a:pPr>
            <a:r>
              <a:rPr sz="2000" b="1" spc="-15" dirty="0">
                <a:solidFill>
                  <a:srgbClr val="8C1C74"/>
                </a:solidFill>
                <a:latin typeface="Arial"/>
                <a:cs typeface="Arial"/>
              </a:rPr>
              <a:t>Docker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n’a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pas créé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la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technologie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: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c’est un ensemble d’outils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et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d’API qui </a:t>
            </a:r>
            <a:r>
              <a:rPr sz="2000" spc="-5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ont rendu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conteneurs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 beaucoup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u="heavy" spc="-10" dirty="0">
                <a:solidFill>
                  <a:srgbClr val="8C1C74"/>
                </a:solidFill>
                <a:uFill>
                  <a:solidFill>
                    <a:srgbClr val="8C1C74"/>
                  </a:solidFill>
                </a:uFill>
                <a:latin typeface="Arial"/>
                <a:cs typeface="Arial"/>
              </a:rPr>
              <a:t>plus</a:t>
            </a:r>
            <a:r>
              <a:rPr sz="2000" u="heavy" spc="-25" dirty="0">
                <a:solidFill>
                  <a:srgbClr val="8C1C74"/>
                </a:solidFill>
                <a:uFill>
                  <a:solidFill>
                    <a:srgbClr val="8C1C74"/>
                  </a:solidFill>
                </a:uFill>
                <a:latin typeface="Arial"/>
                <a:cs typeface="Arial"/>
              </a:rPr>
              <a:t> </a:t>
            </a:r>
            <a:r>
              <a:rPr sz="2000" u="heavy" spc="-15" dirty="0">
                <a:solidFill>
                  <a:srgbClr val="8C1C74"/>
                </a:solidFill>
                <a:uFill>
                  <a:solidFill>
                    <a:srgbClr val="8C1C74"/>
                  </a:solidFill>
                </a:uFill>
                <a:latin typeface="Arial"/>
                <a:cs typeface="Arial"/>
              </a:rPr>
              <a:t>facilement</a:t>
            </a:r>
            <a:r>
              <a:rPr sz="2000" u="heavy" spc="-75" dirty="0">
                <a:solidFill>
                  <a:srgbClr val="8C1C74"/>
                </a:solidFill>
                <a:uFill>
                  <a:solidFill>
                    <a:srgbClr val="8C1C74"/>
                  </a:solidFill>
                </a:uFill>
                <a:latin typeface="Arial"/>
                <a:cs typeface="Arial"/>
              </a:rPr>
              <a:t> </a:t>
            </a:r>
            <a:r>
              <a:rPr sz="2000" u="heavy" spc="-10" dirty="0">
                <a:solidFill>
                  <a:srgbClr val="8C1C74"/>
                </a:solidFill>
                <a:uFill>
                  <a:solidFill>
                    <a:srgbClr val="8C1C74"/>
                  </a:solidFill>
                </a:uFill>
                <a:latin typeface="Arial"/>
                <a:cs typeface="Arial"/>
              </a:rPr>
              <a:t>gérables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12700" marR="608965">
              <a:lnSpc>
                <a:spcPts val="2210"/>
              </a:lnSpc>
              <a:spcBef>
                <a:spcPts val="800"/>
              </a:spcBef>
            </a:pP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Le succès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de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Docker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est dû au fait qu’il est arrivé au bon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moment,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pile </a:t>
            </a:r>
            <a:r>
              <a:rPr sz="2000" spc="-5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quand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l’industrie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cherchait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un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moyen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de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mieux gérer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le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Cloud et ses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workloads</a:t>
            </a:r>
            <a:r>
              <a:rPr sz="20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8C1C74"/>
                </a:solidFill>
                <a:latin typeface="Arial"/>
                <a:cs typeface="Arial"/>
              </a:rPr>
              <a:t>Web.</a:t>
            </a:r>
            <a:endParaRPr sz="2000">
              <a:latin typeface="Arial"/>
              <a:cs typeface="Arial"/>
            </a:endParaRPr>
          </a:p>
          <a:p>
            <a:pPr marL="12700" marR="286385">
              <a:lnSpc>
                <a:spcPct val="91500"/>
              </a:lnSpc>
              <a:spcBef>
                <a:spcPts val="755"/>
              </a:spcBef>
            </a:pPr>
            <a:r>
              <a:rPr sz="2000" b="1" spc="-15" dirty="0">
                <a:solidFill>
                  <a:srgbClr val="8C1C74"/>
                </a:solidFill>
                <a:latin typeface="Arial"/>
                <a:cs typeface="Arial"/>
              </a:rPr>
              <a:t>Docker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est plus qu’une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trousse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à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outils.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La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société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a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aussi fédéré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tout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un </a:t>
            </a:r>
            <a:r>
              <a:rPr sz="2000" spc="-5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écosystème, foisonnant,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qui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a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commencé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à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contribuer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à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un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ensemble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 divers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d’outils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gestion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des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cycles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de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vie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des</a:t>
            </a:r>
            <a:r>
              <a:rPr sz="2000" spc="-7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conteneurs.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91700"/>
              </a:lnSpc>
              <a:spcBef>
                <a:spcPts val="800"/>
              </a:spcBef>
            </a:pP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En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juin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2014,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la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DockerCon,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la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première conférence jamais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organisée sur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le </a:t>
            </a:r>
            <a:r>
              <a:rPr sz="2000" spc="-5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sujet,</a:t>
            </a:r>
            <a:r>
              <a:rPr sz="20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a</a:t>
            </a:r>
            <a:r>
              <a:rPr sz="20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par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exemple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pu</a:t>
            </a:r>
            <a:r>
              <a:rPr sz="20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se</a:t>
            </a:r>
            <a:r>
              <a:rPr sz="20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targuer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0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la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présence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d’acteurs</a:t>
            </a:r>
            <a:r>
              <a:rPr sz="20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majeurs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comme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Google,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IBM,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Microsoft, Amazon,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Facebook, </a:t>
            </a:r>
            <a:r>
              <a:rPr sz="2000" spc="-45" dirty="0">
                <a:solidFill>
                  <a:srgbClr val="8C1C74"/>
                </a:solidFill>
                <a:latin typeface="Arial"/>
                <a:cs typeface="Arial"/>
              </a:rPr>
              <a:t>Twitter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ou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Rackspace,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tous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venus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témoigner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leurs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utilisations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des</a:t>
            </a:r>
            <a:r>
              <a:rPr sz="2000" spc="-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conteneurs.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4945" y="1101852"/>
            <a:ext cx="75209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Le</a:t>
            </a:r>
            <a:r>
              <a:rPr spc="-25" dirty="0"/>
              <a:t> </a:t>
            </a:r>
            <a:r>
              <a:rPr spc="-5" dirty="0"/>
              <a:t>couple</a:t>
            </a:r>
            <a:r>
              <a:rPr spc="-105" dirty="0"/>
              <a:t> </a:t>
            </a:r>
            <a:r>
              <a:rPr spc="-10" dirty="0"/>
              <a:t>Docker/Kubernetes.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8954" y="2089629"/>
            <a:ext cx="8959215" cy="133413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60"/>
              </a:spcBef>
            </a:pPr>
            <a:r>
              <a:rPr sz="2000" spc="30" dirty="0">
                <a:solidFill>
                  <a:srgbClr val="8C1C74"/>
                </a:solidFill>
                <a:latin typeface="Arial"/>
                <a:cs typeface="Arial"/>
              </a:rPr>
              <a:t>Comment</a:t>
            </a:r>
            <a:r>
              <a:rPr sz="2000" spc="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8C1C74"/>
                </a:solidFill>
                <a:latin typeface="Arial"/>
                <a:cs typeface="Arial"/>
              </a:rPr>
              <a:t>Google</a:t>
            </a:r>
            <a:r>
              <a:rPr sz="2000" spc="7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8C1C74"/>
                </a:solidFill>
                <a:latin typeface="Arial"/>
                <a:cs typeface="Arial"/>
              </a:rPr>
              <a:t>fait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tourner</a:t>
            </a:r>
            <a:r>
              <a:rPr sz="2000" spc="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des</a:t>
            </a:r>
            <a:r>
              <a:rPr sz="2000" spc="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8C1C74"/>
                </a:solidFill>
                <a:latin typeface="Arial"/>
                <a:cs typeface="Arial"/>
              </a:rPr>
              <a:t>workloads</a:t>
            </a:r>
            <a:r>
              <a:rPr sz="2000" spc="7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critiques</a:t>
            </a:r>
            <a:r>
              <a:rPr sz="2000" spc="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dans</a:t>
            </a:r>
            <a:r>
              <a:rPr sz="2000" spc="7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des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8C1C74"/>
                </a:solidFill>
                <a:latin typeface="Arial"/>
                <a:cs typeface="Arial"/>
              </a:rPr>
              <a:t>conteneurs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?</a:t>
            </a:r>
            <a:endParaRPr sz="2000">
              <a:latin typeface="Arial"/>
              <a:cs typeface="Arial"/>
            </a:endParaRPr>
          </a:p>
          <a:p>
            <a:pPr marL="586105" marR="198120" indent="-211454">
              <a:lnSpc>
                <a:spcPct val="95000"/>
              </a:lnSpc>
              <a:spcBef>
                <a:spcPts val="885"/>
              </a:spcBef>
            </a:pPr>
            <a:r>
              <a:rPr sz="2100" baseline="7936" dirty="0">
                <a:latin typeface="MS UI Gothic"/>
                <a:cs typeface="MS UI Gothic"/>
              </a:rPr>
              <a:t>–</a:t>
            </a:r>
            <a:r>
              <a:rPr sz="2100" spc="104" baseline="7936" dirty="0">
                <a:latin typeface="MS UI Gothic"/>
                <a:cs typeface="MS UI Gothic"/>
              </a:rPr>
              <a:t> 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Si</a:t>
            </a:r>
            <a:r>
              <a:rPr sz="18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Docker</a:t>
            </a:r>
            <a:r>
              <a:rPr sz="18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est</a:t>
            </a:r>
            <a:r>
              <a:rPr sz="18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dans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 la</a:t>
            </a:r>
            <a:r>
              <a:rPr sz="18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lumière</a:t>
            </a:r>
            <a:r>
              <a:rPr sz="18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des</a:t>
            </a:r>
            <a:r>
              <a:rPr sz="18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projecteurs,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une autre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entreprise 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–</a:t>
            </a:r>
            <a:r>
              <a:rPr sz="18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qui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maîtrise </a:t>
            </a:r>
            <a:r>
              <a:rPr sz="1800" spc="-484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l’art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 du</a:t>
            </a:r>
            <a:r>
              <a:rPr sz="18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dimensionnement</a:t>
            </a:r>
            <a:r>
              <a:rPr sz="18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–</a:t>
            </a:r>
            <a:r>
              <a:rPr sz="18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est</a:t>
            </a:r>
            <a:r>
              <a:rPr sz="18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passé</a:t>
            </a:r>
            <a:r>
              <a:rPr sz="18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maître dans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l’art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d’utiliser 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18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conteneurs 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 pour</a:t>
            </a:r>
            <a:r>
              <a:rPr sz="18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ses</a:t>
            </a:r>
            <a:r>
              <a:rPr sz="18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workloads 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18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production. 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Cette</a:t>
            </a:r>
            <a:r>
              <a:rPr sz="18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société</a:t>
            </a:r>
            <a:r>
              <a:rPr sz="18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s’appelle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8C1C74"/>
                </a:solidFill>
                <a:latin typeface="Arial"/>
                <a:cs typeface="Arial"/>
              </a:rPr>
              <a:t>Google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933" y="4104132"/>
            <a:ext cx="1155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MS UI Gothic"/>
                <a:cs typeface="MS UI Gothic"/>
              </a:rPr>
              <a:t>–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1933" y="4713732"/>
            <a:ext cx="1155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MS UI Gothic"/>
                <a:cs typeface="MS UI Gothic"/>
              </a:rPr>
              <a:t>–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46075" rIns="0" bIns="0" rtlCol="0">
            <a:spAutoFit/>
          </a:bodyPr>
          <a:lstStyle/>
          <a:p>
            <a:pPr marL="572770" marR="5080" indent="-210820">
              <a:lnSpc>
                <a:spcPts val="1989"/>
              </a:lnSpc>
              <a:spcBef>
                <a:spcPts val="305"/>
              </a:spcBef>
            </a:pPr>
            <a:r>
              <a:rPr sz="2100" baseline="9920" dirty="0">
                <a:solidFill>
                  <a:srgbClr val="000000"/>
                </a:solidFill>
                <a:latin typeface="MS UI Gothic"/>
                <a:cs typeface="MS UI Gothic"/>
              </a:rPr>
              <a:t>–</a:t>
            </a:r>
            <a:r>
              <a:rPr sz="2100" spc="150" baseline="9920" dirty="0">
                <a:solidFill>
                  <a:srgbClr val="000000"/>
                </a:solidFill>
                <a:latin typeface="MS UI Gothic"/>
                <a:cs typeface="MS UI Gothic"/>
              </a:rPr>
              <a:t> </a:t>
            </a:r>
            <a:r>
              <a:rPr sz="1800" dirty="0"/>
              <a:t>Google </a:t>
            </a:r>
            <a:r>
              <a:rPr sz="1800" spc="-5" dirty="0"/>
              <a:t>gère en</a:t>
            </a:r>
            <a:r>
              <a:rPr sz="1800" spc="-10" dirty="0"/>
              <a:t> effet </a:t>
            </a:r>
            <a:r>
              <a:rPr sz="1800" dirty="0"/>
              <a:t>chaque</a:t>
            </a:r>
            <a:r>
              <a:rPr sz="1800" spc="5" dirty="0"/>
              <a:t> </a:t>
            </a:r>
            <a:r>
              <a:rPr sz="1800" dirty="0"/>
              <a:t>semaine</a:t>
            </a:r>
            <a:r>
              <a:rPr sz="1800" spc="5" dirty="0"/>
              <a:t> </a:t>
            </a:r>
            <a:r>
              <a:rPr sz="1800" dirty="0"/>
              <a:t>plus</a:t>
            </a:r>
            <a:r>
              <a:rPr sz="1800" spc="20" dirty="0"/>
              <a:t> </a:t>
            </a:r>
            <a:r>
              <a:rPr sz="1800" spc="-5" dirty="0"/>
              <a:t>de</a:t>
            </a:r>
            <a:r>
              <a:rPr sz="1800" dirty="0"/>
              <a:t> </a:t>
            </a:r>
            <a:r>
              <a:rPr sz="1800" b="1" spc="-5" dirty="0">
                <a:latin typeface="Arial"/>
                <a:cs typeface="Arial"/>
              </a:rPr>
              <a:t>deux milliards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5" dirty="0">
                <a:latin typeface="Arial"/>
                <a:cs typeface="Arial"/>
              </a:rPr>
              <a:t> conteneurs</a:t>
            </a:r>
            <a:r>
              <a:rPr sz="1800" spc="-5" dirty="0"/>
              <a:t>. </a:t>
            </a:r>
            <a:r>
              <a:rPr sz="1800" dirty="0"/>
              <a:t>Des </a:t>
            </a:r>
            <a:r>
              <a:rPr sz="1800" spc="-490" dirty="0"/>
              <a:t> </a:t>
            </a:r>
            <a:r>
              <a:rPr sz="1800" dirty="0"/>
              <a:t>services</a:t>
            </a:r>
            <a:r>
              <a:rPr sz="1800" spc="10" dirty="0"/>
              <a:t> </a:t>
            </a:r>
            <a:r>
              <a:rPr sz="1800" dirty="0"/>
              <a:t>comme</a:t>
            </a:r>
            <a:r>
              <a:rPr sz="1800" spc="10" dirty="0"/>
              <a:t> </a:t>
            </a:r>
            <a:r>
              <a:rPr sz="1800" spc="-5" dirty="0"/>
              <a:t>Gmail,</a:t>
            </a:r>
            <a:r>
              <a:rPr sz="1800" dirty="0"/>
              <a:t> Search,</a:t>
            </a:r>
            <a:r>
              <a:rPr sz="1800" spc="10" dirty="0"/>
              <a:t> </a:t>
            </a:r>
            <a:r>
              <a:rPr sz="1800" dirty="0"/>
              <a:t>Apps</a:t>
            </a:r>
            <a:r>
              <a:rPr sz="1800" spc="5" dirty="0"/>
              <a:t> </a:t>
            </a:r>
            <a:r>
              <a:rPr sz="1800" spc="-5" dirty="0"/>
              <a:t>ou Maps tournent</a:t>
            </a:r>
            <a:r>
              <a:rPr sz="1800" dirty="0"/>
              <a:t> </a:t>
            </a:r>
            <a:r>
              <a:rPr sz="1800" spc="-5" dirty="0"/>
              <a:t>tous dans des</a:t>
            </a:r>
            <a:r>
              <a:rPr sz="1800" dirty="0"/>
              <a:t> </a:t>
            </a:r>
            <a:r>
              <a:rPr sz="1800" spc="-5" dirty="0"/>
              <a:t>conteneurs.</a:t>
            </a:r>
            <a:endParaRPr sz="1800">
              <a:latin typeface="Arial"/>
              <a:cs typeface="Arial"/>
            </a:endParaRPr>
          </a:p>
          <a:p>
            <a:pPr marL="572770" marR="93345">
              <a:lnSpc>
                <a:spcPts val="1989"/>
              </a:lnSpc>
              <a:spcBef>
                <a:spcPts val="819"/>
              </a:spcBef>
            </a:pPr>
            <a:r>
              <a:rPr dirty="0"/>
              <a:t>Demandez</a:t>
            </a:r>
            <a:r>
              <a:rPr spc="10" dirty="0"/>
              <a:t> </a:t>
            </a:r>
            <a:r>
              <a:rPr dirty="0"/>
              <a:t>à</a:t>
            </a:r>
            <a:r>
              <a:rPr spc="15" dirty="0"/>
              <a:t> </a:t>
            </a:r>
            <a:r>
              <a:rPr spc="-5" dirty="0"/>
              <a:t>n’importe quel</a:t>
            </a:r>
            <a:r>
              <a:rPr spc="5" dirty="0"/>
              <a:t> </a:t>
            </a:r>
            <a:r>
              <a:rPr spc="-5" dirty="0"/>
              <a:t>administrateur</a:t>
            </a:r>
            <a:r>
              <a:rPr dirty="0"/>
              <a:t> qui</a:t>
            </a:r>
            <a:r>
              <a:rPr spc="10" dirty="0"/>
              <a:t> </a:t>
            </a:r>
            <a:r>
              <a:rPr dirty="0"/>
              <a:t>a</a:t>
            </a:r>
            <a:r>
              <a:rPr spc="20" dirty="0"/>
              <a:t> </a:t>
            </a:r>
            <a:r>
              <a:rPr dirty="0"/>
              <a:t>eu</a:t>
            </a:r>
            <a:r>
              <a:rPr spc="5" dirty="0"/>
              <a:t> </a:t>
            </a:r>
            <a:r>
              <a:rPr dirty="0"/>
              <a:t>à</a:t>
            </a:r>
            <a:r>
              <a:rPr spc="15" dirty="0"/>
              <a:t> </a:t>
            </a:r>
            <a:r>
              <a:rPr spc="-5" dirty="0"/>
              <a:t>gérer</a:t>
            </a:r>
            <a:r>
              <a:rPr spc="5" dirty="0"/>
              <a:t> </a:t>
            </a:r>
            <a:r>
              <a:rPr spc="-5" dirty="0"/>
              <a:t>plusieurs centaines </a:t>
            </a:r>
            <a:r>
              <a:rPr dirty="0"/>
              <a:t>de </a:t>
            </a:r>
            <a:r>
              <a:rPr spc="-484" dirty="0"/>
              <a:t> </a:t>
            </a:r>
            <a:r>
              <a:rPr dirty="0"/>
              <a:t>VMs et</a:t>
            </a:r>
            <a:r>
              <a:rPr spc="10" dirty="0"/>
              <a:t> </a:t>
            </a:r>
            <a:r>
              <a:rPr spc="-5" dirty="0"/>
              <a:t>il</a:t>
            </a:r>
            <a:r>
              <a:rPr dirty="0"/>
              <a:t> vous</a:t>
            </a:r>
            <a:r>
              <a:rPr spc="10" dirty="0"/>
              <a:t> </a:t>
            </a:r>
            <a:r>
              <a:rPr spc="-5" dirty="0"/>
              <a:t>dira </a:t>
            </a:r>
            <a:r>
              <a:rPr dirty="0"/>
              <a:t>que</a:t>
            </a:r>
            <a:r>
              <a:rPr spc="5" dirty="0"/>
              <a:t> </a:t>
            </a:r>
            <a:r>
              <a:rPr dirty="0"/>
              <a:t>c’est</a:t>
            </a:r>
            <a:r>
              <a:rPr spc="5" dirty="0"/>
              <a:t> </a:t>
            </a:r>
            <a:r>
              <a:rPr spc="-5" dirty="0"/>
              <a:t>un vrai</a:t>
            </a:r>
            <a:r>
              <a:rPr spc="-35" dirty="0"/>
              <a:t> </a:t>
            </a:r>
            <a:r>
              <a:rPr spc="-5" dirty="0"/>
              <a:t>cauchemar.</a:t>
            </a:r>
          </a:p>
          <a:p>
            <a:pPr marL="572770" marR="640715">
              <a:lnSpc>
                <a:spcPct val="93600"/>
              </a:lnSpc>
              <a:spcBef>
                <a:spcPts val="655"/>
              </a:spcBef>
            </a:pPr>
            <a:r>
              <a:rPr dirty="0"/>
              <a:t>Google</a:t>
            </a:r>
            <a:r>
              <a:rPr spc="-10" dirty="0"/>
              <a:t> </a:t>
            </a:r>
            <a:r>
              <a:rPr dirty="0"/>
              <a:t>a</a:t>
            </a:r>
            <a:r>
              <a:rPr spc="15" dirty="0"/>
              <a:t> </a:t>
            </a:r>
            <a:r>
              <a:rPr dirty="0"/>
              <a:t>ainsi</a:t>
            </a:r>
            <a:r>
              <a:rPr spc="10" dirty="0"/>
              <a:t> </a:t>
            </a:r>
            <a:r>
              <a:rPr dirty="0"/>
              <a:t>conçu</a:t>
            </a:r>
            <a:r>
              <a:rPr spc="5" dirty="0"/>
              <a:t> </a:t>
            </a:r>
            <a:r>
              <a:rPr spc="-5" dirty="0"/>
              <a:t>plusieurs</a:t>
            </a:r>
            <a:r>
              <a:rPr dirty="0"/>
              <a:t> </a:t>
            </a:r>
            <a:r>
              <a:rPr spc="-5" dirty="0"/>
              <a:t>outils pour</a:t>
            </a:r>
            <a:r>
              <a:rPr dirty="0"/>
              <a:t> </a:t>
            </a:r>
            <a:r>
              <a:rPr spc="-5" dirty="0"/>
              <a:t>gérer </a:t>
            </a:r>
            <a:r>
              <a:rPr dirty="0"/>
              <a:t>un</a:t>
            </a:r>
            <a:r>
              <a:rPr spc="10" dirty="0"/>
              <a:t> </a:t>
            </a:r>
            <a:r>
              <a:rPr dirty="0"/>
              <a:t>nombre</a:t>
            </a:r>
            <a:r>
              <a:rPr spc="10" dirty="0"/>
              <a:t> </a:t>
            </a:r>
            <a:r>
              <a:rPr spc="-5" dirty="0"/>
              <a:t>très important </a:t>
            </a:r>
            <a:r>
              <a:rPr dirty="0"/>
              <a:t>de </a:t>
            </a:r>
            <a:r>
              <a:rPr spc="-484" dirty="0"/>
              <a:t> </a:t>
            </a:r>
            <a:r>
              <a:rPr spc="-5" dirty="0"/>
              <a:t>conteneurs. Lorsqu’il </a:t>
            </a:r>
            <a:r>
              <a:rPr dirty="0"/>
              <a:t>s’est</a:t>
            </a:r>
            <a:r>
              <a:rPr spc="10" dirty="0"/>
              <a:t> </a:t>
            </a:r>
            <a:r>
              <a:rPr dirty="0"/>
              <a:t>lancé</a:t>
            </a:r>
            <a:r>
              <a:rPr spc="5" dirty="0"/>
              <a:t> </a:t>
            </a:r>
            <a:r>
              <a:rPr dirty="0"/>
              <a:t>en</a:t>
            </a:r>
            <a:r>
              <a:rPr spc="10" dirty="0"/>
              <a:t> </a:t>
            </a:r>
            <a:r>
              <a:rPr dirty="0"/>
              <a:t>tant que</a:t>
            </a:r>
            <a:r>
              <a:rPr spc="5" dirty="0"/>
              <a:t> </a:t>
            </a:r>
            <a:r>
              <a:rPr spc="-5" dirty="0"/>
              <a:t>fournisseur </a:t>
            </a:r>
            <a:r>
              <a:rPr dirty="0"/>
              <a:t>de</a:t>
            </a:r>
            <a:r>
              <a:rPr spc="5" dirty="0"/>
              <a:t> </a:t>
            </a:r>
            <a:r>
              <a:rPr dirty="0"/>
              <a:t>Cloud</a:t>
            </a:r>
            <a:r>
              <a:rPr spc="5" dirty="0"/>
              <a:t> </a:t>
            </a:r>
            <a:r>
              <a:rPr dirty="0"/>
              <a:t>(avec</a:t>
            </a:r>
            <a:r>
              <a:rPr spc="10" dirty="0"/>
              <a:t> </a:t>
            </a:r>
            <a:r>
              <a:rPr dirty="0"/>
              <a:t>App </a:t>
            </a:r>
            <a:r>
              <a:rPr spc="-484" dirty="0"/>
              <a:t> </a:t>
            </a:r>
            <a:r>
              <a:rPr dirty="0"/>
              <a:t>Engine </a:t>
            </a:r>
            <a:r>
              <a:rPr spc="-5" dirty="0"/>
              <a:t>et</a:t>
            </a:r>
            <a:r>
              <a:rPr dirty="0"/>
              <a:t> Compute</a:t>
            </a:r>
            <a:r>
              <a:rPr spc="5" dirty="0"/>
              <a:t> </a:t>
            </a:r>
            <a:r>
              <a:rPr dirty="0"/>
              <a:t>Engine)</a:t>
            </a:r>
            <a:r>
              <a:rPr spc="10" dirty="0"/>
              <a:t> </a:t>
            </a:r>
            <a:r>
              <a:rPr dirty="0"/>
              <a:t>Google</a:t>
            </a:r>
            <a:r>
              <a:rPr spc="-15" dirty="0"/>
              <a:t> </a:t>
            </a:r>
            <a:r>
              <a:rPr dirty="0"/>
              <a:t>a</a:t>
            </a:r>
            <a:r>
              <a:rPr spc="15" dirty="0"/>
              <a:t> </a:t>
            </a:r>
            <a:r>
              <a:rPr spc="-5" dirty="0"/>
              <a:t>ouvert </a:t>
            </a:r>
            <a:r>
              <a:rPr dirty="0"/>
              <a:t>ces</a:t>
            </a:r>
            <a:r>
              <a:rPr spc="10" dirty="0"/>
              <a:t> </a:t>
            </a:r>
            <a:r>
              <a:rPr spc="-5" dirty="0"/>
              <a:t>outils</a:t>
            </a:r>
            <a:r>
              <a:rPr spc="-10" dirty="0"/>
              <a:t> </a:t>
            </a:r>
            <a:r>
              <a:rPr dirty="0"/>
              <a:t>de</a:t>
            </a:r>
            <a:r>
              <a:rPr spc="5" dirty="0"/>
              <a:t> </a:t>
            </a:r>
            <a:r>
              <a:rPr dirty="0"/>
              <a:t>gestions</a:t>
            </a:r>
            <a:r>
              <a:rPr spc="10" dirty="0"/>
              <a:t> </a:t>
            </a:r>
            <a:r>
              <a:rPr dirty="0"/>
              <a:t>aux </a:t>
            </a:r>
            <a:r>
              <a:rPr spc="5" dirty="0"/>
              <a:t> </a:t>
            </a:r>
            <a:r>
              <a:rPr dirty="0"/>
              <a:t>développeurs. </a:t>
            </a:r>
            <a:r>
              <a:rPr spc="5" dirty="0"/>
              <a:t>Ce</a:t>
            </a:r>
            <a:r>
              <a:rPr spc="15" dirty="0"/>
              <a:t> </a:t>
            </a:r>
            <a:r>
              <a:rPr dirty="0"/>
              <a:t>qui</a:t>
            </a:r>
            <a:r>
              <a:rPr spc="10" dirty="0"/>
              <a:t> </a:t>
            </a:r>
            <a:r>
              <a:rPr dirty="0"/>
              <a:t>bénéfice</a:t>
            </a:r>
            <a:r>
              <a:rPr spc="5" dirty="0"/>
              <a:t> </a:t>
            </a:r>
            <a:r>
              <a:rPr dirty="0"/>
              <a:t>à</a:t>
            </a:r>
            <a:r>
              <a:rPr spc="10" dirty="0"/>
              <a:t> </a:t>
            </a:r>
            <a:r>
              <a:rPr dirty="0"/>
              <a:t>la</a:t>
            </a:r>
            <a:r>
              <a:rPr spc="5" dirty="0"/>
              <a:t> </a:t>
            </a:r>
            <a:r>
              <a:rPr dirty="0"/>
              <a:t>communauté</a:t>
            </a:r>
            <a:r>
              <a:rPr spc="5" dirty="0"/>
              <a:t> </a:t>
            </a:r>
            <a:r>
              <a:rPr dirty="0"/>
              <a:t>mais</a:t>
            </a:r>
            <a:r>
              <a:rPr spc="10" dirty="0"/>
              <a:t> </a:t>
            </a:r>
            <a:r>
              <a:rPr dirty="0"/>
              <a:t>qui</a:t>
            </a:r>
            <a:r>
              <a:rPr spc="10" dirty="0"/>
              <a:t> </a:t>
            </a:r>
            <a:r>
              <a:rPr spc="-5" dirty="0"/>
              <a:t>permet</a:t>
            </a:r>
            <a:r>
              <a:rPr spc="-10" dirty="0"/>
              <a:t> </a:t>
            </a:r>
            <a:r>
              <a:rPr dirty="0"/>
              <a:t>aussi</a:t>
            </a:r>
            <a:r>
              <a:rPr spc="10" dirty="0"/>
              <a:t> </a:t>
            </a:r>
            <a:r>
              <a:rPr dirty="0"/>
              <a:t>de </a:t>
            </a:r>
            <a:r>
              <a:rPr spc="5" dirty="0"/>
              <a:t> </a:t>
            </a:r>
            <a:r>
              <a:rPr spc="-5" dirty="0"/>
              <a:t>différencier Google </a:t>
            </a:r>
            <a:r>
              <a:rPr dirty="0"/>
              <a:t>Cloud</a:t>
            </a:r>
            <a:r>
              <a:rPr spc="-15" dirty="0"/>
              <a:t> </a:t>
            </a:r>
            <a:r>
              <a:rPr spc="-5" dirty="0"/>
              <a:t>Paltform.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9819" y="1101852"/>
            <a:ext cx="75679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Votre </a:t>
            </a:r>
            <a:r>
              <a:rPr spc="-10" dirty="0"/>
              <a:t>formation</a:t>
            </a:r>
            <a:r>
              <a:rPr spc="15" dirty="0"/>
              <a:t> </a:t>
            </a:r>
            <a:r>
              <a:rPr dirty="0"/>
              <a:t>–</a:t>
            </a:r>
            <a:r>
              <a:rPr spc="15" dirty="0"/>
              <a:t> </a:t>
            </a:r>
            <a:r>
              <a:rPr spc="-10" dirty="0"/>
              <a:t>Présentation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54" y="2177288"/>
            <a:ext cx="114236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5" dirty="0">
                <a:solidFill>
                  <a:srgbClr val="8C1C74"/>
                </a:solidFill>
                <a:latin typeface="Arial"/>
                <a:cs typeface="Arial"/>
              </a:rPr>
              <a:t>Public</a:t>
            </a:r>
            <a:r>
              <a:rPr sz="2700" spc="-1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9933" y="2757932"/>
            <a:ext cx="140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S UI Gothic"/>
                <a:cs typeface="MS UI Gothic"/>
              </a:rPr>
              <a:t>–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1654" y="2733547"/>
            <a:ext cx="8857615" cy="122491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746125" marR="5080">
              <a:lnSpc>
                <a:spcPts val="2710"/>
              </a:lnSpc>
              <a:spcBef>
                <a:spcPts val="330"/>
              </a:spcBef>
            </a:pP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Développeurs, architectes </a:t>
            </a:r>
            <a:r>
              <a:rPr sz="2400" spc="-20" dirty="0">
                <a:solidFill>
                  <a:srgbClr val="8C1C74"/>
                </a:solidFill>
                <a:latin typeface="Arial"/>
                <a:cs typeface="Arial"/>
              </a:rPr>
              <a:t>techniques, administrateurs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et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responsables</a:t>
            </a:r>
            <a:r>
              <a:rPr sz="24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d'exploitation</a:t>
            </a:r>
            <a:r>
              <a:rPr sz="24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et de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8C1C74"/>
                </a:solidFill>
                <a:latin typeface="Arial"/>
                <a:cs typeface="Arial"/>
              </a:rPr>
              <a:t>production,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 chefs</a:t>
            </a:r>
            <a:r>
              <a:rPr sz="24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4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projet.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2700" dirty="0">
                <a:solidFill>
                  <a:srgbClr val="8C1C74"/>
                </a:solidFill>
                <a:latin typeface="Arial"/>
                <a:cs typeface="Arial"/>
              </a:rPr>
              <a:t>Objectifs</a:t>
            </a:r>
            <a:r>
              <a:rPr sz="27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endParaRPr sz="2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9933" y="4888483"/>
            <a:ext cx="140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S UI Gothic"/>
                <a:cs typeface="MS UI Gothic"/>
              </a:rPr>
              <a:t>–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49933" y="5348732"/>
            <a:ext cx="140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S UI Gothic"/>
                <a:cs typeface="MS UI Gothic"/>
              </a:rPr>
              <a:t>–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9933" y="5808979"/>
            <a:ext cx="140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S UI Gothic"/>
                <a:cs typeface="MS UI Gothic"/>
              </a:rPr>
              <a:t>–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49298" y="4068571"/>
            <a:ext cx="8295640" cy="209232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288925" marR="265430" indent="-276225">
              <a:lnSpc>
                <a:spcPts val="2710"/>
              </a:lnSpc>
              <a:spcBef>
                <a:spcPts val="330"/>
              </a:spcBef>
              <a:tabLst>
                <a:tab pos="288290" algn="l"/>
              </a:tabLst>
            </a:pPr>
            <a:r>
              <a:rPr sz="2700" baseline="9259" dirty="0">
                <a:latin typeface="MS UI Gothic"/>
                <a:cs typeface="MS UI Gothic"/>
              </a:rPr>
              <a:t>–	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Comprendre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le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positionnement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de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Kubernetes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et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la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notion </a:t>
            </a:r>
            <a:r>
              <a:rPr sz="2400" spc="-6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8C1C74"/>
                </a:solidFill>
                <a:latin typeface="Arial"/>
                <a:cs typeface="Arial"/>
              </a:rPr>
              <a:t>d'orchestration</a:t>
            </a:r>
            <a:endParaRPr sz="2400">
              <a:latin typeface="Arial"/>
              <a:cs typeface="Arial"/>
            </a:endParaRPr>
          </a:p>
          <a:p>
            <a:pPr marL="288925">
              <a:lnSpc>
                <a:spcPct val="100000"/>
              </a:lnSpc>
              <a:spcBef>
                <a:spcPts val="445"/>
              </a:spcBef>
            </a:pP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Installer</a:t>
            </a:r>
            <a:r>
              <a:rPr sz="24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Kubernetes</a:t>
            </a:r>
            <a:r>
              <a:rPr sz="24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et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ses</a:t>
            </a:r>
            <a:r>
              <a:rPr sz="24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8C1C74"/>
                </a:solidFill>
                <a:latin typeface="Arial"/>
                <a:cs typeface="Arial"/>
              </a:rPr>
              <a:t>différents</a:t>
            </a:r>
            <a:r>
              <a:rPr sz="24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8C1C74"/>
                </a:solidFill>
                <a:latin typeface="Arial"/>
                <a:cs typeface="Arial"/>
              </a:rPr>
              <a:t>composants</a:t>
            </a:r>
            <a:endParaRPr sz="2400">
              <a:latin typeface="Arial"/>
              <a:cs typeface="Arial"/>
            </a:endParaRPr>
          </a:p>
          <a:p>
            <a:pPr marL="288925">
              <a:lnSpc>
                <a:spcPct val="100000"/>
              </a:lnSpc>
              <a:spcBef>
                <a:spcPts val="720"/>
              </a:spcBef>
            </a:pP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Utiliser</a:t>
            </a:r>
            <a:r>
              <a:rPr sz="24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24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fichiers</a:t>
            </a:r>
            <a:r>
              <a:rPr sz="24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descriptifs</a:t>
            </a:r>
            <a:r>
              <a:rPr sz="2400" spc="-1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8C1C74"/>
                </a:solidFill>
                <a:latin typeface="Arial"/>
                <a:cs typeface="Arial"/>
              </a:rPr>
              <a:t>YAML</a:t>
            </a:r>
            <a:endParaRPr sz="2400">
              <a:latin typeface="Arial"/>
              <a:cs typeface="Arial"/>
            </a:endParaRPr>
          </a:p>
          <a:p>
            <a:pPr marL="288925">
              <a:lnSpc>
                <a:spcPct val="100000"/>
              </a:lnSpc>
              <a:spcBef>
                <a:spcPts val="815"/>
              </a:spcBef>
            </a:pP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Définir</a:t>
            </a:r>
            <a:r>
              <a:rPr sz="24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24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bonnes</a:t>
            </a:r>
            <a:r>
              <a:rPr sz="24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pratiques</a:t>
            </a:r>
            <a:r>
              <a:rPr sz="24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pour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travailler</a:t>
            </a:r>
            <a:r>
              <a:rPr sz="24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avec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Kubernetes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4945" y="1101852"/>
            <a:ext cx="75209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Le</a:t>
            </a:r>
            <a:r>
              <a:rPr spc="-25" dirty="0"/>
              <a:t> </a:t>
            </a:r>
            <a:r>
              <a:rPr spc="-5" dirty="0"/>
              <a:t>couple</a:t>
            </a:r>
            <a:r>
              <a:rPr spc="-105" dirty="0"/>
              <a:t> </a:t>
            </a:r>
            <a:r>
              <a:rPr spc="-10" dirty="0"/>
              <a:t>Docker/Kubernetes.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54" y="2181859"/>
            <a:ext cx="71196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10" dirty="0">
                <a:solidFill>
                  <a:srgbClr val="8C1C74"/>
                </a:solidFill>
                <a:latin typeface="Arial"/>
                <a:cs typeface="Arial"/>
              </a:rPr>
              <a:t>Kubernetes</a:t>
            </a:r>
            <a:r>
              <a:rPr sz="2400" b="1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10" dirty="0">
                <a:solidFill>
                  <a:srgbClr val="8C1C74"/>
                </a:solidFill>
                <a:latin typeface="Arial"/>
                <a:cs typeface="Arial"/>
              </a:rPr>
              <a:t>une</a:t>
            </a:r>
            <a:r>
              <a:rPr sz="24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10" dirty="0">
                <a:solidFill>
                  <a:srgbClr val="8C1C74"/>
                </a:solidFill>
                <a:latin typeface="Arial"/>
                <a:cs typeface="Arial"/>
              </a:rPr>
              <a:t>nouvelle </a:t>
            </a:r>
            <a:r>
              <a:rPr sz="2400" spc="5" dirty="0">
                <a:solidFill>
                  <a:srgbClr val="8C1C74"/>
                </a:solidFill>
                <a:latin typeface="Arial"/>
                <a:cs typeface="Arial"/>
              </a:rPr>
              <a:t>ère</a:t>
            </a:r>
            <a:r>
              <a:rPr sz="2400" spc="10" dirty="0">
                <a:solidFill>
                  <a:srgbClr val="8C1C74"/>
                </a:solidFill>
                <a:latin typeface="Arial"/>
                <a:cs typeface="Arial"/>
              </a:rPr>
              <a:t> pour</a:t>
            </a:r>
            <a:r>
              <a:rPr sz="24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8C1C74"/>
                </a:solidFill>
                <a:latin typeface="Arial"/>
                <a:cs typeface="Arial"/>
              </a:rPr>
              <a:t>les containeurs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1700" y="2679700"/>
            <a:ext cx="1282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MS UI Gothic"/>
                <a:cs typeface="MS UI Gothic"/>
              </a:rPr>
              <a:t>–</a:t>
            </a:r>
            <a:endParaRPr sz="16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1700" y="2652776"/>
            <a:ext cx="8232140" cy="1059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7810">
              <a:lnSpc>
                <a:spcPts val="2460"/>
              </a:lnSpc>
              <a:spcBef>
                <a:spcPts val="100"/>
              </a:spcBef>
            </a:pPr>
            <a:r>
              <a:rPr sz="2100" spc="5" dirty="0">
                <a:solidFill>
                  <a:srgbClr val="8C1C74"/>
                </a:solidFill>
                <a:latin typeface="Arial"/>
                <a:cs typeface="Arial"/>
              </a:rPr>
              <a:t>Un</a:t>
            </a:r>
            <a:r>
              <a:rPr sz="21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des</a:t>
            </a:r>
            <a:r>
              <a:rPr sz="21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principaux</a:t>
            </a:r>
            <a:r>
              <a:rPr sz="21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outils</a:t>
            </a:r>
            <a:r>
              <a:rPr sz="21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que</a:t>
            </a:r>
            <a:r>
              <a:rPr sz="21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Google</a:t>
            </a:r>
            <a:r>
              <a:rPr sz="21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a</a:t>
            </a:r>
            <a:r>
              <a:rPr sz="2100" spc="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rendu</a:t>
            </a:r>
            <a:r>
              <a:rPr sz="21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open-source</a:t>
            </a:r>
            <a:r>
              <a:rPr sz="21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s’appelle</a:t>
            </a:r>
            <a:endParaRPr sz="2100">
              <a:latin typeface="Arial"/>
              <a:cs typeface="Arial"/>
            </a:endParaRPr>
          </a:p>
          <a:p>
            <a:pPr marL="257810">
              <a:lnSpc>
                <a:spcPts val="2460"/>
              </a:lnSpc>
            </a:pPr>
            <a:r>
              <a:rPr sz="2100" b="1" dirty="0">
                <a:solidFill>
                  <a:srgbClr val="8C1C74"/>
                </a:solidFill>
                <a:latin typeface="Arial"/>
                <a:cs typeface="Arial"/>
              </a:rPr>
              <a:t>Kubernetes 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-</a:t>
            </a:r>
            <a:r>
              <a:rPr sz="21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qui 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signifie en</a:t>
            </a:r>
            <a:r>
              <a:rPr sz="21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grec</a:t>
            </a:r>
            <a:r>
              <a:rPr sz="21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i="1" spc="-5" dirty="0">
                <a:solidFill>
                  <a:srgbClr val="8C1C74"/>
                </a:solidFill>
                <a:latin typeface="Arial"/>
                <a:cs typeface="Arial"/>
              </a:rPr>
              <a:t>pilote</a:t>
            </a:r>
            <a:r>
              <a:rPr sz="2100" i="1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ou</a:t>
            </a:r>
            <a:r>
              <a:rPr sz="21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i="1" spc="-5" dirty="0">
                <a:solidFill>
                  <a:srgbClr val="8C1C74"/>
                </a:solidFill>
                <a:latin typeface="Arial"/>
                <a:cs typeface="Arial"/>
              </a:rPr>
              <a:t>barreur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.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  <a:tabLst>
                <a:tab pos="257810" algn="l"/>
              </a:tabLst>
            </a:pPr>
            <a:r>
              <a:rPr sz="2400" baseline="1736" dirty="0">
                <a:latin typeface="MS UI Gothic"/>
                <a:cs typeface="MS UI Gothic"/>
              </a:rPr>
              <a:t>–	</a:t>
            </a:r>
            <a:r>
              <a:rPr sz="2100" b="1" dirty="0">
                <a:solidFill>
                  <a:srgbClr val="8C1C74"/>
                </a:solidFill>
                <a:latin typeface="Arial"/>
                <a:cs typeface="Arial"/>
              </a:rPr>
              <a:t>Kubernetes</a:t>
            </a:r>
            <a:r>
              <a:rPr sz="2100" b="1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8C1C74"/>
                </a:solidFill>
                <a:latin typeface="Arial"/>
                <a:cs typeface="Arial"/>
              </a:rPr>
              <a:t>fonctionne en</a:t>
            </a:r>
            <a:r>
              <a:rPr sz="2100" b="1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8C1C74"/>
                </a:solidFill>
                <a:latin typeface="Arial"/>
                <a:cs typeface="Arial"/>
              </a:rPr>
              <a:t>complément</a:t>
            </a:r>
            <a:r>
              <a:rPr sz="2100" b="1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b="1" spc="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100" b="1" spc="-7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b="1" spc="5" dirty="0">
                <a:solidFill>
                  <a:srgbClr val="8C1C74"/>
                </a:solidFill>
                <a:latin typeface="Arial"/>
                <a:cs typeface="Arial"/>
              </a:rPr>
              <a:t>Docker</a:t>
            </a:r>
            <a:r>
              <a:rPr sz="2100" spc="5" dirty="0">
                <a:solidFill>
                  <a:srgbClr val="8C1C74"/>
                </a:solidFill>
                <a:latin typeface="Arial"/>
                <a:cs typeface="Arial"/>
              </a:rPr>
              <a:t>.</a:t>
            </a:r>
            <a:endParaRPr sz="2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57376" y="4219955"/>
            <a:ext cx="1270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MS UI Gothic"/>
                <a:cs typeface="MS UI Gothic"/>
              </a:rPr>
              <a:t>●</a:t>
            </a:r>
            <a:endParaRPr sz="800">
              <a:latin typeface="MS UI Gothic"/>
              <a:cs typeface="MS UI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57376" y="3748532"/>
            <a:ext cx="7859395" cy="69024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31140" indent="-219075">
              <a:lnSpc>
                <a:spcPct val="100000"/>
              </a:lnSpc>
              <a:spcBef>
                <a:spcPts val="555"/>
              </a:spcBef>
              <a:buClr>
                <a:srgbClr val="000000"/>
              </a:buClr>
              <a:buSzPct val="44444"/>
              <a:buFont typeface="MS UI Gothic"/>
              <a:buChar char="●"/>
              <a:tabLst>
                <a:tab pos="231775" algn="l"/>
              </a:tabLst>
            </a:pPr>
            <a:r>
              <a:rPr sz="1800" spc="5" dirty="0">
                <a:solidFill>
                  <a:srgbClr val="8C1C74"/>
                </a:solidFill>
                <a:latin typeface="Arial"/>
                <a:cs typeface="Arial"/>
              </a:rPr>
              <a:t>Docker</a:t>
            </a:r>
            <a:r>
              <a:rPr sz="18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8C1C74"/>
                </a:solidFill>
                <a:latin typeface="Arial"/>
                <a:cs typeface="Arial"/>
              </a:rPr>
              <a:t>permet</a:t>
            </a:r>
            <a:r>
              <a:rPr sz="18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18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8C1C74"/>
                </a:solidFill>
                <a:latin typeface="Arial"/>
                <a:cs typeface="Arial"/>
              </a:rPr>
              <a:t>gérer</a:t>
            </a:r>
            <a:r>
              <a:rPr sz="18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18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cycle</a:t>
            </a:r>
            <a:r>
              <a:rPr sz="18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18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vie</a:t>
            </a:r>
            <a:r>
              <a:rPr sz="18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des</a:t>
            </a:r>
            <a:r>
              <a:rPr sz="1800" spc="5" dirty="0">
                <a:solidFill>
                  <a:srgbClr val="8C1C74"/>
                </a:solidFill>
                <a:latin typeface="Arial"/>
                <a:cs typeface="Arial"/>
              </a:rPr>
              <a:t> conteneurs,</a:t>
            </a:r>
            <a:endParaRPr sz="1800">
              <a:latin typeface="Arial"/>
              <a:cs typeface="Arial"/>
            </a:endParaRPr>
          </a:p>
          <a:p>
            <a:pPr marL="231140">
              <a:lnSpc>
                <a:spcPct val="100000"/>
              </a:lnSpc>
              <a:spcBef>
                <a:spcPts val="455"/>
              </a:spcBef>
            </a:pPr>
            <a:r>
              <a:rPr sz="1800" spc="5" dirty="0">
                <a:solidFill>
                  <a:srgbClr val="8C1C74"/>
                </a:solidFill>
                <a:latin typeface="Arial"/>
                <a:cs typeface="Arial"/>
              </a:rPr>
              <a:t>Kubernetes</a:t>
            </a:r>
            <a:r>
              <a:rPr sz="18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8C1C74"/>
                </a:solidFill>
                <a:latin typeface="Arial"/>
                <a:cs typeface="Arial"/>
              </a:rPr>
              <a:t>apporte</a:t>
            </a:r>
            <a:r>
              <a:rPr sz="18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l’orchestration</a:t>
            </a:r>
            <a:r>
              <a:rPr sz="18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et</a:t>
            </a:r>
            <a:r>
              <a:rPr sz="18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la</a:t>
            </a:r>
            <a:r>
              <a:rPr sz="1800" spc="5" dirty="0">
                <a:solidFill>
                  <a:srgbClr val="8C1C74"/>
                </a:solidFill>
                <a:latin typeface="Arial"/>
                <a:cs typeface="Arial"/>
              </a:rPr>
              <a:t> gestion</a:t>
            </a:r>
            <a:r>
              <a:rPr sz="18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18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clusters</a:t>
            </a:r>
            <a:r>
              <a:rPr sz="18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1800" spc="7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8C1C74"/>
                </a:solidFill>
                <a:latin typeface="Arial"/>
                <a:cs typeface="Arial"/>
              </a:rPr>
              <a:t>conteneurs.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1700" y="4517644"/>
            <a:ext cx="1282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MS UI Gothic"/>
                <a:cs typeface="MS UI Gothic"/>
              </a:rPr>
              <a:t>–</a:t>
            </a:r>
            <a:endParaRPr sz="1600">
              <a:latin typeface="MS UI Gothic"/>
              <a:cs typeface="MS UI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7940" y="4478528"/>
            <a:ext cx="8373109" cy="184531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ct val="93700"/>
              </a:lnSpc>
              <a:spcBef>
                <a:spcPts val="254"/>
              </a:spcBef>
            </a:pP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s</a:t>
            </a:r>
            <a:r>
              <a:rPr sz="21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c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li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en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ts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qu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i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 p</a:t>
            </a:r>
            <a:r>
              <a:rPr sz="2100" spc="5" dirty="0">
                <a:solidFill>
                  <a:srgbClr val="8C1C74"/>
                </a:solidFill>
                <a:latin typeface="Arial"/>
                <a:cs typeface="Arial"/>
              </a:rPr>
              <a:t>r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o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vi</a:t>
            </a:r>
            <a:r>
              <a:rPr sz="2100" spc="5" dirty="0">
                <a:solidFill>
                  <a:srgbClr val="8C1C74"/>
                </a:solidFill>
                <a:latin typeface="Arial"/>
                <a:cs typeface="Arial"/>
              </a:rPr>
              <a:t>s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i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onnen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t</a:t>
            </a:r>
            <a:r>
              <a:rPr sz="21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des</a:t>
            </a:r>
            <a:r>
              <a:rPr sz="21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5" dirty="0">
                <a:solidFill>
                  <a:srgbClr val="8C1C74"/>
                </a:solidFill>
                <a:latin typeface="Arial"/>
                <a:cs typeface="Arial"/>
              </a:rPr>
              <a:t>V</a:t>
            </a:r>
            <a:r>
              <a:rPr sz="2100" spc="10" dirty="0">
                <a:solidFill>
                  <a:srgbClr val="8C1C74"/>
                </a:solidFill>
                <a:latin typeface="Arial"/>
                <a:cs typeface="Arial"/>
              </a:rPr>
              <a:t>M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s</a:t>
            </a:r>
            <a:r>
              <a:rPr sz="21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5" dirty="0">
                <a:solidFill>
                  <a:srgbClr val="8C1C74"/>
                </a:solidFill>
                <a:latin typeface="Arial"/>
                <a:cs typeface="Arial"/>
              </a:rPr>
              <a:t>s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u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r</a:t>
            </a:r>
            <a:r>
              <a:rPr sz="2100" spc="-10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95" dirty="0">
                <a:solidFill>
                  <a:srgbClr val="8C1C74"/>
                </a:solidFill>
                <a:latin typeface="Arial"/>
                <a:cs typeface="Arial"/>
              </a:rPr>
              <a:t>A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W</a:t>
            </a:r>
            <a:r>
              <a:rPr sz="2100" spc="-20" dirty="0">
                <a:solidFill>
                  <a:srgbClr val="8C1C74"/>
                </a:solidFill>
                <a:latin typeface="Arial"/>
                <a:cs typeface="Arial"/>
              </a:rPr>
              <a:t>S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,</a:t>
            </a:r>
            <a:r>
              <a:rPr sz="2100" spc="-1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5" dirty="0">
                <a:solidFill>
                  <a:srgbClr val="8C1C74"/>
                </a:solidFill>
                <a:latin typeface="Arial"/>
                <a:cs typeface="Arial"/>
              </a:rPr>
              <a:t>Azu</a:t>
            </a:r>
            <a:r>
              <a:rPr sz="2100" spc="10" dirty="0">
                <a:solidFill>
                  <a:srgbClr val="8C1C74"/>
                </a:solidFill>
                <a:latin typeface="Arial"/>
                <a:cs typeface="Arial"/>
              </a:rPr>
              <a:t>r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e</a:t>
            </a:r>
            <a:r>
              <a:rPr sz="21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o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u</a:t>
            </a:r>
            <a:r>
              <a:rPr sz="2100" spc="5" dirty="0">
                <a:solidFill>
                  <a:srgbClr val="8C1C74"/>
                </a:solidFill>
                <a:latin typeface="Arial"/>
                <a:cs typeface="Arial"/>
              </a:rPr>
              <a:t> s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ur  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n’importe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quel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Cloud Public, n’ont que 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faire de </a:t>
            </a:r>
            <a:r>
              <a:rPr sz="2100" spc="5" dirty="0">
                <a:solidFill>
                  <a:srgbClr val="8C1C74"/>
                </a:solidFill>
                <a:latin typeface="Arial"/>
                <a:cs typeface="Arial"/>
              </a:rPr>
              <a:t>ce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qui </a:t>
            </a:r>
            <a:r>
              <a:rPr sz="2100" spc="5" dirty="0">
                <a:solidFill>
                  <a:srgbClr val="8C1C74"/>
                </a:solidFill>
                <a:latin typeface="Arial"/>
                <a:cs typeface="Arial"/>
              </a:rPr>
              <a:t>se 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passe du côté </a:t>
            </a:r>
            <a:r>
              <a:rPr sz="2100" spc="-57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du</a:t>
            </a:r>
            <a:r>
              <a:rPr sz="21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hardware.</a:t>
            </a:r>
            <a:r>
              <a:rPr sz="21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Du</a:t>
            </a:r>
            <a:r>
              <a:rPr sz="21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moment</a:t>
            </a:r>
            <a:r>
              <a:rPr sz="21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qu’ils</a:t>
            </a:r>
            <a:r>
              <a:rPr sz="21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ont</a:t>
            </a:r>
            <a:r>
              <a:rPr sz="21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2100" spc="5" dirty="0">
                <a:solidFill>
                  <a:srgbClr val="8C1C74"/>
                </a:solidFill>
                <a:latin typeface="Arial"/>
                <a:cs typeface="Arial"/>
              </a:rPr>
              <a:t> VMs</a:t>
            </a:r>
            <a:r>
              <a:rPr sz="21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qu’ils</a:t>
            </a:r>
            <a:r>
              <a:rPr sz="21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souhaitent,</a:t>
            </a:r>
            <a:r>
              <a:rPr sz="21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avec</a:t>
            </a:r>
            <a:r>
              <a:rPr sz="21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les 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bonnes</a:t>
            </a:r>
            <a:r>
              <a:rPr sz="21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performances</a:t>
            </a:r>
            <a:r>
              <a:rPr sz="21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qui</a:t>
            </a:r>
            <a:r>
              <a:rPr sz="21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vont</a:t>
            </a:r>
            <a:r>
              <a:rPr sz="21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avec,</a:t>
            </a:r>
            <a:r>
              <a:rPr sz="21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ils</a:t>
            </a:r>
            <a:r>
              <a:rPr sz="21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ne</a:t>
            </a:r>
            <a:r>
              <a:rPr sz="21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5" dirty="0">
                <a:solidFill>
                  <a:srgbClr val="8C1C74"/>
                </a:solidFill>
                <a:latin typeface="Arial"/>
                <a:cs typeface="Arial"/>
              </a:rPr>
              <a:t>se</a:t>
            </a:r>
            <a:r>
              <a:rPr sz="21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préoccupent</a:t>
            </a:r>
            <a:r>
              <a:rPr sz="21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pas</a:t>
            </a:r>
            <a:r>
              <a:rPr sz="21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de 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savoir</a:t>
            </a:r>
            <a:r>
              <a:rPr sz="21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comment</a:t>
            </a:r>
            <a:r>
              <a:rPr sz="21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cela</a:t>
            </a:r>
            <a:r>
              <a:rPr sz="2100" spc="5" dirty="0">
                <a:solidFill>
                  <a:srgbClr val="8C1C74"/>
                </a:solidFill>
                <a:latin typeface="Arial"/>
                <a:cs typeface="Arial"/>
              </a:rPr>
              <a:t> marche</a:t>
            </a:r>
            <a:r>
              <a:rPr sz="21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«</a:t>
            </a:r>
            <a:r>
              <a:rPr sz="21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en</a:t>
            </a:r>
            <a:r>
              <a:rPr sz="21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dessous</a:t>
            </a:r>
            <a:r>
              <a:rPr sz="21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».</a:t>
            </a:r>
            <a:r>
              <a:rPr sz="21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Savoir</a:t>
            </a:r>
            <a:r>
              <a:rPr sz="21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5" dirty="0">
                <a:solidFill>
                  <a:srgbClr val="8C1C74"/>
                </a:solidFill>
                <a:latin typeface="Arial"/>
                <a:cs typeface="Arial"/>
              </a:rPr>
              <a:t>si</a:t>
            </a:r>
            <a:r>
              <a:rPr sz="21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 serveurs </a:t>
            </a:r>
            <a:r>
              <a:rPr sz="21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physiques</a:t>
            </a:r>
            <a:r>
              <a:rPr sz="21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30" dirty="0">
                <a:solidFill>
                  <a:srgbClr val="8C1C74"/>
                </a:solidFill>
                <a:latin typeface="Arial"/>
                <a:cs typeface="Arial"/>
              </a:rPr>
              <a:t>d’AWS</a:t>
            </a:r>
            <a:r>
              <a:rPr sz="21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sont</a:t>
            </a:r>
            <a:r>
              <a:rPr sz="21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1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chez</a:t>
            </a:r>
            <a:r>
              <a:rPr sz="21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150" dirty="0">
                <a:solidFill>
                  <a:srgbClr val="8C1C74"/>
                </a:solidFill>
                <a:latin typeface="Arial"/>
                <a:cs typeface="Arial"/>
              </a:rPr>
              <a:t>HP,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Dell</a:t>
            </a:r>
            <a:r>
              <a:rPr sz="21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ou</a:t>
            </a:r>
            <a:r>
              <a:rPr sz="21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5" dirty="0">
                <a:solidFill>
                  <a:srgbClr val="8C1C74"/>
                </a:solidFill>
                <a:latin typeface="Arial"/>
                <a:cs typeface="Arial"/>
              </a:rPr>
              <a:t>IBM</a:t>
            </a:r>
            <a:r>
              <a:rPr sz="21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est</a:t>
            </a:r>
            <a:r>
              <a:rPr sz="21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sans</a:t>
            </a:r>
            <a:r>
              <a:rPr sz="21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importance.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382" y="1763365"/>
            <a:ext cx="1995316" cy="12459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88335" y="1101852"/>
            <a:ext cx="55302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Solutions</a:t>
            </a:r>
            <a:r>
              <a:rPr spc="5" dirty="0"/>
              <a:t> </a:t>
            </a:r>
            <a:r>
              <a:rPr spc="-10" dirty="0"/>
              <a:t>d'installation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50924" y="3001771"/>
            <a:ext cx="8317230" cy="3954779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355600" marR="658495" indent="-342900">
              <a:lnSpc>
                <a:spcPct val="93700"/>
              </a:lnSpc>
              <a:spcBef>
                <a:spcPts val="280"/>
              </a:spcBef>
              <a:buChar char="•"/>
              <a:tabLst>
                <a:tab pos="354965" algn="l"/>
                <a:tab pos="355600" algn="l"/>
                <a:tab pos="2149475" algn="l"/>
              </a:tabLst>
            </a:pP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Un bon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moyen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de </a:t>
            </a:r>
            <a:r>
              <a:rPr sz="2400" spc="-20" dirty="0">
                <a:solidFill>
                  <a:srgbClr val="8C1C74"/>
                </a:solidFill>
                <a:latin typeface="Arial"/>
                <a:cs typeface="Arial"/>
              </a:rPr>
              <a:t>commencer </a:t>
            </a:r>
            <a:r>
              <a:rPr sz="2400" dirty="0">
                <a:solidFill>
                  <a:srgbClr val="8C1C74"/>
                </a:solidFill>
                <a:latin typeface="Arial"/>
                <a:cs typeface="Arial"/>
              </a:rPr>
              <a:t>à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travailler avec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Kubernetes,	c’est d’utiliser </a:t>
            </a:r>
            <a:r>
              <a:rPr sz="2400" b="1" spc="-25" dirty="0">
                <a:solidFill>
                  <a:srgbClr val="8C1C74"/>
                </a:solidFill>
                <a:latin typeface="Arial"/>
                <a:cs typeface="Arial"/>
              </a:rPr>
              <a:t>MicroK8s, </a:t>
            </a:r>
            <a:r>
              <a:rPr sz="2400" b="1" spc="-20" dirty="0">
                <a:solidFill>
                  <a:srgbClr val="8C1C74"/>
                </a:solidFill>
                <a:latin typeface="Arial"/>
                <a:cs typeface="Arial"/>
              </a:rPr>
              <a:t>Minikube, </a:t>
            </a:r>
            <a:r>
              <a:rPr sz="2400" b="1" spc="-25" dirty="0">
                <a:solidFill>
                  <a:srgbClr val="8C1C74"/>
                </a:solidFill>
                <a:latin typeface="Arial"/>
                <a:cs typeface="Arial"/>
              </a:rPr>
              <a:t>K3s, </a:t>
            </a:r>
            <a:r>
              <a:rPr sz="2400" b="1" spc="-6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8C1C74"/>
                </a:solidFill>
                <a:latin typeface="Arial"/>
                <a:cs typeface="Arial"/>
              </a:rPr>
              <a:t>Docker</a:t>
            </a:r>
            <a:r>
              <a:rPr sz="2400" b="1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8C1C74"/>
                </a:solidFill>
                <a:latin typeface="Arial"/>
                <a:cs typeface="Arial"/>
              </a:rPr>
              <a:t>ou</a:t>
            </a:r>
            <a:r>
              <a:rPr sz="2400" b="1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8C1C74"/>
                </a:solidFill>
                <a:latin typeface="Arial"/>
                <a:cs typeface="Arial"/>
              </a:rPr>
              <a:t>Kind</a:t>
            </a:r>
            <a:r>
              <a:rPr sz="2400" spc="-25" dirty="0">
                <a:solidFill>
                  <a:srgbClr val="8C1C74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355600" marR="1118870" indent="-342900">
              <a:lnSpc>
                <a:spcPts val="2710"/>
              </a:lnSpc>
              <a:spcBef>
                <a:spcPts val="83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20" dirty="0">
                <a:solidFill>
                  <a:srgbClr val="8C1C74"/>
                </a:solidFill>
                <a:latin typeface="Arial"/>
                <a:cs typeface="Arial"/>
              </a:rPr>
              <a:t>MicroK8s</a:t>
            </a:r>
            <a:r>
              <a:rPr sz="24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sera</a:t>
            </a:r>
            <a:r>
              <a:rPr sz="24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8C1C74"/>
                </a:solidFill>
                <a:latin typeface="Arial"/>
                <a:cs typeface="Arial"/>
              </a:rPr>
              <a:t>déployer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et</a:t>
            </a:r>
            <a:r>
              <a:rPr sz="24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utiliser</a:t>
            </a:r>
            <a:r>
              <a:rPr sz="24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tout</a:t>
            </a:r>
            <a:r>
              <a:rPr sz="24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au</a:t>
            </a:r>
            <a:r>
              <a:rPr sz="24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long</a:t>
            </a:r>
            <a:r>
              <a:rPr sz="24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4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la </a:t>
            </a:r>
            <a:r>
              <a:rPr sz="2400" spc="-6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8C1C74"/>
                </a:solidFill>
                <a:latin typeface="Arial"/>
                <a:cs typeface="Arial"/>
              </a:rPr>
              <a:t>Formation</a:t>
            </a:r>
            <a:endParaRPr sz="2400">
              <a:latin typeface="Arial"/>
              <a:cs typeface="Arial"/>
            </a:endParaRPr>
          </a:p>
          <a:p>
            <a:pPr marL="355600" marR="1097915" indent="-342900">
              <a:lnSpc>
                <a:spcPts val="2710"/>
              </a:lnSpc>
              <a:spcBef>
                <a:spcPts val="99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MicroK8s: est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un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Low-Ops,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production minimale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de </a:t>
            </a:r>
            <a:r>
              <a:rPr sz="2400" spc="-6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Kubernetes,</a:t>
            </a:r>
            <a:endParaRPr sz="2400">
              <a:latin typeface="Arial"/>
              <a:cs typeface="Arial"/>
            </a:endParaRPr>
          </a:p>
          <a:p>
            <a:pPr marL="812800" marR="5080" lvl="1" indent="-342900">
              <a:lnSpc>
                <a:spcPct val="102699"/>
              </a:lnSpc>
              <a:spcBef>
                <a:spcPts val="670"/>
              </a:spcBef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2200" spc="-15" dirty="0">
                <a:latin typeface="Calibri"/>
                <a:cs typeface="Calibri"/>
              </a:rPr>
              <a:t>pour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les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développeurs,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cloud,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les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clusters,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les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stations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travail,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Edge </a:t>
            </a:r>
            <a:r>
              <a:rPr sz="2200" spc="-5" dirty="0">
                <a:latin typeface="Calibri"/>
                <a:cs typeface="Calibri"/>
              </a:rPr>
              <a:t>et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IoT.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145"/>
              </a:spcBef>
              <a:buChar char="•"/>
              <a:tabLst>
                <a:tab pos="354965" algn="l"/>
                <a:tab pos="355600" algn="l"/>
              </a:tabLst>
            </a:pP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MicroK8s</a:t>
            </a:r>
            <a:r>
              <a:rPr sz="23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permet</a:t>
            </a:r>
            <a:r>
              <a:rPr sz="23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8C1C74"/>
                </a:solidFill>
                <a:latin typeface="Arial"/>
                <a:cs typeface="Arial"/>
              </a:rPr>
              <a:t>d’avoir</a:t>
            </a:r>
            <a:r>
              <a:rPr sz="23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8C1C74"/>
                </a:solidFill>
                <a:latin typeface="Arial"/>
                <a:cs typeface="Arial"/>
              </a:rPr>
              <a:t>un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8C1C74"/>
                </a:solidFill>
                <a:latin typeface="Arial"/>
                <a:cs typeface="Arial"/>
              </a:rPr>
              <a:t>cluster</a:t>
            </a:r>
            <a:r>
              <a:rPr sz="23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8C1C74"/>
                </a:solidFill>
                <a:latin typeface="Arial"/>
                <a:cs typeface="Arial"/>
              </a:rPr>
              <a:t>léger</a:t>
            </a:r>
            <a:r>
              <a:rPr sz="23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8C1C74"/>
                </a:solidFill>
                <a:latin typeface="Arial"/>
                <a:cs typeface="Arial"/>
              </a:rPr>
              <a:t>haute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8C1C74"/>
                </a:solidFill>
                <a:latin typeface="Arial"/>
                <a:cs typeface="Arial"/>
              </a:rPr>
              <a:t>disponible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900" y="1811140"/>
            <a:ext cx="2209800" cy="110838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88335" y="1101852"/>
            <a:ext cx="55302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Solutions</a:t>
            </a:r>
            <a:r>
              <a:rPr spc="5" dirty="0"/>
              <a:t> </a:t>
            </a:r>
            <a:r>
              <a:rPr spc="-10" dirty="0"/>
              <a:t>d'installation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50924" y="3001771"/>
            <a:ext cx="7815580" cy="3268979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839469">
              <a:lnSpc>
                <a:spcPts val="2690"/>
              </a:lnSpc>
              <a:spcBef>
                <a:spcPts val="345"/>
              </a:spcBef>
            </a:pP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Une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nouvelle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solution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 pour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exécuter</a:t>
            </a:r>
            <a:r>
              <a:rPr sz="24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un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 cluster</a:t>
            </a:r>
            <a:r>
              <a:rPr sz="24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local </a:t>
            </a:r>
            <a:r>
              <a:rPr sz="2400" spc="-6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Kubernetes</a:t>
            </a:r>
            <a:r>
              <a:rPr sz="24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léger.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6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Développé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par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 l'équipe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Kubernetes</a:t>
            </a:r>
            <a:r>
              <a:rPr sz="24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Canonical.</a:t>
            </a:r>
            <a:endParaRPr sz="2400">
              <a:latin typeface="Arial"/>
              <a:cs typeface="Arial"/>
            </a:endParaRPr>
          </a:p>
          <a:p>
            <a:pPr marL="355600" marR="178435" indent="-342900">
              <a:lnSpc>
                <a:spcPts val="2710"/>
              </a:lnSpc>
              <a:spcBef>
                <a:spcPts val="44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Conçu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pour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être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une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installation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Kubernetes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en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amont </a:t>
            </a:r>
            <a:r>
              <a:rPr sz="2400" spc="-6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rapide</a:t>
            </a:r>
            <a:r>
              <a:rPr sz="24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et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légère,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isolée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votre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environnement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local.</a:t>
            </a:r>
            <a:endParaRPr sz="2400">
              <a:latin typeface="Arial"/>
              <a:cs typeface="Arial"/>
            </a:endParaRPr>
          </a:p>
          <a:p>
            <a:pPr marL="812800" marR="5080" lvl="1" indent="-342900">
              <a:lnSpc>
                <a:spcPct val="97700"/>
              </a:lnSpc>
              <a:spcBef>
                <a:spcPts val="225"/>
              </a:spcBef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2300" spc="-10" dirty="0">
                <a:solidFill>
                  <a:srgbClr val="953735"/>
                </a:solidFill>
                <a:latin typeface="Calibri"/>
                <a:cs typeface="Calibri"/>
              </a:rPr>
              <a:t>Cet</a:t>
            </a:r>
            <a:r>
              <a:rPr sz="2300" spc="-5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953735"/>
                </a:solidFill>
                <a:latin typeface="Calibri"/>
                <a:cs typeface="Calibri"/>
              </a:rPr>
              <a:t>isolement</a:t>
            </a:r>
            <a:r>
              <a:rPr sz="2300" spc="-5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953735"/>
                </a:solidFill>
                <a:latin typeface="Calibri"/>
                <a:cs typeface="Calibri"/>
              </a:rPr>
              <a:t>est</a:t>
            </a:r>
            <a:r>
              <a:rPr sz="2300" spc="-5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953735"/>
                </a:solidFill>
                <a:latin typeface="Calibri"/>
                <a:cs typeface="Calibri"/>
              </a:rPr>
              <a:t>obtenu</a:t>
            </a:r>
            <a:r>
              <a:rPr sz="2300" spc="-5" dirty="0">
                <a:solidFill>
                  <a:srgbClr val="953735"/>
                </a:solidFill>
                <a:latin typeface="Calibri"/>
                <a:cs typeface="Calibri"/>
              </a:rPr>
              <a:t> en </a:t>
            </a:r>
            <a:r>
              <a:rPr sz="2300" spc="-10" dirty="0">
                <a:solidFill>
                  <a:srgbClr val="953735"/>
                </a:solidFill>
                <a:latin typeface="Calibri"/>
                <a:cs typeface="Calibri"/>
              </a:rPr>
              <a:t>empaquetant</a:t>
            </a:r>
            <a:r>
              <a:rPr sz="2300" spc="-5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953735"/>
                </a:solidFill>
                <a:latin typeface="Calibri"/>
                <a:cs typeface="Calibri"/>
              </a:rPr>
              <a:t>tous</a:t>
            </a:r>
            <a:r>
              <a:rPr sz="2300" spc="-5" dirty="0">
                <a:solidFill>
                  <a:srgbClr val="953735"/>
                </a:solidFill>
                <a:latin typeface="Calibri"/>
                <a:cs typeface="Calibri"/>
              </a:rPr>
              <a:t> les</a:t>
            </a:r>
            <a:r>
              <a:rPr sz="2300" spc="-10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953735"/>
                </a:solidFill>
                <a:latin typeface="Calibri"/>
                <a:cs typeface="Calibri"/>
              </a:rPr>
              <a:t>binaires </a:t>
            </a:r>
            <a:r>
              <a:rPr sz="2300" spc="-505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953735"/>
                </a:solidFill>
                <a:latin typeface="Calibri"/>
                <a:cs typeface="Calibri"/>
              </a:rPr>
              <a:t>pour</a:t>
            </a:r>
            <a:r>
              <a:rPr sz="2300" spc="5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953735"/>
                </a:solidFill>
                <a:latin typeface="Calibri"/>
                <a:cs typeface="Calibri"/>
              </a:rPr>
              <a:t>Kubernetes,</a:t>
            </a:r>
            <a:r>
              <a:rPr sz="2300" spc="10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953735"/>
                </a:solidFill>
                <a:latin typeface="Calibri"/>
                <a:cs typeface="Calibri"/>
              </a:rPr>
              <a:t>Docker.io,</a:t>
            </a:r>
            <a:r>
              <a:rPr sz="2300" spc="15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953735"/>
                </a:solidFill>
                <a:latin typeface="Calibri"/>
                <a:cs typeface="Calibri"/>
              </a:rPr>
              <a:t>iptables</a:t>
            </a:r>
            <a:r>
              <a:rPr sz="2300" spc="-5" dirty="0">
                <a:solidFill>
                  <a:srgbClr val="953735"/>
                </a:solidFill>
                <a:latin typeface="Calibri"/>
                <a:cs typeface="Calibri"/>
              </a:rPr>
              <a:t> et</a:t>
            </a:r>
            <a:r>
              <a:rPr sz="2300" spc="10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2300" spc="-15" dirty="0">
                <a:solidFill>
                  <a:srgbClr val="953735"/>
                </a:solidFill>
                <a:latin typeface="Calibri"/>
                <a:cs typeface="Calibri"/>
              </a:rPr>
              <a:t>CNI</a:t>
            </a:r>
            <a:r>
              <a:rPr sz="2300" spc="5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953735"/>
                </a:solidFill>
                <a:latin typeface="Calibri"/>
                <a:cs typeface="Calibri"/>
              </a:rPr>
              <a:t>dans</a:t>
            </a:r>
            <a:r>
              <a:rPr sz="2300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953735"/>
                </a:solidFill>
                <a:latin typeface="Calibri"/>
                <a:cs typeface="Calibri"/>
              </a:rPr>
              <a:t>un</a:t>
            </a:r>
            <a:r>
              <a:rPr sz="2300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953735"/>
                </a:solidFill>
                <a:latin typeface="Calibri"/>
                <a:cs typeface="Calibri"/>
              </a:rPr>
              <a:t>seul </a:t>
            </a:r>
            <a:r>
              <a:rPr sz="2300" spc="-5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953735"/>
                </a:solidFill>
                <a:latin typeface="Calibri"/>
                <a:cs typeface="Calibri"/>
              </a:rPr>
              <a:t>package</a:t>
            </a:r>
            <a:r>
              <a:rPr sz="2300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953735"/>
                </a:solidFill>
                <a:latin typeface="Calibri"/>
                <a:cs typeface="Calibri"/>
              </a:rPr>
              <a:t>snap</a:t>
            </a:r>
            <a:r>
              <a:rPr sz="2300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953735"/>
                </a:solidFill>
                <a:latin typeface="Calibri"/>
                <a:cs typeface="Calibri"/>
              </a:rPr>
              <a:t>(disponible</a:t>
            </a:r>
            <a:r>
              <a:rPr sz="2300" spc="5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953735"/>
                </a:solidFill>
                <a:latin typeface="Calibri"/>
                <a:cs typeface="Calibri"/>
              </a:rPr>
              <a:t>uniquement</a:t>
            </a:r>
            <a:r>
              <a:rPr sz="2300" spc="10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953735"/>
                </a:solidFill>
                <a:latin typeface="Calibri"/>
                <a:cs typeface="Calibri"/>
              </a:rPr>
              <a:t>dans</a:t>
            </a:r>
            <a:r>
              <a:rPr sz="2300" spc="-5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2300" spc="-15" dirty="0">
                <a:solidFill>
                  <a:srgbClr val="953735"/>
                </a:solidFill>
                <a:latin typeface="Calibri"/>
                <a:cs typeface="Calibri"/>
              </a:rPr>
              <a:t>Ubuntu</a:t>
            </a:r>
            <a:r>
              <a:rPr sz="2300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953735"/>
                </a:solidFill>
                <a:latin typeface="Calibri"/>
                <a:cs typeface="Calibri"/>
              </a:rPr>
              <a:t>et</a:t>
            </a:r>
            <a:r>
              <a:rPr sz="2300" spc="5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953735"/>
                </a:solidFill>
                <a:latin typeface="Calibri"/>
                <a:cs typeface="Calibri"/>
              </a:rPr>
              <a:t>les </a:t>
            </a:r>
            <a:r>
              <a:rPr sz="2300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953735"/>
                </a:solidFill>
                <a:latin typeface="Calibri"/>
                <a:cs typeface="Calibri"/>
              </a:rPr>
              <a:t>distributions compatibles).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88335" y="1101852"/>
            <a:ext cx="55302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>
                <a:solidFill>
                  <a:srgbClr val="8C1C74"/>
                </a:solidFill>
                <a:latin typeface="Arial"/>
                <a:cs typeface="Arial"/>
              </a:rPr>
              <a:t>Solutions</a:t>
            </a:r>
            <a:r>
              <a:rPr sz="44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4400" spc="-10" dirty="0">
                <a:solidFill>
                  <a:srgbClr val="8C1C74"/>
                </a:solidFill>
                <a:latin typeface="Arial"/>
                <a:cs typeface="Arial"/>
              </a:rPr>
              <a:t>d'installation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1654" y="2168652"/>
            <a:ext cx="21863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On-Premise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1998" y="2922493"/>
            <a:ext cx="6872972" cy="406115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8335" y="1101852"/>
            <a:ext cx="55302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Solutions</a:t>
            </a:r>
            <a:r>
              <a:rPr spc="5" dirty="0"/>
              <a:t> </a:t>
            </a:r>
            <a:r>
              <a:rPr spc="-10" dirty="0"/>
              <a:t>d'installation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54" y="3391408"/>
            <a:ext cx="4642485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b="1" spc="-25" dirty="0">
                <a:solidFill>
                  <a:srgbClr val="8C1C74"/>
                </a:solidFill>
                <a:latin typeface="Arial"/>
                <a:cs typeface="Arial"/>
              </a:rPr>
              <a:t>Kubespray</a:t>
            </a:r>
            <a:r>
              <a:rPr sz="3100" b="1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rgbClr val="8C1C74"/>
                </a:solidFill>
                <a:latin typeface="Arial"/>
                <a:cs typeface="Arial"/>
              </a:rPr>
              <a:t>à</a:t>
            </a:r>
            <a:r>
              <a:rPr sz="31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100" spc="-5" dirty="0">
                <a:solidFill>
                  <a:srgbClr val="8C1C74"/>
                </a:solidFill>
                <a:latin typeface="Arial"/>
                <a:cs typeface="Arial"/>
              </a:rPr>
              <a:t>la</a:t>
            </a:r>
            <a:r>
              <a:rPr sz="3100" spc="-114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100" spc="-25" dirty="0">
                <a:solidFill>
                  <a:srgbClr val="8C1C74"/>
                </a:solidFill>
                <a:latin typeface="Arial"/>
                <a:cs typeface="Arial"/>
              </a:rPr>
              <a:t>rescousse</a:t>
            </a:r>
            <a:endParaRPr sz="3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2750" y="4344923"/>
            <a:ext cx="1536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MS UI Gothic"/>
                <a:cs typeface="MS UI Gothic"/>
              </a:rPr>
              <a:t>–</a:t>
            </a:r>
            <a:endParaRPr sz="20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3900" y="4307840"/>
            <a:ext cx="7959090" cy="1948814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 indent="92710">
              <a:lnSpc>
                <a:spcPct val="91900"/>
              </a:lnSpc>
              <a:spcBef>
                <a:spcPts val="360"/>
              </a:spcBef>
            </a:pPr>
            <a:r>
              <a:rPr sz="2700" b="1" spc="-20" dirty="0">
                <a:solidFill>
                  <a:srgbClr val="8C1C74"/>
                </a:solidFill>
                <a:latin typeface="Arial"/>
                <a:cs typeface="Arial"/>
              </a:rPr>
              <a:t>Kubespray</a:t>
            </a:r>
            <a:r>
              <a:rPr sz="2700" b="1" spc="-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spc="-10" dirty="0">
                <a:solidFill>
                  <a:srgbClr val="8C1C74"/>
                </a:solidFill>
                <a:latin typeface="Arial"/>
                <a:cs typeface="Arial"/>
              </a:rPr>
              <a:t>utilise</a:t>
            </a:r>
            <a:r>
              <a:rPr sz="27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b="1" spc="-15" dirty="0">
                <a:solidFill>
                  <a:srgbClr val="8C1C74"/>
                </a:solidFill>
                <a:latin typeface="Arial"/>
                <a:cs typeface="Arial"/>
              </a:rPr>
              <a:t>Ansible</a:t>
            </a:r>
            <a:r>
              <a:rPr sz="2700" b="1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spc="-10" dirty="0">
                <a:solidFill>
                  <a:srgbClr val="8C1C74"/>
                </a:solidFill>
                <a:latin typeface="Arial"/>
                <a:cs typeface="Arial"/>
              </a:rPr>
              <a:t>ou</a:t>
            </a:r>
            <a:r>
              <a:rPr sz="27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spc="-15" dirty="0">
                <a:solidFill>
                  <a:srgbClr val="8C1C74"/>
                </a:solidFill>
                <a:latin typeface="Arial"/>
                <a:cs typeface="Arial"/>
              </a:rPr>
              <a:t>script</a:t>
            </a:r>
            <a:r>
              <a:rPr sz="27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b="1" spc="-40" dirty="0">
                <a:solidFill>
                  <a:srgbClr val="8C1C74"/>
                </a:solidFill>
                <a:latin typeface="Arial"/>
                <a:cs typeface="Arial"/>
              </a:rPr>
              <a:t>Terraform</a:t>
            </a:r>
            <a:r>
              <a:rPr sz="2700" b="1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spc="-20" dirty="0">
                <a:solidFill>
                  <a:srgbClr val="8C1C74"/>
                </a:solidFill>
                <a:latin typeface="Arial"/>
                <a:cs typeface="Arial"/>
              </a:rPr>
              <a:t>pour </a:t>
            </a:r>
            <a:r>
              <a:rPr sz="2700" spc="-7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spc="-20" dirty="0">
                <a:solidFill>
                  <a:srgbClr val="8C1C74"/>
                </a:solidFill>
                <a:latin typeface="Arial"/>
                <a:cs typeface="Arial"/>
              </a:rPr>
              <a:t>déployer </a:t>
            </a:r>
            <a:r>
              <a:rPr sz="2700" spc="-10" dirty="0">
                <a:solidFill>
                  <a:srgbClr val="8C1C74"/>
                </a:solidFill>
                <a:latin typeface="Arial"/>
                <a:cs typeface="Arial"/>
              </a:rPr>
              <a:t>un </a:t>
            </a:r>
            <a:r>
              <a:rPr sz="2700" spc="-20" dirty="0">
                <a:solidFill>
                  <a:srgbClr val="8C1C74"/>
                </a:solidFill>
                <a:latin typeface="Arial"/>
                <a:cs typeface="Arial"/>
              </a:rPr>
              <a:t>cluster Kubernetes hébergé </a:t>
            </a:r>
            <a:r>
              <a:rPr sz="2700" spc="-15" dirty="0">
                <a:solidFill>
                  <a:srgbClr val="8C1C74"/>
                </a:solidFill>
                <a:latin typeface="Arial"/>
                <a:cs typeface="Arial"/>
              </a:rPr>
              <a:t>sur </a:t>
            </a:r>
            <a:r>
              <a:rPr sz="2700" spc="-20" dirty="0">
                <a:solidFill>
                  <a:srgbClr val="8C1C74"/>
                </a:solidFill>
                <a:latin typeface="Arial"/>
                <a:cs typeface="Arial"/>
              </a:rPr>
              <a:t>GCE, </a:t>
            </a:r>
            <a:r>
              <a:rPr sz="27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spc="-20" dirty="0">
                <a:solidFill>
                  <a:srgbClr val="8C1C74"/>
                </a:solidFill>
                <a:latin typeface="Arial"/>
                <a:cs typeface="Arial"/>
              </a:rPr>
              <a:t>Azu</a:t>
            </a:r>
            <a:r>
              <a:rPr sz="2700" spc="-15" dirty="0">
                <a:solidFill>
                  <a:srgbClr val="8C1C74"/>
                </a:solidFill>
                <a:latin typeface="Arial"/>
                <a:cs typeface="Arial"/>
              </a:rPr>
              <a:t>r</a:t>
            </a:r>
            <a:r>
              <a:rPr sz="2700" spc="-20" dirty="0">
                <a:solidFill>
                  <a:srgbClr val="8C1C74"/>
                </a:solidFill>
                <a:latin typeface="Arial"/>
                <a:cs typeface="Arial"/>
              </a:rPr>
              <a:t>e</a:t>
            </a:r>
            <a:r>
              <a:rPr sz="2700" dirty="0">
                <a:solidFill>
                  <a:srgbClr val="8C1C74"/>
                </a:solidFill>
                <a:latin typeface="Arial"/>
                <a:cs typeface="Arial"/>
              </a:rPr>
              <a:t>,</a:t>
            </a:r>
            <a:r>
              <a:rPr sz="27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spc="-15" dirty="0">
                <a:solidFill>
                  <a:srgbClr val="8C1C74"/>
                </a:solidFill>
                <a:latin typeface="Arial"/>
                <a:cs typeface="Arial"/>
              </a:rPr>
              <a:t>OpenStack</a:t>
            </a:r>
            <a:r>
              <a:rPr sz="2700" dirty="0">
                <a:solidFill>
                  <a:srgbClr val="8C1C74"/>
                </a:solidFill>
                <a:latin typeface="Arial"/>
                <a:cs typeface="Arial"/>
              </a:rPr>
              <a:t>,</a:t>
            </a:r>
            <a:r>
              <a:rPr sz="2700" spc="-18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spc="-120" dirty="0">
                <a:solidFill>
                  <a:srgbClr val="8C1C74"/>
                </a:solidFill>
                <a:latin typeface="Arial"/>
                <a:cs typeface="Arial"/>
              </a:rPr>
              <a:t>A</a:t>
            </a:r>
            <a:r>
              <a:rPr sz="2700" spc="-15" dirty="0">
                <a:solidFill>
                  <a:srgbClr val="8C1C74"/>
                </a:solidFill>
                <a:latin typeface="Arial"/>
                <a:cs typeface="Arial"/>
              </a:rPr>
              <a:t>W</a:t>
            </a:r>
            <a:r>
              <a:rPr sz="2700" spc="-20" dirty="0">
                <a:solidFill>
                  <a:srgbClr val="8C1C74"/>
                </a:solidFill>
                <a:latin typeface="Arial"/>
                <a:cs typeface="Arial"/>
              </a:rPr>
              <a:t>S</a:t>
            </a:r>
            <a:r>
              <a:rPr sz="2700" dirty="0">
                <a:solidFill>
                  <a:srgbClr val="8C1C74"/>
                </a:solidFill>
                <a:latin typeface="Arial"/>
                <a:cs typeface="Arial"/>
              </a:rPr>
              <a:t>,</a:t>
            </a:r>
            <a:r>
              <a:rPr sz="27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spc="-20" dirty="0">
                <a:solidFill>
                  <a:srgbClr val="8C1C74"/>
                </a:solidFill>
                <a:latin typeface="Arial"/>
                <a:cs typeface="Arial"/>
              </a:rPr>
              <a:t>vSphe</a:t>
            </a:r>
            <a:r>
              <a:rPr sz="2700" spc="-15" dirty="0">
                <a:solidFill>
                  <a:srgbClr val="8C1C74"/>
                </a:solidFill>
                <a:latin typeface="Arial"/>
                <a:cs typeface="Arial"/>
              </a:rPr>
              <a:t>r</a:t>
            </a:r>
            <a:r>
              <a:rPr sz="2700" spc="-20" dirty="0">
                <a:solidFill>
                  <a:srgbClr val="8C1C74"/>
                </a:solidFill>
                <a:latin typeface="Arial"/>
                <a:cs typeface="Arial"/>
              </a:rPr>
              <a:t>e</a:t>
            </a:r>
            <a:r>
              <a:rPr sz="2700" dirty="0">
                <a:solidFill>
                  <a:srgbClr val="8C1C74"/>
                </a:solidFill>
                <a:latin typeface="Arial"/>
                <a:cs typeface="Arial"/>
              </a:rPr>
              <a:t>,</a:t>
            </a:r>
            <a:r>
              <a:rPr sz="27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spc="-20" dirty="0">
                <a:solidFill>
                  <a:srgbClr val="8C1C74"/>
                </a:solidFill>
                <a:latin typeface="Arial"/>
                <a:cs typeface="Arial"/>
              </a:rPr>
              <a:t>Packe</a:t>
            </a:r>
            <a:r>
              <a:rPr sz="2700" dirty="0">
                <a:solidFill>
                  <a:srgbClr val="8C1C74"/>
                </a:solidFill>
                <a:latin typeface="Arial"/>
                <a:cs typeface="Arial"/>
              </a:rPr>
              <a:t>t</a:t>
            </a:r>
            <a:r>
              <a:rPr sz="27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spc="-15" dirty="0">
                <a:solidFill>
                  <a:srgbClr val="8C1C74"/>
                </a:solidFill>
                <a:latin typeface="Arial"/>
                <a:cs typeface="Arial"/>
              </a:rPr>
              <a:t>(</a:t>
            </a:r>
            <a:r>
              <a:rPr sz="2700" spc="-20" dirty="0">
                <a:solidFill>
                  <a:srgbClr val="8C1C74"/>
                </a:solidFill>
                <a:latin typeface="Arial"/>
                <a:cs typeface="Arial"/>
              </a:rPr>
              <a:t>ba</a:t>
            </a:r>
            <a:r>
              <a:rPr sz="2700" spc="-15" dirty="0">
                <a:solidFill>
                  <a:srgbClr val="8C1C74"/>
                </a:solidFill>
                <a:latin typeface="Arial"/>
                <a:cs typeface="Arial"/>
              </a:rPr>
              <a:t>r</a:t>
            </a:r>
            <a:r>
              <a:rPr sz="2700" dirty="0">
                <a:solidFill>
                  <a:srgbClr val="8C1C74"/>
                </a:solidFill>
                <a:latin typeface="Arial"/>
                <a:cs typeface="Arial"/>
              </a:rPr>
              <a:t>e  </a:t>
            </a:r>
            <a:r>
              <a:rPr sz="2700" spc="-15" dirty="0">
                <a:solidFill>
                  <a:srgbClr val="8C1C74"/>
                </a:solidFill>
                <a:latin typeface="Arial"/>
                <a:cs typeface="Arial"/>
              </a:rPr>
              <a:t>metal), Oracle Cloud </a:t>
            </a:r>
            <a:r>
              <a:rPr sz="2700" spc="-20" dirty="0">
                <a:solidFill>
                  <a:srgbClr val="8C1C74"/>
                </a:solidFill>
                <a:latin typeface="Arial"/>
                <a:cs typeface="Arial"/>
              </a:rPr>
              <a:t>Infrastructure (expérimentale) </a:t>
            </a:r>
            <a:r>
              <a:rPr sz="27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spc="-10" dirty="0">
                <a:solidFill>
                  <a:srgbClr val="8C1C74"/>
                </a:solidFill>
                <a:latin typeface="Arial"/>
                <a:cs typeface="Arial"/>
              </a:rPr>
              <a:t>ou</a:t>
            </a:r>
            <a:r>
              <a:rPr sz="27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spc="-20" dirty="0">
                <a:solidFill>
                  <a:srgbClr val="8C1C74"/>
                </a:solidFill>
                <a:latin typeface="Arial"/>
                <a:cs typeface="Arial"/>
              </a:rPr>
              <a:t>Baremetal.</a:t>
            </a:r>
            <a:endParaRPr sz="27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5836" y="1933487"/>
            <a:ext cx="1406155" cy="121866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88335" y="1101852"/>
            <a:ext cx="55302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>
                <a:solidFill>
                  <a:srgbClr val="8C1C74"/>
                </a:solidFill>
                <a:latin typeface="Arial"/>
                <a:cs typeface="Arial"/>
              </a:rPr>
              <a:t>Solutions</a:t>
            </a:r>
            <a:r>
              <a:rPr sz="44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4400" spc="-10" dirty="0">
                <a:solidFill>
                  <a:srgbClr val="8C1C74"/>
                </a:solidFill>
                <a:latin typeface="Arial"/>
                <a:cs typeface="Arial"/>
              </a:rPr>
              <a:t>d'installation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1654" y="2168652"/>
            <a:ext cx="66357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solidFill>
                  <a:srgbClr val="8C1C74"/>
                </a:solidFill>
                <a:latin typeface="Arial"/>
                <a:cs typeface="Arial"/>
              </a:rPr>
              <a:t>Déploiement</a:t>
            </a:r>
            <a:r>
              <a:rPr sz="32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et</a:t>
            </a:r>
            <a:r>
              <a:rPr sz="32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8C1C74"/>
                </a:solidFill>
                <a:latin typeface="Arial"/>
                <a:cs typeface="Arial"/>
              </a:rPr>
              <a:t>publication</a:t>
            </a:r>
            <a:r>
              <a:rPr sz="32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8C1C74"/>
                </a:solidFill>
                <a:latin typeface="Arial"/>
                <a:cs typeface="Arial"/>
              </a:rPr>
              <a:t>manuelle.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9818" y="3246099"/>
            <a:ext cx="7200548" cy="316190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8335" y="1101852"/>
            <a:ext cx="55302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Solutions</a:t>
            </a:r>
            <a:r>
              <a:rPr spc="5" dirty="0"/>
              <a:t> </a:t>
            </a:r>
            <a:r>
              <a:rPr spc="-10" dirty="0"/>
              <a:t>d'installation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3625" y="2013059"/>
            <a:ext cx="8339455" cy="1637030"/>
          </a:xfrm>
          <a:prstGeom prst="rect">
            <a:avLst/>
          </a:prstGeom>
        </p:spPr>
        <p:txBody>
          <a:bodyPr vert="horz" wrap="square" lIns="0" tIns="1682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25"/>
              </a:spcBef>
            </a:pPr>
            <a:r>
              <a:rPr sz="3200" spc="-15" dirty="0">
                <a:solidFill>
                  <a:srgbClr val="8C1C74"/>
                </a:solidFill>
                <a:latin typeface="Arial"/>
                <a:cs typeface="Arial"/>
              </a:rPr>
              <a:t>Installation</a:t>
            </a:r>
            <a:r>
              <a:rPr sz="32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8C1C74"/>
                </a:solidFill>
                <a:latin typeface="Arial"/>
                <a:cs typeface="Arial"/>
              </a:rPr>
              <a:t>et</a:t>
            </a:r>
            <a:r>
              <a:rPr sz="32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configuration</a:t>
            </a:r>
            <a:r>
              <a:rPr sz="32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3200" spc="-7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60" dirty="0">
                <a:solidFill>
                  <a:srgbClr val="8C1C74"/>
                </a:solidFill>
                <a:latin typeface="Arial"/>
                <a:cs typeface="Arial"/>
              </a:rPr>
              <a:t>docker.</a:t>
            </a:r>
            <a:endParaRPr sz="3200">
              <a:latin typeface="Arial"/>
              <a:cs typeface="Arial"/>
            </a:endParaRPr>
          </a:p>
          <a:p>
            <a:pPr marL="529590">
              <a:lnSpc>
                <a:spcPts val="3275"/>
              </a:lnSpc>
              <a:spcBef>
                <a:spcPts val="1070"/>
              </a:spcBef>
              <a:tabLst>
                <a:tab pos="853440" algn="l"/>
              </a:tabLst>
            </a:pPr>
            <a:r>
              <a:rPr sz="3150" baseline="10582" dirty="0">
                <a:latin typeface="MS UI Gothic"/>
                <a:cs typeface="MS UI Gothic"/>
              </a:rPr>
              <a:t>–	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Il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convient</a:t>
            </a:r>
            <a:r>
              <a:rPr sz="28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d’installer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en</a:t>
            </a:r>
            <a:r>
              <a:rPr sz="28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premier lieu</a:t>
            </a:r>
            <a:r>
              <a:rPr sz="28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Docker</a:t>
            </a:r>
            <a:r>
              <a:rPr sz="28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car</a:t>
            </a:r>
            <a:endParaRPr sz="2800">
              <a:latin typeface="Arial"/>
              <a:cs typeface="Arial"/>
            </a:endParaRPr>
          </a:p>
          <a:p>
            <a:pPr marL="862965">
              <a:lnSpc>
                <a:spcPts val="3275"/>
              </a:lnSpc>
            </a:pPr>
            <a:r>
              <a:rPr sz="2800" b="1" i="1" spc="-5" dirty="0">
                <a:solidFill>
                  <a:srgbClr val="8C1C74"/>
                </a:solidFill>
                <a:latin typeface="Arial"/>
                <a:cs typeface="Arial"/>
              </a:rPr>
              <a:t>K8s</a:t>
            </a:r>
            <a:r>
              <a:rPr sz="2800" b="1" i="1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(Kubernetes)</a:t>
            </a:r>
            <a:r>
              <a:rPr sz="28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utilise</a:t>
            </a:r>
            <a:r>
              <a:rPr sz="28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Docker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87994" y="3815646"/>
            <a:ext cx="5687998" cy="332172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1860" y="1101852"/>
            <a:ext cx="55410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Accéder</a:t>
            </a:r>
            <a:r>
              <a:rPr spc="5" dirty="0"/>
              <a:t> </a:t>
            </a:r>
            <a:r>
              <a:rPr dirty="0"/>
              <a:t>à</a:t>
            </a:r>
            <a:r>
              <a:rPr spc="-90" dirty="0"/>
              <a:t> </a:t>
            </a:r>
            <a:r>
              <a:rPr spc="-10" dirty="0"/>
              <a:t>Kubernetes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54" y="2168652"/>
            <a:ext cx="57677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Accéder</a:t>
            </a:r>
            <a:r>
              <a:rPr sz="32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au</a:t>
            </a:r>
            <a:r>
              <a:rPr sz="32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cluster</a:t>
            </a:r>
            <a:r>
              <a:rPr sz="32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8C1C74"/>
                </a:solidFill>
                <a:latin typeface="Arial"/>
                <a:cs typeface="Arial"/>
              </a:rPr>
              <a:t>Kubernetes</a:t>
            </a:r>
            <a:r>
              <a:rPr sz="3200" spc="-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1303" y="3942079"/>
            <a:ext cx="16002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MS UI Gothic"/>
                <a:cs typeface="MS UI Gothic"/>
              </a:rPr>
              <a:t>–</a:t>
            </a:r>
            <a:endParaRPr sz="21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0668" y="2630931"/>
            <a:ext cx="2989580" cy="165925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336550" indent="-323850">
              <a:lnSpc>
                <a:spcPct val="100000"/>
              </a:lnSpc>
              <a:spcBef>
                <a:spcPts val="1105"/>
              </a:spcBef>
              <a:buClr>
                <a:srgbClr val="000000"/>
              </a:buClr>
              <a:buSzPct val="75000"/>
              <a:buFont typeface="MS UI Gothic"/>
              <a:buChar char="–"/>
              <a:tabLst>
                <a:tab pos="335915" algn="l"/>
                <a:tab pos="336550" algn="l"/>
              </a:tabLst>
            </a:pP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CLI</a:t>
            </a:r>
            <a:r>
              <a:rPr sz="2800" spc="-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(kubectl),</a:t>
            </a:r>
            <a:endParaRPr sz="2800">
              <a:latin typeface="Arial"/>
              <a:cs typeface="Arial"/>
            </a:endParaRPr>
          </a:p>
          <a:p>
            <a:pPr marL="336550" marR="5080" indent="-323215">
              <a:lnSpc>
                <a:spcPct val="122900"/>
              </a:lnSpc>
              <a:spcBef>
                <a:spcPts val="240"/>
              </a:spcBef>
              <a:buClr>
                <a:srgbClr val="000000"/>
              </a:buClr>
              <a:buSzPct val="75000"/>
              <a:buFont typeface="MS UI Gothic"/>
              <a:buChar char="–"/>
              <a:tabLst>
                <a:tab pos="335915" algn="l"/>
                <a:tab pos="336550" algn="l"/>
              </a:tabLst>
            </a:pP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GUI</a:t>
            </a:r>
            <a:r>
              <a:rPr sz="2800" spc="-1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(dashboard) </a:t>
            </a:r>
            <a:r>
              <a:rPr sz="2800" spc="-7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8C1C74"/>
                </a:solidFill>
                <a:latin typeface="Arial"/>
                <a:cs typeface="Arial"/>
              </a:rPr>
              <a:t>APIs.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9528" y="4739129"/>
            <a:ext cx="2720996" cy="94401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75996" y="2879643"/>
            <a:ext cx="3619436" cy="266400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43998" y="5686558"/>
            <a:ext cx="4114444" cy="165708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8335" y="1101852"/>
            <a:ext cx="55302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Solutions</a:t>
            </a:r>
            <a:r>
              <a:rPr spc="5" dirty="0"/>
              <a:t> </a:t>
            </a:r>
            <a:r>
              <a:rPr spc="-10" dirty="0"/>
              <a:t>d'installation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54" y="1940052"/>
            <a:ext cx="8473440" cy="5337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solidFill>
                  <a:srgbClr val="8C1C74"/>
                </a:solidFill>
                <a:latin typeface="Arial"/>
                <a:cs typeface="Arial"/>
              </a:rPr>
              <a:t>Détail</a:t>
            </a:r>
            <a:r>
              <a:rPr sz="32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8C1C74"/>
                </a:solidFill>
                <a:latin typeface="Arial"/>
                <a:cs typeface="Arial"/>
              </a:rPr>
              <a:t>et</a:t>
            </a:r>
            <a:r>
              <a:rPr sz="32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introspection</a:t>
            </a:r>
            <a:r>
              <a:rPr sz="32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32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8C1C74"/>
                </a:solidFill>
                <a:latin typeface="Arial"/>
                <a:cs typeface="Arial"/>
              </a:rPr>
              <a:t>Microk8s</a:t>
            </a:r>
            <a:endParaRPr sz="3200">
              <a:latin typeface="Arial"/>
              <a:cs typeface="Arial"/>
            </a:endParaRPr>
          </a:p>
          <a:p>
            <a:pPr marL="5356860">
              <a:lnSpc>
                <a:spcPts val="1115"/>
              </a:lnSpc>
              <a:spcBef>
                <a:spcPts val="2680"/>
              </a:spcBef>
            </a:pPr>
            <a:r>
              <a:rPr sz="1000" spc="5" dirty="0">
                <a:solidFill>
                  <a:srgbClr val="953735"/>
                </a:solidFill>
                <a:latin typeface="Calibri"/>
                <a:cs typeface="Calibri"/>
              </a:rPr>
              <a:t>Copy</a:t>
            </a:r>
            <a:r>
              <a:rPr sz="1000" spc="20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service</a:t>
            </a:r>
            <a:r>
              <a:rPr sz="1000" spc="25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arguments</a:t>
            </a:r>
            <a:r>
              <a:rPr sz="1000" spc="15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5" dirty="0">
                <a:solidFill>
                  <a:srgbClr val="953735"/>
                </a:solidFill>
                <a:latin typeface="Calibri"/>
                <a:cs typeface="Calibri"/>
              </a:rPr>
              <a:t>to</a:t>
            </a:r>
            <a:r>
              <a:rPr sz="1000" spc="20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5" dirty="0">
                <a:solidFill>
                  <a:srgbClr val="953735"/>
                </a:solidFill>
                <a:latin typeface="Calibri"/>
                <a:cs typeface="Calibri"/>
              </a:rPr>
              <a:t>the</a:t>
            </a:r>
            <a:r>
              <a:rPr sz="1000" spc="25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5" dirty="0">
                <a:solidFill>
                  <a:srgbClr val="953735"/>
                </a:solidFill>
                <a:latin typeface="Calibri"/>
                <a:cs typeface="Calibri"/>
              </a:rPr>
              <a:t>final</a:t>
            </a:r>
            <a:r>
              <a:rPr sz="1000" spc="15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report</a:t>
            </a:r>
            <a:r>
              <a:rPr sz="1000" spc="30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tarball</a:t>
            </a:r>
            <a:endParaRPr sz="1000">
              <a:latin typeface="Calibri"/>
              <a:cs typeface="Calibri"/>
            </a:endParaRPr>
          </a:p>
          <a:p>
            <a:pPr marL="571500">
              <a:lnSpc>
                <a:spcPts val="1115"/>
              </a:lnSpc>
            </a:pP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Inspecting</a:t>
            </a:r>
            <a:r>
              <a:rPr sz="1000" spc="-5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Certificates</a:t>
            </a:r>
            <a:endParaRPr sz="1000">
              <a:latin typeface="Calibri"/>
              <a:cs typeface="Calibri"/>
            </a:endParaRPr>
          </a:p>
          <a:p>
            <a:pPr marL="5295900">
              <a:lnSpc>
                <a:spcPts val="1115"/>
              </a:lnSpc>
              <a:spcBef>
                <a:spcPts val="860"/>
              </a:spcBef>
            </a:pP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Inspecting</a:t>
            </a:r>
            <a:r>
              <a:rPr sz="1000" spc="5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AppArmor</a:t>
            </a:r>
            <a:r>
              <a:rPr sz="1000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configuration</a:t>
            </a:r>
            <a:endParaRPr sz="1000">
              <a:latin typeface="Calibri"/>
              <a:cs typeface="Calibri"/>
            </a:endParaRPr>
          </a:p>
          <a:p>
            <a:pPr marL="571500">
              <a:lnSpc>
                <a:spcPts val="1115"/>
              </a:lnSpc>
            </a:pP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Inspecting</a:t>
            </a:r>
            <a:r>
              <a:rPr sz="1000" spc="-5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services</a:t>
            </a:r>
            <a:endParaRPr sz="1000">
              <a:latin typeface="Calibri"/>
              <a:cs typeface="Calibri"/>
            </a:endParaRPr>
          </a:p>
          <a:p>
            <a:pPr marL="5295900">
              <a:lnSpc>
                <a:spcPts val="1105"/>
              </a:lnSpc>
              <a:spcBef>
                <a:spcPts val="890"/>
              </a:spcBef>
            </a:pP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Gathering</a:t>
            </a:r>
            <a:r>
              <a:rPr sz="1000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system</a:t>
            </a:r>
            <a:r>
              <a:rPr sz="1000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information</a:t>
            </a:r>
            <a:endParaRPr sz="1000">
              <a:latin typeface="Calibri"/>
              <a:cs typeface="Calibri"/>
            </a:endParaRPr>
          </a:p>
          <a:p>
            <a:pPr marL="632460">
              <a:lnSpc>
                <a:spcPts val="1105"/>
              </a:lnSpc>
            </a:pP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Service</a:t>
            </a:r>
            <a:r>
              <a:rPr sz="1000" spc="20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snap.microk8s.daemon-cluster-agent</a:t>
            </a:r>
            <a:r>
              <a:rPr sz="1000" spc="20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5" dirty="0">
                <a:solidFill>
                  <a:srgbClr val="953735"/>
                </a:solidFill>
                <a:latin typeface="Calibri"/>
                <a:cs typeface="Calibri"/>
              </a:rPr>
              <a:t>is</a:t>
            </a:r>
            <a:r>
              <a:rPr sz="1000" spc="20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running</a:t>
            </a:r>
            <a:endParaRPr sz="1000">
              <a:latin typeface="Calibri"/>
              <a:cs typeface="Calibri"/>
            </a:endParaRPr>
          </a:p>
          <a:p>
            <a:pPr marL="5356860">
              <a:lnSpc>
                <a:spcPts val="1115"/>
              </a:lnSpc>
              <a:spcBef>
                <a:spcPts val="890"/>
              </a:spcBef>
            </a:pPr>
            <a:r>
              <a:rPr sz="1000" spc="5" dirty="0">
                <a:solidFill>
                  <a:srgbClr val="953735"/>
                </a:solidFill>
                <a:latin typeface="Calibri"/>
                <a:cs typeface="Calibri"/>
              </a:rPr>
              <a:t>Copy</a:t>
            </a:r>
            <a:r>
              <a:rPr sz="1000" spc="20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processes</a:t>
            </a:r>
            <a:r>
              <a:rPr sz="1000" spc="20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5" dirty="0">
                <a:solidFill>
                  <a:srgbClr val="953735"/>
                </a:solidFill>
                <a:latin typeface="Calibri"/>
                <a:cs typeface="Calibri"/>
              </a:rPr>
              <a:t>list</a:t>
            </a:r>
            <a:r>
              <a:rPr sz="1000" spc="25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5" dirty="0">
                <a:solidFill>
                  <a:srgbClr val="953735"/>
                </a:solidFill>
                <a:latin typeface="Calibri"/>
                <a:cs typeface="Calibri"/>
              </a:rPr>
              <a:t>to</a:t>
            </a:r>
            <a:r>
              <a:rPr sz="1000" spc="20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5" dirty="0">
                <a:solidFill>
                  <a:srgbClr val="953735"/>
                </a:solidFill>
                <a:latin typeface="Calibri"/>
                <a:cs typeface="Calibri"/>
              </a:rPr>
              <a:t>the</a:t>
            </a:r>
            <a:r>
              <a:rPr sz="1000" spc="25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5" dirty="0">
                <a:solidFill>
                  <a:srgbClr val="953735"/>
                </a:solidFill>
                <a:latin typeface="Calibri"/>
                <a:cs typeface="Calibri"/>
              </a:rPr>
              <a:t>final</a:t>
            </a:r>
            <a:r>
              <a:rPr sz="1000" spc="15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report</a:t>
            </a:r>
            <a:r>
              <a:rPr sz="1000" spc="30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tarball</a:t>
            </a:r>
            <a:endParaRPr sz="1000">
              <a:latin typeface="Calibri"/>
              <a:cs typeface="Calibri"/>
            </a:endParaRPr>
          </a:p>
          <a:p>
            <a:pPr marL="632460">
              <a:lnSpc>
                <a:spcPts val="1115"/>
              </a:lnSpc>
            </a:pP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Service</a:t>
            </a:r>
            <a:r>
              <a:rPr sz="1000" spc="20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snap.microk8s.daemon-containerd</a:t>
            </a:r>
            <a:r>
              <a:rPr sz="1000" spc="15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5" dirty="0">
                <a:solidFill>
                  <a:srgbClr val="953735"/>
                </a:solidFill>
                <a:latin typeface="Calibri"/>
                <a:cs typeface="Calibri"/>
              </a:rPr>
              <a:t>is</a:t>
            </a:r>
            <a:r>
              <a:rPr sz="1000" spc="15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running</a:t>
            </a:r>
            <a:endParaRPr sz="1000">
              <a:latin typeface="Calibri"/>
              <a:cs typeface="Calibri"/>
            </a:endParaRPr>
          </a:p>
          <a:p>
            <a:pPr marL="5356860">
              <a:lnSpc>
                <a:spcPts val="1115"/>
              </a:lnSpc>
              <a:spcBef>
                <a:spcPts val="860"/>
              </a:spcBef>
            </a:pPr>
            <a:r>
              <a:rPr sz="1000" spc="5" dirty="0">
                <a:solidFill>
                  <a:srgbClr val="953735"/>
                </a:solidFill>
                <a:latin typeface="Calibri"/>
                <a:cs typeface="Calibri"/>
              </a:rPr>
              <a:t>Copy</a:t>
            </a:r>
            <a:r>
              <a:rPr sz="1000" spc="20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5" dirty="0">
                <a:solidFill>
                  <a:srgbClr val="953735"/>
                </a:solidFill>
                <a:latin typeface="Calibri"/>
                <a:cs typeface="Calibri"/>
              </a:rPr>
              <a:t>snap</a:t>
            </a:r>
            <a:r>
              <a:rPr sz="1000" spc="25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5" dirty="0">
                <a:solidFill>
                  <a:srgbClr val="953735"/>
                </a:solidFill>
                <a:latin typeface="Calibri"/>
                <a:cs typeface="Calibri"/>
              </a:rPr>
              <a:t>list</a:t>
            </a:r>
            <a:r>
              <a:rPr sz="1000" spc="25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5" dirty="0">
                <a:solidFill>
                  <a:srgbClr val="953735"/>
                </a:solidFill>
                <a:latin typeface="Calibri"/>
                <a:cs typeface="Calibri"/>
              </a:rPr>
              <a:t>to</a:t>
            </a:r>
            <a:r>
              <a:rPr sz="1000" spc="20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5" dirty="0">
                <a:solidFill>
                  <a:srgbClr val="953735"/>
                </a:solidFill>
                <a:latin typeface="Calibri"/>
                <a:cs typeface="Calibri"/>
              </a:rPr>
              <a:t>the</a:t>
            </a:r>
            <a:r>
              <a:rPr sz="1000" spc="25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5" dirty="0">
                <a:solidFill>
                  <a:srgbClr val="953735"/>
                </a:solidFill>
                <a:latin typeface="Calibri"/>
                <a:cs typeface="Calibri"/>
              </a:rPr>
              <a:t>final</a:t>
            </a:r>
            <a:r>
              <a:rPr sz="1000" spc="15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report</a:t>
            </a:r>
            <a:r>
              <a:rPr sz="1000" spc="30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tarball</a:t>
            </a:r>
            <a:endParaRPr sz="1000">
              <a:latin typeface="Calibri"/>
              <a:cs typeface="Calibri"/>
            </a:endParaRPr>
          </a:p>
          <a:p>
            <a:pPr marL="632460">
              <a:lnSpc>
                <a:spcPts val="1115"/>
              </a:lnSpc>
            </a:pP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Service</a:t>
            </a:r>
            <a:r>
              <a:rPr sz="1000" spc="20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snap.microk8s.daemon-apiserver</a:t>
            </a:r>
            <a:r>
              <a:rPr sz="1000" spc="15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5" dirty="0">
                <a:solidFill>
                  <a:srgbClr val="953735"/>
                </a:solidFill>
                <a:latin typeface="Calibri"/>
                <a:cs typeface="Calibri"/>
              </a:rPr>
              <a:t>is</a:t>
            </a:r>
            <a:r>
              <a:rPr sz="1000" spc="15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running</a:t>
            </a:r>
            <a:endParaRPr sz="1000">
              <a:latin typeface="Calibri"/>
              <a:cs typeface="Calibri"/>
            </a:endParaRPr>
          </a:p>
          <a:p>
            <a:pPr marL="5356860">
              <a:lnSpc>
                <a:spcPts val="1115"/>
              </a:lnSpc>
              <a:spcBef>
                <a:spcPts val="865"/>
              </a:spcBef>
            </a:pPr>
            <a:r>
              <a:rPr sz="1000" spc="5" dirty="0">
                <a:solidFill>
                  <a:srgbClr val="953735"/>
                </a:solidFill>
                <a:latin typeface="Calibri"/>
                <a:cs typeface="Calibri"/>
              </a:rPr>
              <a:t>Copy</a:t>
            </a:r>
            <a:r>
              <a:rPr sz="1000" spc="20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5" dirty="0">
                <a:solidFill>
                  <a:srgbClr val="953735"/>
                </a:solidFill>
                <a:latin typeface="Calibri"/>
                <a:cs typeface="Calibri"/>
              </a:rPr>
              <a:t>VM</a:t>
            </a:r>
            <a:r>
              <a:rPr sz="1000" spc="25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5" dirty="0">
                <a:solidFill>
                  <a:srgbClr val="953735"/>
                </a:solidFill>
                <a:latin typeface="Calibri"/>
                <a:cs typeface="Calibri"/>
              </a:rPr>
              <a:t>name</a:t>
            </a:r>
            <a:r>
              <a:rPr sz="1000" spc="30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5" dirty="0">
                <a:solidFill>
                  <a:srgbClr val="953735"/>
                </a:solidFill>
                <a:latin typeface="Calibri"/>
                <a:cs typeface="Calibri"/>
              </a:rPr>
              <a:t>(or</a:t>
            </a:r>
            <a:r>
              <a:rPr sz="1000" spc="25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5" dirty="0">
                <a:solidFill>
                  <a:srgbClr val="953735"/>
                </a:solidFill>
                <a:latin typeface="Calibri"/>
                <a:cs typeface="Calibri"/>
              </a:rPr>
              <a:t>none)</a:t>
            </a:r>
            <a:r>
              <a:rPr sz="1000" spc="25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5" dirty="0">
                <a:solidFill>
                  <a:srgbClr val="953735"/>
                </a:solidFill>
                <a:latin typeface="Calibri"/>
                <a:cs typeface="Calibri"/>
              </a:rPr>
              <a:t>to</a:t>
            </a:r>
            <a:r>
              <a:rPr sz="1000" spc="25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5" dirty="0">
                <a:solidFill>
                  <a:srgbClr val="953735"/>
                </a:solidFill>
                <a:latin typeface="Calibri"/>
                <a:cs typeface="Calibri"/>
              </a:rPr>
              <a:t>the</a:t>
            </a:r>
            <a:r>
              <a:rPr sz="1000" spc="25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5" dirty="0">
                <a:solidFill>
                  <a:srgbClr val="953735"/>
                </a:solidFill>
                <a:latin typeface="Calibri"/>
                <a:cs typeface="Calibri"/>
              </a:rPr>
              <a:t>final</a:t>
            </a:r>
            <a:r>
              <a:rPr sz="1000" spc="20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report</a:t>
            </a:r>
            <a:r>
              <a:rPr sz="1000" spc="30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tarball</a:t>
            </a:r>
            <a:endParaRPr sz="1000">
              <a:latin typeface="Calibri"/>
              <a:cs typeface="Calibri"/>
            </a:endParaRPr>
          </a:p>
          <a:p>
            <a:pPr marL="632460">
              <a:lnSpc>
                <a:spcPts val="1115"/>
              </a:lnSpc>
            </a:pP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Service</a:t>
            </a:r>
            <a:r>
              <a:rPr sz="1000" spc="20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snap.microk8s.daemon-apiserver-kicker</a:t>
            </a:r>
            <a:r>
              <a:rPr sz="1000" spc="20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5" dirty="0">
                <a:solidFill>
                  <a:srgbClr val="953735"/>
                </a:solidFill>
                <a:latin typeface="Calibri"/>
                <a:cs typeface="Calibri"/>
              </a:rPr>
              <a:t>is</a:t>
            </a:r>
            <a:r>
              <a:rPr sz="1000" spc="15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running</a:t>
            </a:r>
            <a:endParaRPr sz="1000">
              <a:latin typeface="Calibri"/>
              <a:cs typeface="Calibri"/>
            </a:endParaRPr>
          </a:p>
          <a:p>
            <a:pPr marL="5356860">
              <a:lnSpc>
                <a:spcPts val="1115"/>
              </a:lnSpc>
              <a:spcBef>
                <a:spcPts val="865"/>
              </a:spcBef>
            </a:pPr>
            <a:r>
              <a:rPr sz="1000" spc="5" dirty="0">
                <a:solidFill>
                  <a:srgbClr val="953735"/>
                </a:solidFill>
                <a:latin typeface="Calibri"/>
                <a:cs typeface="Calibri"/>
              </a:rPr>
              <a:t>Copy</a:t>
            </a:r>
            <a:r>
              <a:rPr sz="1000" spc="20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5" dirty="0">
                <a:solidFill>
                  <a:srgbClr val="953735"/>
                </a:solidFill>
                <a:latin typeface="Calibri"/>
                <a:cs typeface="Calibri"/>
              </a:rPr>
              <a:t>disk</a:t>
            </a:r>
            <a:r>
              <a:rPr sz="1000" spc="15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5" dirty="0">
                <a:solidFill>
                  <a:srgbClr val="953735"/>
                </a:solidFill>
                <a:latin typeface="Calibri"/>
                <a:cs typeface="Calibri"/>
              </a:rPr>
              <a:t>usage</a:t>
            </a:r>
            <a:r>
              <a:rPr sz="1000" spc="30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information</a:t>
            </a:r>
            <a:r>
              <a:rPr sz="1000" spc="20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5" dirty="0">
                <a:solidFill>
                  <a:srgbClr val="953735"/>
                </a:solidFill>
                <a:latin typeface="Calibri"/>
                <a:cs typeface="Calibri"/>
              </a:rPr>
              <a:t>to</a:t>
            </a:r>
            <a:r>
              <a:rPr sz="1000" spc="25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5" dirty="0">
                <a:solidFill>
                  <a:srgbClr val="953735"/>
                </a:solidFill>
                <a:latin typeface="Calibri"/>
                <a:cs typeface="Calibri"/>
              </a:rPr>
              <a:t>the</a:t>
            </a:r>
            <a:r>
              <a:rPr sz="1000" spc="25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5" dirty="0">
                <a:solidFill>
                  <a:srgbClr val="953735"/>
                </a:solidFill>
                <a:latin typeface="Calibri"/>
                <a:cs typeface="Calibri"/>
              </a:rPr>
              <a:t>final</a:t>
            </a:r>
            <a:r>
              <a:rPr sz="1000" spc="20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report</a:t>
            </a:r>
            <a:r>
              <a:rPr sz="1000" spc="25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tarball</a:t>
            </a:r>
            <a:endParaRPr sz="1000">
              <a:latin typeface="Calibri"/>
              <a:cs typeface="Calibri"/>
            </a:endParaRPr>
          </a:p>
          <a:p>
            <a:pPr marL="632460">
              <a:lnSpc>
                <a:spcPts val="1115"/>
              </a:lnSpc>
            </a:pP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Service</a:t>
            </a:r>
            <a:r>
              <a:rPr sz="1000" spc="15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snap.microk8s.daemon-control-plane-kicker</a:t>
            </a:r>
            <a:r>
              <a:rPr sz="1000" spc="15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5" dirty="0">
                <a:solidFill>
                  <a:srgbClr val="953735"/>
                </a:solidFill>
                <a:latin typeface="Calibri"/>
                <a:cs typeface="Calibri"/>
              </a:rPr>
              <a:t>is</a:t>
            </a:r>
            <a:r>
              <a:rPr sz="1000" spc="15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running</a:t>
            </a:r>
            <a:endParaRPr sz="1000">
              <a:latin typeface="Calibri"/>
              <a:cs typeface="Calibri"/>
            </a:endParaRPr>
          </a:p>
          <a:p>
            <a:pPr marL="5356860">
              <a:lnSpc>
                <a:spcPts val="1115"/>
              </a:lnSpc>
              <a:spcBef>
                <a:spcPts val="865"/>
              </a:spcBef>
            </a:pPr>
            <a:r>
              <a:rPr sz="1000" spc="5" dirty="0">
                <a:solidFill>
                  <a:srgbClr val="953735"/>
                </a:solidFill>
                <a:latin typeface="Calibri"/>
                <a:cs typeface="Calibri"/>
              </a:rPr>
              <a:t>Copy</a:t>
            </a:r>
            <a:r>
              <a:rPr sz="1000" spc="20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memory</a:t>
            </a:r>
            <a:r>
              <a:rPr sz="1000" spc="20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5" dirty="0">
                <a:solidFill>
                  <a:srgbClr val="953735"/>
                </a:solidFill>
                <a:latin typeface="Calibri"/>
                <a:cs typeface="Calibri"/>
              </a:rPr>
              <a:t>usage</a:t>
            </a:r>
            <a:r>
              <a:rPr sz="1000" spc="30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information</a:t>
            </a:r>
            <a:r>
              <a:rPr sz="1000" spc="20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5" dirty="0">
                <a:solidFill>
                  <a:srgbClr val="953735"/>
                </a:solidFill>
                <a:latin typeface="Calibri"/>
                <a:cs typeface="Calibri"/>
              </a:rPr>
              <a:t>to</a:t>
            </a:r>
            <a:r>
              <a:rPr sz="1000" spc="25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5" dirty="0">
                <a:solidFill>
                  <a:srgbClr val="953735"/>
                </a:solidFill>
                <a:latin typeface="Calibri"/>
                <a:cs typeface="Calibri"/>
              </a:rPr>
              <a:t>the</a:t>
            </a:r>
            <a:r>
              <a:rPr sz="1000" spc="25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5" dirty="0">
                <a:solidFill>
                  <a:srgbClr val="953735"/>
                </a:solidFill>
                <a:latin typeface="Calibri"/>
                <a:cs typeface="Calibri"/>
              </a:rPr>
              <a:t>final</a:t>
            </a:r>
            <a:r>
              <a:rPr sz="1000" spc="20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report</a:t>
            </a:r>
            <a:r>
              <a:rPr sz="1000" spc="25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tarball</a:t>
            </a:r>
            <a:endParaRPr sz="1000">
              <a:latin typeface="Calibri"/>
              <a:cs typeface="Calibri"/>
            </a:endParaRPr>
          </a:p>
          <a:p>
            <a:pPr marL="632460">
              <a:lnSpc>
                <a:spcPts val="1115"/>
              </a:lnSpc>
            </a:pP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Service</a:t>
            </a:r>
            <a:r>
              <a:rPr sz="1000" spc="15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snap.microk8s.daemon-proxy</a:t>
            </a:r>
            <a:r>
              <a:rPr sz="1000" spc="15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5" dirty="0">
                <a:solidFill>
                  <a:srgbClr val="953735"/>
                </a:solidFill>
                <a:latin typeface="Calibri"/>
                <a:cs typeface="Calibri"/>
              </a:rPr>
              <a:t>is</a:t>
            </a:r>
            <a:r>
              <a:rPr sz="1000" spc="15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running</a:t>
            </a:r>
            <a:endParaRPr sz="1000">
              <a:latin typeface="Calibri"/>
              <a:cs typeface="Calibri"/>
            </a:endParaRPr>
          </a:p>
          <a:p>
            <a:pPr marL="5356860">
              <a:lnSpc>
                <a:spcPts val="1105"/>
              </a:lnSpc>
              <a:spcBef>
                <a:spcPts val="885"/>
              </a:spcBef>
            </a:pPr>
            <a:r>
              <a:rPr sz="1000" spc="5" dirty="0">
                <a:solidFill>
                  <a:srgbClr val="953735"/>
                </a:solidFill>
                <a:latin typeface="Calibri"/>
                <a:cs typeface="Calibri"/>
              </a:rPr>
              <a:t>Copy</a:t>
            </a:r>
            <a:r>
              <a:rPr sz="1000" spc="15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server</a:t>
            </a:r>
            <a:r>
              <a:rPr sz="1000" spc="20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uptime</a:t>
            </a:r>
            <a:r>
              <a:rPr sz="1000" spc="25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5" dirty="0">
                <a:solidFill>
                  <a:srgbClr val="953735"/>
                </a:solidFill>
                <a:latin typeface="Calibri"/>
                <a:cs typeface="Calibri"/>
              </a:rPr>
              <a:t>to</a:t>
            </a:r>
            <a:r>
              <a:rPr sz="1000" spc="20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5" dirty="0">
                <a:solidFill>
                  <a:srgbClr val="953735"/>
                </a:solidFill>
                <a:latin typeface="Calibri"/>
                <a:cs typeface="Calibri"/>
              </a:rPr>
              <a:t>the</a:t>
            </a:r>
            <a:r>
              <a:rPr sz="1000" spc="20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5" dirty="0">
                <a:solidFill>
                  <a:srgbClr val="953735"/>
                </a:solidFill>
                <a:latin typeface="Calibri"/>
                <a:cs typeface="Calibri"/>
              </a:rPr>
              <a:t>final</a:t>
            </a:r>
            <a:r>
              <a:rPr sz="1000" spc="15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report</a:t>
            </a:r>
            <a:r>
              <a:rPr sz="1000" spc="25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tarball</a:t>
            </a:r>
            <a:endParaRPr sz="1000">
              <a:latin typeface="Calibri"/>
              <a:cs typeface="Calibri"/>
            </a:endParaRPr>
          </a:p>
          <a:p>
            <a:pPr marL="632460">
              <a:lnSpc>
                <a:spcPts val="1105"/>
              </a:lnSpc>
            </a:pP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Service</a:t>
            </a:r>
            <a:r>
              <a:rPr sz="1000" spc="15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snap.microk8s.daemon-kubelet</a:t>
            </a:r>
            <a:r>
              <a:rPr sz="1000" spc="20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5" dirty="0">
                <a:solidFill>
                  <a:srgbClr val="953735"/>
                </a:solidFill>
                <a:latin typeface="Calibri"/>
                <a:cs typeface="Calibri"/>
              </a:rPr>
              <a:t>is</a:t>
            </a:r>
            <a:r>
              <a:rPr sz="1000" spc="15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running</a:t>
            </a:r>
            <a:endParaRPr sz="1000">
              <a:latin typeface="Calibri"/>
              <a:cs typeface="Calibri"/>
            </a:endParaRPr>
          </a:p>
          <a:p>
            <a:pPr marL="5356860">
              <a:lnSpc>
                <a:spcPts val="1115"/>
              </a:lnSpc>
              <a:spcBef>
                <a:spcPts val="890"/>
              </a:spcBef>
            </a:pPr>
            <a:r>
              <a:rPr sz="1000" spc="5" dirty="0">
                <a:solidFill>
                  <a:srgbClr val="953735"/>
                </a:solidFill>
                <a:latin typeface="Calibri"/>
                <a:cs typeface="Calibri"/>
              </a:rPr>
              <a:t>Copy</a:t>
            </a:r>
            <a:r>
              <a:rPr sz="1000" spc="20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current</a:t>
            </a:r>
            <a:r>
              <a:rPr sz="1000" spc="30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5" dirty="0">
                <a:solidFill>
                  <a:srgbClr val="953735"/>
                </a:solidFill>
                <a:latin typeface="Calibri"/>
                <a:cs typeface="Calibri"/>
              </a:rPr>
              <a:t>linux</a:t>
            </a:r>
            <a:r>
              <a:rPr sz="1000" spc="30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distribution</a:t>
            </a:r>
            <a:r>
              <a:rPr sz="1000" spc="25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5" dirty="0">
                <a:solidFill>
                  <a:srgbClr val="953735"/>
                </a:solidFill>
                <a:latin typeface="Calibri"/>
                <a:cs typeface="Calibri"/>
              </a:rPr>
              <a:t>to</a:t>
            </a:r>
            <a:r>
              <a:rPr sz="1000" spc="25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5" dirty="0">
                <a:solidFill>
                  <a:srgbClr val="953735"/>
                </a:solidFill>
                <a:latin typeface="Calibri"/>
                <a:cs typeface="Calibri"/>
              </a:rPr>
              <a:t>the</a:t>
            </a:r>
            <a:r>
              <a:rPr sz="1000" spc="30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5" dirty="0">
                <a:solidFill>
                  <a:srgbClr val="953735"/>
                </a:solidFill>
                <a:latin typeface="Calibri"/>
                <a:cs typeface="Calibri"/>
              </a:rPr>
              <a:t>final</a:t>
            </a:r>
            <a:r>
              <a:rPr sz="1000" spc="20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report</a:t>
            </a:r>
            <a:r>
              <a:rPr sz="1000" spc="30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tarball</a:t>
            </a:r>
            <a:endParaRPr sz="1000">
              <a:latin typeface="Calibri"/>
              <a:cs typeface="Calibri"/>
            </a:endParaRPr>
          </a:p>
          <a:p>
            <a:pPr marL="632460">
              <a:lnSpc>
                <a:spcPts val="1115"/>
              </a:lnSpc>
            </a:pP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Service</a:t>
            </a:r>
            <a:r>
              <a:rPr sz="1000" spc="20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snap.microk8s.daemon-scheduler</a:t>
            </a:r>
            <a:r>
              <a:rPr sz="1000" spc="20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5" dirty="0">
                <a:solidFill>
                  <a:srgbClr val="953735"/>
                </a:solidFill>
                <a:latin typeface="Calibri"/>
                <a:cs typeface="Calibri"/>
              </a:rPr>
              <a:t>is</a:t>
            </a:r>
            <a:r>
              <a:rPr sz="1000" spc="15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running</a:t>
            </a:r>
            <a:endParaRPr sz="1000">
              <a:latin typeface="Calibri"/>
              <a:cs typeface="Calibri"/>
            </a:endParaRPr>
          </a:p>
          <a:p>
            <a:pPr marL="5356860">
              <a:lnSpc>
                <a:spcPts val="1115"/>
              </a:lnSpc>
              <a:spcBef>
                <a:spcPts val="865"/>
              </a:spcBef>
            </a:pPr>
            <a:r>
              <a:rPr sz="1000" spc="5" dirty="0">
                <a:solidFill>
                  <a:srgbClr val="953735"/>
                </a:solidFill>
                <a:latin typeface="Calibri"/>
                <a:cs typeface="Calibri"/>
              </a:rPr>
              <a:t>Copy</a:t>
            </a:r>
            <a:r>
              <a:rPr sz="1000" spc="20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openSSL</a:t>
            </a:r>
            <a:r>
              <a:rPr sz="1000" spc="25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information</a:t>
            </a:r>
            <a:r>
              <a:rPr sz="1000" spc="20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5" dirty="0">
                <a:solidFill>
                  <a:srgbClr val="953735"/>
                </a:solidFill>
                <a:latin typeface="Calibri"/>
                <a:cs typeface="Calibri"/>
              </a:rPr>
              <a:t>to</a:t>
            </a:r>
            <a:r>
              <a:rPr sz="1000" spc="20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5" dirty="0">
                <a:solidFill>
                  <a:srgbClr val="953735"/>
                </a:solidFill>
                <a:latin typeface="Calibri"/>
                <a:cs typeface="Calibri"/>
              </a:rPr>
              <a:t>the</a:t>
            </a:r>
            <a:r>
              <a:rPr sz="1000" spc="25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5" dirty="0">
                <a:solidFill>
                  <a:srgbClr val="953735"/>
                </a:solidFill>
                <a:latin typeface="Calibri"/>
                <a:cs typeface="Calibri"/>
              </a:rPr>
              <a:t>final</a:t>
            </a:r>
            <a:r>
              <a:rPr sz="1000" spc="15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report</a:t>
            </a:r>
            <a:r>
              <a:rPr sz="1000" spc="25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tarball</a:t>
            </a:r>
            <a:endParaRPr sz="1000">
              <a:latin typeface="Calibri"/>
              <a:cs typeface="Calibri"/>
            </a:endParaRPr>
          </a:p>
          <a:p>
            <a:pPr marL="632460">
              <a:lnSpc>
                <a:spcPts val="1115"/>
              </a:lnSpc>
            </a:pP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Service</a:t>
            </a:r>
            <a:r>
              <a:rPr sz="1000" spc="20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snap.microk8s.daemon-controller-manager</a:t>
            </a:r>
            <a:r>
              <a:rPr sz="1000" spc="25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5" dirty="0">
                <a:solidFill>
                  <a:srgbClr val="953735"/>
                </a:solidFill>
                <a:latin typeface="Calibri"/>
                <a:cs typeface="Calibri"/>
              </a:rPr>
              <a:t>is</a:t>
            </a:r>
            <a:r>
              <a:rPr sz="1000" spc="20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running</a:t>
            </a:r>
            <a:endParaRPr sz="1000">
              <a:latin typeface="Calibri"/>
              <a:cs typeface="Calibri"/>
            </a:endParaRPr>
          </a:p>
          <a:p>
            <a:pPr marL="5356860">
              <a:lnSpc>
                <a:spcPct val="100000"/>
              </a:lnSpc>
              <a:spcBef>
                <a:spcPts val="865"/>
              </a:spcBef>
            </a:pPr>
            <a:r>
              <a:rPr sz="1000" spc="5" dirty="0">
                <a:solidFill>
                  <a:srgbClr val="953735"/>
                </a:solidFill>
                <a:latin typeface="Calibri"/>
                <a:cs typeface="Calibri"/>
              </a:rPr>
              <a:t>Copy</a:t>
            </a:r>
            <a:r>
              <a:rPr sz="1000" spc="15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network</a:t>
            </a:r>
            <a:r>
              <a:rPr sz="1000" spc="15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configuration</a:t>
            </a:r>
            <a:r>
              <a:rPr sz="1000" spc="20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5" dirty="0">
                <a:solidFill>
                  <a:srgbClr val="953735"/>
                </a:solidFill>
                <a:latin typeface="Calibri"/>
                <a:cs typeface="Calibri"/>
              </a:rPr>
              <a:t>to</a:t>
            </a:r>
            <a:r>
              <a:rPr sz="1000" spc="20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5" dirty="0">
                <a:solidFill>
                  <a:srgbClr val="953735"/>
                </a:solidFill>
                <a:latin typeface="Calibri"/>
                <a:cs typeface="Calibri"/>
              </a:rPr>
              <a:t>the</a:t>
            </a:r>
            <a:r>
              <a:rPr sz="1000" spc="25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5" dirty="0">
                <a:solidFill>
                  <a:srgbClr val="953735"/>
                </a:solidFill>
                <a:latin typeface="Calibri"/>
                <a:cs typeface="Calibri"/>
              </a:rPr>
              <a:t>final</a:t>
            </a:r>
            <a:r>
              <a:rPr sz="1000" spc="15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report</a:t>
            </a:r>
            <a:r>
              <a:rPr sz="1000" spc="25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tarball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8335" y="1101852"/>
            <a:ext cx="55302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Solutions</a:t>
            </a:r>
            <a:r>
              <a:rPr spc="5" dirty="0"/>
              <a:t> </a:t>
            </a:r>
            <a:r>
              <a:rPr spc="-10" dirty="0"/>
              <a:t>d'installation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54" y="1940052"/>
            <a:ext cx="61937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solidFill>
                  <a:srgbClr val="8C1C74"/>
                </a:solidFill>
                <a:latin typeface="Arial"/>
                <a:cs typeface="Arial"/>
              </a:rPr>
              <a:t>Détail</a:t>
            </a:r>
            <a:r>
              <a:rPr sz="32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8C1C74"/>
                </a:solidFill>
                <a:latin typeface="Arial"/>
                <a:cs typeface="Arial"/>
              </a:rPr>
              <a:t>et</a:t>
            </a:r>
            <a:r>
              <a:rPr sz="32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introspection</a:t>
            </a:r>
            <a:r>
              <a:rPr sz="32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32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8C1C74"/>
                </a:solidFill>
                <a:latin typeface="Arial"/>
                <a:cs typeface="Arial"/>
              </a:rPr>
              <a:t>Microk8s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50924" y="2899155"/>
            <a:ext cx="1600200" cy="2146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Inspecting</a:t>
            </a:r>
            <a:r>
              <a:rPr sz="1000" spc="5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kubernetes</a:t>
            </a:r>
            <a:r>
              <a:rPr sz="1000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cluster</a:t>
            </a:r>
            <a:endParaRPr sz="1000">
              <a:latin typeface="Calibri"/>
              <a:cs typeface="Calibri"/>
            </a:endParaRPr>
          </a:p>
          <a:p>
            <a:pPr marL="12700" marR="106045" indent="60960">
              <a:lnSpc>
                <a:spcPct val="258000"/>
              </a:lnSpc>
            </a:pP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Inspect kubernetes cluster </a:t>
            </a:r>
            <a:r>
              <a:rPr sz="1000" spc="-215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Inspecting</a:t>
            </a:r>
            <a:r>
              <a:rPr sz="1000" spc="25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juju</a:t>
            </a:r>
            <a:endParaRPr sz="1000">
              <a:latin typeface="Calibri"/>
              <a:cs typeface="Calibri"/>
            </a:endParaRPr>
          </a:p>
          <a:p>
            <a:pPr marL="12700" marR="508000" indent="60960">
              <a:lnSpc>
                <a:spcPct val="258000"/>
              </a:lnSpc>
              <a:spcBef>
                <a:spcPts val="20"/>
              </a:spcBef>
            </a:pP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Inspect</a:t>
            </a:r>
            <a:r>
              <a:rPr sz="1000" spc="20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Juju </a:t>
            </a:r>
            <a:r>
              <a:rPr sz="1000" spc="15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Inspecting </a:t>
            </a:r>
            <a:r>
              <a:rPr sz="1000" spc="5" dirty="0">
                <a:solidFill>
                  <a:srgbClr val="953735"/>
                </a:solidFill>
                <a:latin typeface="Calibri"/>
                <a:cs typeface="Calibri"/>
              </a:rPr>
              <a:t>kubeflow </a:t>
            </a:r>
            <a:r>
              <a:rPr sz="1000" spc="-215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Inspect Kubeflow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0924" y="5654548"/>
            <a:ext cx="3121025" cy="9156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Building </a:t>
            </a:r>
            <a:r>
              <a:rPr sz="1000" spc="5" dirty="0">
                <a:solidFill>
                  <a:srgbClr val="953735"/>
                </a:solidFill>
                <a:latin typeface="Calibri"/>
                <a:cs typeface="Calibri"/>
              </a:rPr>
              <a:t>the</a:t>
            </a: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 report tarball</a:t>
            </a:r>
            <a:endParaRPr sz="1000">
              <a:latin typeface="Calibri"/>
              <a:cs typeface="Calibri"/>
            </a:endParaRPr>
          </a:p>
          <a:p>
            <a:pPr marL="12700" marR="5080" indent="60960">
              <a:lnSpc>
                <a:spcPct val="225999"/>
              </a:lnSpc>
              <a:spcBef>
                <a:spcPts val="380"/>
              </a:spcBef>
            </a:pP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Report</a:t>
            </a:r>
            <a:r>
              <a:rPr sz="1000" spc="30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tarball</a:t>
            </a:r>
            <a:r>
              <a:rPr sz="1000" spc="15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5" dirty="0">
                <a:solidFill>
                  <a:srgbClr val="953735"/>
                </a:solidFill>
                <a:latin typeface="Calibri"/>
                <a:cs typeface="Calibri"/>
              </a:rPr>
              <a:t>is</a:t>
            </a:r>
            <a:r>
              <a:rPr sz="1000" spc="25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5" dirty="0">
                <a:solidFill>
                  <a:srgbClr val="953735"/>
                </a:solidFill>
                <a:latin typeface="Calibri"/>
                <a:cs typeface="Calibri"/>
              </a:rPr>
              <a:t>at</a:t>
            </a:r>
            <a:r>
              <a:rPr sz="1000" spc="30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953735"/>
                </a:solidFill>
                <a:latin typeface="Calibri"/>
                <a:cs typeface="Calibri"/>
              </a:rPr>
              <a:t>/var/snap/microk8s/2074/inspection- </a:t>
            </a:r>
            <a:r>
              <a:rPr sz="1000" spc="-210" dirty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sz="1000" spc="15" dirty="0">
                <a:solidFill>
                  <a:srgbClr val="953735"/>
                </a:solidFill>
                <a:latin typeface="Calibri"/>
                <a:cs typeface="Calibri"/>
              </a:rPr>
              <a:t>report20210317_124235.tar.gz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9819" y="1101852"/>
            <a:ext cx="75679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Votre </a:t>
            </a:r>
            <a:r>
              <a:rPr spc="-10" dirty="0"/>
              <a:t>formation</a:t>
            </a:r>
            <a:r>
              <a:rPr spc="15" dirty="0"/>
              <a:t> </a:t>
            </a:r>
            <a:r>
              <a:rPr dirty="0"/>
              <a:t>–</a:t>
            </a:r>
            <a:r>
              <a:rPr spc="15" dirty="0"/>
              <a:t> </a:t>
            </a:r>
            <a:r>
              <a:rPr spc="-10" dirty="0"/>
              <a:t>Présentation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54" y="2168652"/>
            <a:ext cx="21031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solidFill>
                  <a:srgbClr val="8C1C74"/>
                </a:solidFill>
                <a:latin typeface="Arial"/>
                <a:cs typeface="Arial"/>
              </a:rPr>
              <a:t>Pré-requis</a:t>
            </a:r>
            <a:r>
              <a:rPr sz="3200" spc="-1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1303" y="3942079"/>
            <a:ext cx="16002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MS UI Gothic"/>
                <a:cs typeface="MS UI Gothic"/>
              </a:rPr>
              <a:t>–</a:t>
            </a:r>
            <a:endParaRPr sz="21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0668" y="2624835"/>
            <a:ext cx="7785734" cy="2122805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336550" indent="-323850">
              <a:lnSpc>
                <a:spcPct val="100000"/>
              </a:lnSpc>
              <a:spcBef>
                <a:spcPts val="1130"/>
              </a:spcBef>
              <a:buClr>
                <a:srgbClr val="000000"/>
              </a:buClr>
              <a:buSzPct val="75000"/>
              <a:buFont typeface="MS UI Gothic"/>
              <a:buChar char="–"/>
              <a:tabLst>
                <a:tab pos="335915" algn="l"/>
                <a:tab pos="336550" algn="l"/>
              </a:tabLst>
            </a:pP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Connaissances</a:t>
            </a:r>
            <a:r>
              <a:rPr sz="28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systèmes</a:t>
            </a:r>
            <a:r>
              <a:rPr sz="28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Linux/Windows</a:t>
            </a:r>
            <a:endParaRPr sz="2800">
              <a:latin typeface="Arial"/>
              <a:cs typeface="Arial"/>
            </a:endParaRPr>
          </a:p>
          <a:p>
            <a:pPr marL="336550" indent="-323850">
              <a:lnSpc>
                <a:spcPct val="100000"/>
              </a:lnSpc>
              <a:spcBef>
                <a:spcPts val="1035"/>
              </a:spcBef>
              <a:buClr>
                <a:srgbClr val="000000"/>
              </a:buClr>
              <a:buSzPct val="75000"/>
              <a:buFont typeface="MS UI Gothic"/>
              <a:buChar char="–"/>
              <a:tabLst>
                <a:tab pos="335915" algn="l"/>
                <a:tab pos="336550" algn="l"/>
              </a:tabLst>
            </a:pP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Notions</a:t>
            </a:r>
            <a:r>
              <a:rPr sz="28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sur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 les</a:t>
            </a:r>
            <a:r>
              <a:rPr sz="28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réseaux</a:t>
            </a:r>
            <a:r>
              <a:rPr sz="2800" spc="-10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8C1C74"/>
                </a:solidFill>
                <a:latin typeface="Arial"/>
                <a:cs typeface="Arial"/>
              </a:rPr>
              <a:t>TCP/IP</a:t>
            </a:r>
            <a:endParaRPr sz="2800">
              <a:latin typeface="Arial"/>
              <a:cs typeface="Arial"/>
            </a:endParaRPr>
          </a:p>
          <a:p>
            <a:pPr marL="336550" marR="5080">
              <a:lnSpc>
                <a:spcPts val="3120"/>
              </a:lnSpc>
              <a:spcBef>
                <a:spcPts val="1550"/>
              </a:spcBef>
            </a:pP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Utilisation</a:t>
            </a:r>
            <a:r>
              <a:rPr sz="28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8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la</a:t>
            </a:r>
            <a:r>
              <a:rPr sz="28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ligne</a:t>
            </a:r>
            <a:r>
              <a:rPr sz="28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8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commande</a:t>
            </a:r>
            <a:r>
              <a:rPr sz="28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et</a:t>
            </a:r>
            <a:r>
              <a:rPr sz="28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du</a:t>
            </a:r>
            <a:r>
              <a:rPr sz="28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script </a:t>
            </a:r>
            <a:r>
              <a:rPr sz="2800" spc="-7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Shell</a:t>
            </a:r>
            <a:r>
              <a:rPr sz="28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en</a:t>
            </a:r>
            <a:r>
              <a:rPr sz="28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environnement</a:t>
            </a:r>
            <a:r>
              <a:rPr sz="28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Linux.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7663" y="1101852"/>
            <a:ext cx="39858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Premiers</a:t>
            </a:r>
            <a:r>
              <a:rPr spc="-105" dirty="0"/>
              <a:t> </a:t>
            </a:r>
            <a:r>
              <a:rPr spc="-10" dirty="0"/>
              <a:t>essais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54" y="2188971"/>
            <a:ext cx="63779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25" dirty="0">
                <a:solidFill>
                  <a:srgbClr val="8C1C74"/>
                </a:solidFill>
                <a:latin typeface="Arial"/>
                <a:cs typeface="Arial"/>
              </a:rPr>
              <a:t>Bonjour </a:t>
            </a:r>
            <a:r>
              <a:rPr sz="2800" spc="10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2800" spc="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30" dirty="0">
                <a:solidFill>
                  <a:srgbClr val="8C1C74"/>
                </a:solidFill>
                <a:latin typeface="Arial"/>
                <a:cs typeface="Arial"/>
              </a:rPr>
              <a:t>monde</a:t>
            </a:r>
            <a:r>
              <a:rPr sz="28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15" dirty="0">
                <a:solidFill>
                  <a:srgbClr val="8C1C74"/>
                </a:solidFill>
                <a:latin typeface="Arial"/>
                <a:cs typeface="Arial"/>
              </a:rPr>
              <a:t>en</a:t>
            </a:r>
            <a:r>
              <a:rPr sz="2800" spc="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25" dirty="0">
                <a:solidFill>
                  <a:srgbClr val="8C1C74"/>
                </a:solidFill>
                <a:latin typeface="Arial"/>
                <a:cs typeface="Arial"/>
              </a:rPr>
              <a:t>version</a:t>
            </a:r>
            <a:r>
              <a:rPr sz="28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25" dirty="0">
                <a:solidFill>
                  <a:srgbClr val="8C1C74"/>
                </a:solidFill>
                <a:latin typeface="Arial"/>
                <a:cs typeface="Arial"/>
              </a:rPr>
              <a:t>MicroK8s: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8014" y="4711192"/>
            <a:ext cx="14732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latin typeface="MS UI Gothic"/>
                <a:cs typeface="MS UI Gothic"/>
              </a:rPr>
              <a:t>–</a:t>
            </a:r>
            <a:endParaRPr sz="19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7379" y="2760471"/>
            <a:ext cx="8489315" cy="303403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304165" marR="5080" indent="-291465">
              <a:lnSpc>
                <a:spcPct val="93200"/>
              </a:lnSpc>
              <a:spcBef>
                <a:spcPts val="305"/>
              </a:spcBef>
              <a:tabLst>
                <a:tab pos="302895" algn="l"/>
              </a:tabLst>
            </a:pPr>
            <a:r>
              <a:rPr sz="2850" baseline="11695" dirty="0">
                <a:latin typeface="MS UI Gothic"/>
                <a:cs typeface="MS UI Gothic"/>
              </a:rPr>
              <a:t>–	</a:t>
            </a:r>
            <a:r>
              <a:rPr sz="2500" dirty="0">
                <a:solidFill>
                  <a:srgbClr val="8C1C74"/>
                </a:solidFill>
                <a:latin typeface="Arial"/>
                <a:cs typeface="Arial"/>
              </a:rPr>
              <a:t>Une</a:t>
            </a:r>
            <a:r>
              <a:rPr sz="25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8C1C74"/>
                </a:solidFill>
                <a:latin typeface="Arial"/>
                <a:cs typeface="Arial"/>
              </a:rPr>
              <a:t>fois</a:t>
            </a:r>
            <a:r>
              <a:rPr sz="25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8C1C74"/>
                </a:solidFill>
                <a:latin typeface="Arial"/>
                <a:cs typeface="Arial"/>
              </a:rPr>
              <a:t>que</a:t>
            </a:r>
            <a:r>
              <a:rPr sz="2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5" dirty="0">
                <a:solidFill>
                  <a:srgbClr val="8C1C74"/>
                </a:solidFill>
                <a:latin typeface="Arial"/>
                <a:cs typeface="Arial"/>
              </a:rPr>
              <a:t>votre</a:t>
            </a:r>
            <a:r>
              <a:rPr sz="25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8C1C74"/>
                </a:solidFill>
                <a:latin typeface="Arial"/>
                <a:cs typeface="Arial"/>
              </a:rPr>
              <a:t>cluster</a:t>
            </a:r>
            <a:r>
              <a:rPr sz="25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8C1C74"/>
                </a:solidFill>
                <a:latin typeface="Arial"/>
                <a:cs typeface="Arial"/>
              </a:rPr>
              <a:t>Kubernetes</a:t>
            </a:r>
            <a:r>
              <a:rPr sz="25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8C1C74"/>
                </a:solidFill>
                <a:latin typeface="Arial"/>
                <a:cs typeface="Arial"/>
              </a:rPr>
              <a:t>est</a:t>
            </a:r>
            <a:r>
              <a:rPr sz="2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8C1C74"/>
                </a:solidFill>
                <a:latin typeface="Arial"/>
                <a:cs typeface="Arial"/>
              </a:rPr>
              <a:t>en</a:t>
            </a:r>
            <a:r>
              <a:rPr sz="2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8C1C74"/>
                </a:solidFill>
                <a:latin typeface="Arial"/>
                <a:cs typeface="Arial"/>
              </a:rPr>
              <a:t>cours </a:t>
            </a:r>
            <a:r>
              <a:rPr sz="25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8C1C74"/>
                </a:solidFill>
                <a:latin typeface="Arial"/>
                <a:cs typeface="Arial"/>
              </a:rPr>
              <a:t>d'exécution</a:t>
            </a:r>
            <a:r>
              <a:rPr sz="25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8C1C74"/>
                </a:solidFill>
                <a:latin typeface="Arial"/>
                <a:cs typeface="Arial"/>
              </a:rPr>
              <a:t>et</a:t>
            </a:r>
            <a:r>
              <a:rPr sz="25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8C1C74"/>
                </a:solidFill>
                <a:latin typeface="Arial"/>
                <a:cs typeface="Arial"/>
              </a:rPr>
              <a:t>que</a:t>
            </a:r>
            <a:r>
              <a:rPr sz="25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8C1C74"/>
                </a:solidFill>
                <a:latin typeface="Arial"/>
                <a:cs typeface="Arial"/>
              </a:rPr>
              <a:t>kubectl</a:t>
            </a:r>
            <a:r>
              <a:rPr sz="2500" b="1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8C1C74"/>
                </a:solidFill>
                <a:latin typeface="Arial"/>
                <a:cs typeface="Arial"/>
              </a:rPr>
              <a:t>est</a:t>
            </a:r>
            <a:r>
              <a:rPr sz="25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8C1C74"/>
                </a:solidFill>
                <a:latin typeface="Arial"/>
                <a:cs typeface="Arial"/>
              </a:rPr>
              <a:t>configuré,</a:t>
            </a:r>
            <a:r>
              <a:rPr sz="25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5" dirty="0">
                <a:solidFill>
                  <a:srgbClr val="8C1C74"/>
                </a:solidFill>
                <a:latin typeface="Arial"/>
                <a:cs typeface="Arial"/>
              </a:rPr>
              <a:t>vous</a:t>
            </a:r>
            <a:r>
              <a:rPr sz="2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5" dirty="0">
                <a:solidFill>
                  <a:srgbClr val="8C1C74"/>
                </a:solidFill>
                <a:latin typeface="Arial"/>
                <a:cs typeface="Arial"/>
              </a:rPr>
              <a:t>pouvez </a:t>
            </a:r>
            <a:r>
              <a:rPr sz="25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8C1C74"/>
                </a:solidFill>
                <a:latin typeface="Arial"/>
                <a:cs typeface="Arial"/>
              </a:rPr>
              <a:t>exécuter</a:t>
            </a:r>
            <a:r>
              <a:rPr sz="25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5" dirty="0">
                <a:solidFill>
                  <a:srgbClr val="8C1C74"/>
                </a:solidFill>
                <a:latin typeface="Arial"/>
                <a:cs typeface="Arial"/>
              </a:rPr>
              <a:t>votre</a:t>
            </a:r>
            <a:r>
              <a:rPr sz="25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8C1C74"/>
                </a:solidFill>
                <a:latin typeface="Arial"/>
                <a:cs typeface="Arial"/>
              </a:rPr>
              <a:t>première</a:t>
            </a:r>
            <a:r>
              <a:rPr sz="25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8C1C74"/>
                </a:solidFill>
                <a:latin typeface="Arial"/>
                <a:cs typeface="Arial"/>
              </a:rPr>
              <a:t>application</a:t>
            </a:r>
            <a:r>
              <a:rPr sz="25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8C1C74"/>
                </a:solidFill>
                <a:latin typeface="Arial"/>
                <a:cs typeface="Arial"/>
              </a:rPr>
              <a:t>en</a:t>
            </a:r>
            <a:r>
              <a:rPr sz="25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8C1C74"/>
                </a:solidFill>
                <a:latin typeface="Arial"/>
                <a:cs typeface="Arial"/>
              </a:rPr>
              <a:t>quelques</a:t>
            </a:r>
            <a:r>
              <a:rPr sz="2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8C1C74"/>
                </a:solidFill>
                <a:latin typeface="Arial"/>
                <a:cs typeface="Arial"/>
              </a:rPr>
              <a:t>étapes. </a:t>
            </a:r>
            <a:r>
              <a:rPr sz="25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8C1C74"/>
                </a:solidFill>
                <a:latin typeface="Arial"/>
                <a:cs typeface="Arial"/>
              </a:rPr>
              <a:t>Cela</a:t>
            </a:r>
            <a:r>
              <a:rPr sz="25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8C1C74"/>
                </a:solidFill>
                <a:latin typeface="Arial"/>
                <a:cs typeface="Arial"/>
              </a:rPr>
              <a:t>peut</a:t>
            </a:r>
            <a:r>
              <a:rPr sz="2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8C1C74"/>
                </a:solidFill>
                <a:latin typeface="Arial"/>
                <a:cs typeface="Arial"/>
              </a:rPr>
              <a:t>être </a:t>
            </a:r>
            <a:r>
              <a:rPr sz="2500" spc="-5" dirty="0">
                <a:solidFill>
                  <a:srgbClr val="8C1C74"/>
                </a:solidFill>
                <a:latin typeface="Arial"/>
                <a:cs typeface="Arial"/>
              </a:rPr>
              <a:t>fait</a:t>
            </a:r>
            <a:r>
              <a:rPr sz="25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8C1C74"/>
                </a:solidFill>
                <a:latin typeface="Arial"/>
                <a:cs typeface="Arial"/>
              </a:rPr>
              <a:t>en</a:t>
            </a:r>
            <a:r>
              <a:rPr sz="25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8C1C74"/>
                </a:solidFill>
                <a:latin typeface="Arial"/>
                <a:cs typeface="Arial"/>
              </a:rPr>
              <a:t>utilisant</a:t>
            </a:r>
            <a:r>
              <a:rPr sz="2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i="1" spc="-5" dirty="0">
                <a:solidFill>
                  <a:srgbClr val="770272"/>
                </a:solidFill>
                <a:latin typeface="Arial"/>
                <a:cs typeface="Arial"/>
              </a:rPr>
              <a:t>les</a:t>
            </a:r>
            <a:r>
              <a:rPr sz="2500" i="1" spc="15" dirty="0">
                <a:solidFill>
                  <a:srgbClr val="770272"/>
                </a:solidFill>
                <a:latin typeface="Arial"/>
                <a:cs typeface="Arial"/>
              </a:rPr>
              <a:t> </a:t>
            </a:r>
            <a:r>
              <a:rPr sz="2500" i="1" spc="5" dirty="0">
                <a:solidFill>
                  <a:srgbClr val="770272"/>
                </a:solidFill>
                <a:latin typeface="Arial"/>
                <a:cs typeface="Arial"/>
              </a:rPr>
              <a:t>commandes</a:t>
            </a:r>
            <a:r>
              <a:rPr sz="2500" i="1" spc="25" dirty="0">
                <a:solidFill>
                  <a:srgbClr val="770272"/>
                </a:solidFill>
                <a:latin typeface="Arial"/>
                <a:cs typeface="Arial"/>
              </a:rPr>
              <a:t> </a:t>
            </a:r>
            <a:r>
              <a:rPr sz="2500" i="1" dirty="0">
                <a:solidFill>
                  <a:srgbClr val="770272"/>
                </a:solidFill>
                <a:latin typeface="Arial"/>
                <a:cs typeface="Arial"/>
              </a:rPr>
              <a:t>impératives </a:t>
            </a:r>
            <a:r>
              <a:rPr sz="2500" i="1" spc="-675" dirty="0">
                <a:solidFill>
                  <a:srgbClr val="770272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8C1C74"/>
                </a:solidFill>
                <a:latin typeface="Arial"/>
                <a:cs typeface="Arial"/>
              </a:rPr>
              <a:t>qui n'ont</a:t>
            </a:r>
            <a:r>
              <a:rPr sz="2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8C1C74"/>
                </a:solidFill>
                <a:latin typeface="Arial"/>
                <a:cs typeface="Arial"/>
              </a:rPr>
              <a:t>pas</a:t>
            </a:r>
            <a:r>
              <a:rPr sz="2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8C1C74"/>
                </a:solidFill>
                <a:latin typeface="Arial"/>
                <a:cs typeface="Arial"/>
              </a:rPr>
              <a:t>besoin</a:t>
            </a:r>
            <a:r>
              <a:rPr sz="25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5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8C1C74"/>
                </a:solidFill>
                <a:latin typeface="Arial"/>
                <a:cs typeface="Arial"/>
              </a:rPr>
              <a:t>fichiers</a:t>
            </a:r>
            <a:r>
              <a:rPr sz="25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5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8C1C74"/>
                </a:solidFill>
                <a:latin typeface="Arial"/>
                <a:cs typeface="Arial"/>
              </a:rPr>
              <a:t>configuration.</a:t>
            </a:r>
            <a:endParaRPr sz="2500">
              <a:latin typeface="Arial"/>
              <a:cs typeface="Arial"/>
            </a:endParaRPr>
          </a:p>
          <a:p>
            <a:pPr marL="304165" marR="10160">
              <a:lnSpc>
                <a:spcPct val="93200"/>
              </a:lnSpc>
              <a:spcBef>
                <a:spcPts val="1115"/>
              </a:spcBef>
            </a:pPr>
            <a:r>
              <a:rPr sz="2500" dirty="0">
                <a:solidFill>
                  <a:srgbClr val="8C1C74"/>
                </a:solidFill>
                <a:latin typeface="Arial"/>
                <a:cs typeface="Arial"/>
              </a:rPr>
              <a:t>Pour</a:t>
            </a:r>
            <a:r>
              <a:rPr sz="2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5" dirty="0">
                <a:solidFill>
                  <a:srgbClr val="8C1C74"/>
                </a:solidFill>
                <a:latin typeface="Arial"/>
                <a:cs typeface="Arial"/>
              </a:rPr>
              <a:t>exécuter</a:t>
            </a:r>
            <a:r>
              <a:rPr sz="25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8C1C74"/>
                </a:solidFill>
                <a:latin typeface="Arial"/>
                <a:cs typeface="Arial"/>
              </a:rPr>
              <a:t>une</a:t>
            </a:r>
            <a:r>
              <a:rPr sz="25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8C1C74"/>
                </a:solidFill>
                <a:latin typeface="Arial"/>
                <a:cs typeface="Arial"/>
              </a:rPr>
              <a:t>application,</a:t>
            </a:r>
            <a:r>
              <a:rPr sz="2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8C1C74"/>
                </a:solidFill>
                <a:latin typeface="Arial"/>
                <a:cs typeface="Arial"/>
              </a:rPr>
              <a:t>vous</a:t>
            </a:r>
            <a:r>
              <a:rPr sz="2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8C1C74"/>
                </a:solidFill>
                <a:latin typeface="Arial"/>
                <a:cs typeface="Arial"/>
              </a:rPr>
              <a:t>devez</a:t>
            </a:r>
            <a:r>
              <a:rPr sz="25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8C1C74"/>
                </a:solidFill>
                <a:latin typeface="Arial"/>
                <a:cs typeface="Arial"/>
              </a:rPr>
              <a:t>fournir</a:t>
            </a:r>
            <a:r>
              <a:rPr sz="2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8C1C74"/>
                </a:solidFill>
                <a:latin typeface="Arial"/>
                <a:cs typeface="Arial"/>
              </a:rPr>
              <a:t>un</a:t>
            </a:r>
            <a:r>
              <a:rPr sz="2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5" dirty="0">
                <a:solidFill>
                  <a:srgbClr val="8C1C74"/>
                </a:solidFill>
                <a:latin typeface="Arial"/>
                <a:cs typeface="Arial"/>
              </a:rPr>
              <a:t>nom </a:t>
            </a:r>
            <a:r>
              <a:rPr sz="2500" spc="-67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5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8C1C74"/>
                </a:solidFill>
                <a:latin typeface="Arial"/>
                <a:cs typeface="Arial"/>
              </a:rPr>
              <a:t>déploiement</a:t>
            </a:r>
            <a:r>
              <a:rPr sz="2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8C1C74"/>
                </a:solidFill>
                <a:latin typeface="Arial"/>
                <a:cs typeface="Arial"/>
              </a:rPr>
              <a:t>(</a:t>
            </a:r>
            <a:r>
              <a:rPr sz="25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770272"/>
                </a:solidFill>
                <a:latin typeface="Arial"/>
                <a:cs typeface="Arial"/>
              </a:rPr>
              <a:t>nginx</a:t>
            </a:r>
            <a:r>
              <a:rPr sz="2500" spc="15" dirty="0">
                <a:solidFill>
                  <a:srgbClr val="770272"/>
                </a:solidFill>
                <a:latin typeface="Arial"/>
                <a:cs typeface="Arial"/>
              </a:rPr>
              <a:t> </a:t>
            </a:r>
            <a:r>
              <a:rPr sz="2500" spc="5" dirty="0">
                <a:solidFill>
                  <a:srgbClr val="8C1C74"/>
                </a:solidFill>
                <a:latin typeface="Arial"/>
                <a:cs typeface="Arial"/>
              </a:rPr>
              <a:t>),</a:t>
            </a:r>
            <a:r>
              <a:rPr sz="25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8C1C74"/>
                </a:solidFill>
                <a:latin typeface="Arial"/>
                <a:cs typeface="Arial"/>
              </a:rPr>
              <a:t>l'emplacement</a:t>
            </a:r>
            <a:r>
              <a:rPr sz="2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5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8C1C74"/>
                </a:solidFill>
                <a:latin typeface="Arial"/>
                <a:cs typeface="Arial"/>
              </a:rPr>
              <a:t>l'image</a:t>
            </a:r>
            <a:r>
              <a:rPr sz="25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8C1C74"/>
                </a:solidFill>
                <a:latin typeface="Arial"/>
                <a:cs typeface="Arial"/>
              </a:rPr>
              <a:t>du </a:t>
            </a:r>
            <a:r>
              <a:rPr sz="25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8C1C74"/>
                </a:solidFill>
                <a:latin typeface="Arial"/>
                <a:cs typeface="Arial"/>
              </a:rPr>
              <a:t>conteneur</a:t>
            </a:r>
            <a:r>
              <a:rPr sz="25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8C1C74"/>
                </a:solidFill>
                <a:latin typeface="Arial"/>
                <a:cs typeface="Arial"/>
              </a:rPr>
              <a:t>(easylinux</a:t>
            </a:r>
            <a:r>
              <a:rPr sz="2500" dirty="0">
                <a:solidFill>
                  <a:srgbClr val="770272"/>
                </a:solidFill>
                <a:latin typeface="Arial"/>
                <a:cs typeface="Arial"/>
              </a:rPr>
              <a:t>/kubernetes:nginx</a:t>
            </a:r>
            <a:r>
              <a:rPr sz="2500" spc="15" dirty="0">
                <a:solidFill>
                  <a:srgbClr val="770272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8C1C74"/>
                </a:solidFill>
                <a:latin typeface="Arial"/>
                <a:cs typeface="Arial"/>
              </a:rPr>
              <a:t>)</a:t>
            </a:r>
            <a:r>
              <a:rPr sz="2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8C1C74"/>
                </a:solidFill>
                <a:latin typeface="Arial"/>
                <a:cs typeface="Arial"/>
              </a:rPr>
              <a:t>et</a:t>
            </a:r>
            <a:r>
              <a:rPr sz="2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2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8C1C74"/>
                </a:solidFill>
                <a:latin typeface="Arial"/>
                <a:cs typeface="Arial"/>
              </a:rPr>
              <a:t>port</a:t>
            </a:r>
            <a:r>
              <a:rPr sz="2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8C1C74"/>
                </a:solidFill>
                <a:latin typeface="Arial"/>
                <a:cs typeface="Arial"/>
              </a:rPr>
              <a:t>(</a:t>
            </a:r>
            <a:r>
              <a:rPr sz="2500" dirty="0">
                <a:solidFill>
                  <a:srgbClr val="770272"/>
                </a:solidFill>
                <a:latin typeface="Arial"/>
                <a:cs typeface="Arial"/>
              </a:rPr>
              <a:t>80</a:t>
            </a:r>
            <a:r>
              <a:rPr sz="2500" dirty="0">
                <a:solidFill>
                  <a:srgbClr val="8C1C74"/>
                </a:solidFill>
                <a:latin typeface="Arial"/>
                <a:cs typeface="Arial"/>
              </a:rPr>
              <a:t>)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6492" y="1101852"/>
            <a:ext cx="39852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Premiers</a:t>
            </a:r>
            <a:r>
              <a:rPr spc="-110" dirty="0"/>
              <a:t> </a:t>
            </a:r>
            <a:r>
              <a:rPr spc="-10" dirty="0"/>
              <a:t>essais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54" y="2182367"/>
            <a:ext cx="9290050" cy="2077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25" dirty="0">
                <a:solidFill>
                  <a:srgbClr val="8C1C74"/>
                </a:solidFill>
                <a:latin typeface="Arial"/>
                <a:cs typeface="Arial"/>
              </a:rPr>
              <a:t>Exemple</a:t>
            </a:r>
            <a:r>
              <a:rPr sz="2300" spc="-8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91900"/>
              </a:lnSpc>
              <a:tabLst>
                <a:tab pos="3266440" algn="l"/>
              </a:tabLst>
            </a:pP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Si 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vous utilisez 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un 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cluster personnalisé </a:t>
            </a:r>
            <a:r>
              <a:rPr sz="2300" spc="-25" dirty="0">
                <a:solidFill>
                  <a:srgbClr val="8C1C74"/>
                </a:solidFill>
                <a:latin typeface="Arial"/>
                <a:cs typeface="Arial"/>
              </a:rPr>
              <a:t>Kubernetes </a:t>
            </a:r>
            <a:r>
              <a:rPr sz="2300" dirty="0">
                <a:solidFill>
                  <a:srgbClr val="8C1C74"/>
                </a:solidFill>
                <a:latin typeface="Arial"/>
                <a:cs typeface="Arial"/>
              </a:rPr>
              <a:t>( 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Microk8s, </a:t>
            </a:r>
            <a:r>
              <a:rPr sz="2300" spc="-30" dirty="0">
                <a:solidFill>
                  <a:srgbClr val="8C1C74"/>
                </a:solidFill>
                <a:latin typeface="Arial"/>
                <a:cs typeface="Arial"/>
              </a:rPr>
              <a:t>Kubeadm </a:t>
            </a:r>
            <a:r>
              <a:rPr sz="2300" spc="-6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25" dirty="0">
                <a:solidFill>
                  <a:srgbClr val="8C1C74"/>
                </a:solidFill>
                <a:latin typeface="Arial"/>
                <a:cs typeface="Arial"/>
              </a:rPr>
              <a:t>o</a:t>
            </a:r>
            <a:r>
              <a:rPr sz="2300" dirty="0">
                <a:solidFill>
                  <a:srgbClr val="8C1C74"/>
                </a:solidFill>
                <a:latin typeface="Arial"/>
                <a:cs typeface="Arial"/>
              </a:rPr>
              <a:t>u</a:t>
            </a:r>
            <a:r>
              <a:rPr sz="23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25" dirty="0">
                <a:solidFill>
                  <a:srgbClr val="8C1C74"/>
                </a:solidFill>
                <a:latin typeface="Arial"/>
                <a:cs typeface="Arial"/>
              </a:rPr>
              <a:t>au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t</a:t>
            </a:r>
            <a:r>
              <a:rPr sz="2300" spc="-10" dirty="0">
                <a:solidFill>
                  <a:srgbClr val="8C1C74"/>
                </a:solidFill>
                <a:latin typeface="Arial"/>
                <a:cs typeface="Arial"/>
              </a:rPr>
              <a:t>r</a:t>
            </a:r>
            <a:r>
              <a:rPr sz="2300" spc="-25" dirty="0">
                <a:solidFill>
                  <a:srgbClr val="8C1C74"/>
                </a:solidFill>
                <a:latin typeface="Arial"/>
                <a:cs typeface="Arial"/>
              </a:rPr>
              <a:t>e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)</a:t>
            </a:r>
            <a:r>
              <a:rPr sz="2300" dirty="0">
                <a:solidFill>
                  <a:srgbClr val="8C1C74"/>
                </a:solidFill>
                <a:latin typeface="Arial"/>
                <a:cs typeface="Arial"/>
              </a:rPr>
              <a:t>.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8C1C74"/>
                </a:solidFill>
                <a:latin typeface="Arial"/>
                <a:cs typeface="Arial"/>
              </a:rPr>
              <a:t>I</a:t>
            </a:r>
            <a:r>
              <a:rPr sz="2300" dirty="0">
                <a:solidFill>
                  <a:srgbClr val="8C1C74"/>
                </a:solidFill>
                <a:latin typeface="Arial"/>
                <a:cs typeface="Arial"/>
              </a:rPr>
              <a:t>l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25" dirty="0">
                <a:solidFill>
                  <a:srgbClr val="8C1C74"/>
                </a:solidFill>
                <a:latin typeface="Arial"/>
                <a:cs typeface="Arial"/>
              </a:rPr>
              <a:t>n</a:t>
            </a:r>
            <a:r>
              <a:rPr sz="2300" spc="-10" dirty="0">
                <a:solidFill>
                  <a:srgbClr val="8C1C74"/>
                </a:solidFill>
                <a:latin typeface="Arial"/>
                <a:cs typeface="Arial"/>
              </a:rPr>
              <a:t>’</a:t>
            </a:r>
            <a:r>
              <a:rPr sz="2300" dirty="0">
                <a:solidFill>
                  <a:srgbClr val="8C1C74"/>
                </a:solidFill>
                <a:latin typeface="Arial"/>
                <a:cs typeface="Arial"/>
              </a:rPr>
              <a:t>y</a:t>
            </a:r>
            <a:r>
              <a:rPr sz="23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8C1C74"/>
                </a:solidFill>
                <a:latin typeface="Arial"/>
                <a:cs typeface="Arial"/>
              </a:rPr>
              <a:t>a</a:t>
            </a:r>
            <a:r>
              <a:rPr sz="23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25" dirty="0">
                <a:solidFill>
                  <a:srgbClr val="8C1C74"/>
                </a:solidFill>
                <a:latin typeface="Arial"/>
                <a:cs typeface="Arial"/>
              </a:rPr>
              <a:t>pa</a:t>
            </a:r>
            <a:r>
              <a:rPr sz="2300" dirty="0">
                <a:solidFill>
                  <a:srgbClr val="8C1C74"/>
                </a:solidFill>
                <a:latin typeface="Arial"/>
                <a:cs typeface="Arial"/>
              </a:rPr>
              <a:t>s</a:t>
            </a:r>
            <a:r>
              <a:rPr sz="2300" spc="-25" dirty="0">
                <a:solidFill>
                  <a:srgbClr val="8C1C74"/>
                </a:solidFill>
                <a:latin typeface="Arial"/>
                <a:cs typeface="Arial"/>
              </a:rPr>
              <a:t> d</a:t>
            </a:r>
            <a:r>
              <a:rPr sz="2300" dirty="0">
                <a:solidFill>
                  <a:srgbClr val="8C1C74"/>
                </a:solidFill>
                <a:latin typeface="Arial"/>
                <a:cs typeface="Arial"/>
              </a:rPr>
              <a:t>e	</a:t>
            </a:r>
            <a:r>
              <a:rPr sz="2300" spc="-25" dirty="0">
                <a:solidFill>
                  <a:srgbClr val="8C1C74"/>
                </a:solidFill>
                <a:latin typeface="Arial"/>
                <a:cs typeface="Arial"/>
              </a:rPr>
              <a:t>Load</a:t>
            </a:r>
            <a:r>
              <a:rPr sz="2300" spc="-30" dirty="0">
                <a:solidFill>
                  <a:srgbClr val="8C1C74"/>
                </a:solidFill>
                <a:latin typeface="Arial"/>
                <a:cs typeface="Arial"/>
              </a:rPr>
              <a:t>B</a:t>
            </a:r>
            <a:r>
              <a:rPr sz="2300" spc="-25" dirty="0">
                <a:solidFill>
                  <a:srgbClr val="8C1C74"/>
                </a:solidFill>
                <a:latin typeface="Arial"/>
                <a:cs typeface="Arial"/>
              </a:rPr>
              <a:t>a</a:t>
            </a:r>
            <a:r>
              <a:rPr sz="2300" spc="-10" dirty="0">
                <a:solidFill>
                  <a:srgbClr val="8C1C74"/>
                </a:solidFill>
                <a:latin typeface="Arial"/>
                <a:cs typeface="Arial"/>
              </a:rPr>
              <a:t>l</a:t>
            </a:r>
            <a:r>
              <a:rPr sz="2300" spc="-25" dirty="0">
                <a:solidFill>
                  <a:srgbClr val="8C1C74"/>
                </a:solidFill>
                <a:latin typeface="Arial"/>
                <a:cs typeface="Arial"/>
              </a:rPr>
              <a:t>an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c</a:t>
            </a:r>
            <a:r>
              <a:rPr sz="2300" spc="-25" dirty="0">
                <a:solidFill>
                  <a:srgbClr val="8C1C74"/>
                </a:solidFill>
                <a:latin typeface="Arial"/>
                <a:cs typeface="Arial"/>
              </a:rPr>
              <a:t>e</a:t>
            </a:r>
            <a:r>
              <a:rPr sz="2300" dirty="0">
                <a:solidFill>
                  <a:srgbClr val="8C1C74"/>
                </a:solidFill>
                <a:latin typeface="Arial"/>
                <a:cs typeface="Arial"/>
              </a:rPr>
              <a:t>r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8C1C74"/>
                </a:solidFill>
                <a:latin typeface="Arial"/>
                <a:cs typeface="Arial"/>
              </a:rPr>
              <a:t>i</a:t>
            </a:r>
            <a:r>
              <a:rPr sz="2300" spc="-25" dirty="0">
                <a:solidFill>
                  <a:srgbClr val="8C1C74"/>
                </a:solidFill>
                <a:latin typeface="Arial"/>
                <a:cs typeface="Arial"/>
              </a:rPr>
              <a:t>n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t</a:t>
            </a:r>
            <a:r>
              <a:rPr sz="2300" spc="-25" dirty="0">
                <a:solidFill>
                  <a:srgbClr val="8C1C74"/>
                </a:solidFill>
                <a:latin typeface="Arial"/>
                <a:cs typeface="Arial"/>
              </a:rPr>
              <a:t>eg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r</a:t>
            </a:r>
            <a:r>
              <a:rPr sz="2300" dirty="0">
                <a:solidFill>
                  <a:srgbClr val="8C1C74"/>
                </a:solidFill>
                <a:latin typeface="Arial"/>
                <a:cs typeface="Arial"/>
              </a:rPr>
              <a:t>é</a:t>
            </a:r>
            <a:r>
              <a:rPr sz="23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8C1C74"/>
                </a:solidFill>
                <a:latin typeface="Arial"/>
                <a:cs typeface="Arial"/>
              </a:rPr>
              <a:t>(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c</a:t>
            </a:r>
            <a:r>
              <a:rPr sz="2300" spc="-25" dirty="0">
                <a:solidFill>
                  <a:srgbClr val="8C1C74"/>
                </a:solidFill>
                <a:latin typeface="Arial"/>
                <a:cs typeface="Arial"/>
              </a:rPr>
              <a:t>on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t</a:t>
            </a:r>
            <a:r>
              <a:rPr sz="2300" spc="-10" dirty="0">
                <a:solidFill>
                  <a:srgbClr val="8C1C74"/>
                </a:solidFill>
                <a:latin typeface="Arial"/>
                <a:cs typeface="Arial"/>
              </a:rPr>
              <a:t>r</a:t>
            </a:r>
            <a:r>
              <a:rPr sz="2300" spc="-25" dirty="0">
                <a:solidFill>
                  <a:srgbClr val="8C1C74"/>
                </a:solidFill>
                <a:latin typeface="Arial"/>
                <a:cs typeface="Arial"/>
              </a:rPr>
              <a:t>a</a:t>
            </a:r>
            <a:r>
              <a:rPr sz="2300" spc="-10" dirty="0">
                <a:solidFill>
                  <a:srgbClr val="8C1C74"/>
                </a:solidFill>
                <a:latin typeface="Arial"/>
                <a:cs typeface="Arial"/>
              </a:rPr>
              <a:t>ir</a:t>
            </a:r>
            <a:r>
              <a:rPr sz="2300" spc="-25" dirty="0">
                <a:solidFill>
                  <a:srgbClr val="8C1C74"/>
                </a:solidFill>
                <a:latin typeface="Arial"/>
                <a:cs typeface="Arial"/>
              </a:rPr>
              <a:t>e</a:t>
            </a:r>
            <a:r>
              <a:rPr sz="2300" spc="-40" dirty="0">
                <a:solidFill>
                  <a:srgbClr val="8C1C74"/>
                </a:solidFill>
                <a:latin typeface="Arial"/>
                <a:cs typeface="Arial"/>
              </a:rPr>
              <a:t>m</a:t>
            </a:r>
            <a:r>
              <a:rPr sz="2300" spc="-25" dirty="0">
                <a:solidFill>
                  <a:srgbClr val="8C1C74"/>
                </a:solidFill>
                <a:latin typeface="Arial"/>
                <a:cs typeface="Arial"/>
              </a:rPr>
              <a:t>en</a:t>
            </a:r>
            <a:r>
              <a:rPr sz="2300" dirty="0">
                <a:solidFill>
                  <a:srgbClr val="8C1C74"/>
                </a:solidFill>
                <a:latin typeface="Arial"/>
                <a:cs typeface="Arial"/>
              </a:rPr>
              <a:t>t</a:t>
            </a:r>
            <a:r>
              <a:rPr sz="23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8C1C74"/>
                </a:solidFill>
                <a:latin typeface="Arial"/>
                <a:cs typeface="Arial"/>
              </a:rPr>
              <a:t>à</a:t>
            </a:r>
            <a:r>
              <a:rPr sz="2300" spc="-1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135" dirty="0">
                <a:solidFill>
                  <a:srgbClr val="8C1C74"/>
                </a:solidFill>
                <a:latin typeface="Arial"/>
                <a:cs typeface="Arial"/>
              </a:rPr>
              <a:t>A</a:t>
            </a:r>
            <a:r>
              <a:rPr sz="2300" spc="-65" dirty="0">
                <a:solidFill>
                  <a:srgbClr val="8C1C74"/>
                </a:solidFill>
                <a:latin typeface="Arial"/>
                <a:cs typeface="Arial"/>
              </a:rPr>
              <a:t>W</a:t>
            </a:r>
            <a:r>
              <a:rPr sz="2300" dirty="0">
                <a:solidFill>
                  <a:srgbClr val="8C1C74"/>
                </a:solidFill>
                <a:latin typeface="Arial"/>
                <a:cs typeface="Arial"/>
              </a:rPr>
              <a:t>S</a:t>
            </a:r>
            <a:r>
              <a:rPr sz="2300" spc="-2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8C1C74"/>
                </a:solidFill>
                <a:latin typeface="Arial"/>
                <a:cs typeface="Arial"/>
              </a:rPr>
              <a:t>ou  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Google </a:t>
            </a:r>
            <a:r>
              <a:rPr sz="2300" spc="-25" dirty="0">
                <a:solidFill>
                  <a:srgbClr val="8C1C74"/>
                </a:solidFill>
                <a:latin typeface="Arial"/>
                <a:cs typeface="Arial"/>
              </a:rPr>
              <a:t>Cloud). Dans </a:t>
            </a:r>
            <a:r>
              <a:rPr sz="2300" spc="-10" dirty="0">
                <a:solidFill>
                  <a:srgbClr val="8C1C74"/>
                </a:solidFill>
                <a:latin typeface="Arial"/>
                <a:cs typeface="Arial"/>
              </a:rPr>
              <a:t>ce 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cas 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vous devez utiliser </a:t>
            </a:r>
            <a:r>
              <a:rPr sz="2300" spc="-25" dirty="0">
                <a:solidFill>
                  <a:srgbClr val="8C1C74"/>
                </a:solidFill>
                <a:latin typeface="Arial"/>
                <a:cs typeface="Arial"/>
              </a:rPr>
              <a:t>NodePort 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ou un </a:t>
            </a:r>
            <a:r>
              <a:rPr sz="23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controlleur</a:t>
            </a:r>
            <a:r>
              <a:rPr sz="23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Ingress.</a:t>
            </a:r>
            <a:endParaRPr sz="2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4944" y="4500371"/>
            <a:ext cx="7091045" cy="53784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400" dirty="0">
                <a:solidFill>
                  <a:srgbClr val="00A833"/>
                </a:solidFill>
                <a:latin typeface="Lucida Console"/>
                <a:cs typeface="Lucida Console"/>
              </a:rPr>
              <a:t>$</a:t>
            </a:r>
            <a:r>
              <a:rPr sz="1400" spc="-3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b="1" spc="-15" dirty="0">
                <a:solidFill>
                  <a:srgbClr val="00A833"/>
                </a:solidFill>
                <a:latin typeface="Lucida Sans Typewriter"/>
                <a:cs typeface="Lucida Sans Typewriter"/>
              </a:rPr>
              <a:t>kubectl</a:t>
            </a:r>
            <a:r>
              <a:rPr sz="1400" b="1" spc="-35" dirty="0">
                <a:solidFill>
                  <a:srgbClr val="00A833"/>
                </a:solidFill>
                <a:latin typeface="Lucida Sans Typewriter"/>
                <a:cs typeface="Lucida Sans Typewriter"/>
              </a:rPr>
              <a:t> </a:t>
            </a:r>
            <a:r>
              <a:rPr sz="1400" b="1" spc="-20" dirty="0">
                <a:solidFill>
                  <a:srgbClr val="00A833"/>
                </a:solidFill>
                <a:latin typeface="Lucida Sans Typewriter"/>
                <a:cs typeface="Lucida Sans Typewriter"/>
              </a:rPr>
              <a:t>create</a:t>
            </a:r>
            <a:r>
              <a:rPr sz="1400" b="1" spc="-40" dirty="0">
                <a:solidFill>
                  <a:srgbClr val="00A833"/>
                </a:solidFill>
                <a:latin typeface="Lucida Sans Typewriter"/>
                <a:cs typeface="Lucida Sans Typewriter"/>
              </a:rPr>
              <a:t> </a:t>
            </a:r>
            <a:r>
              <a:rPr sz="1400" b="1" spc="-20" dirty="0">
                <a:solidFill>
                  <a:srgbClr val="00A833"/>
                </a:solidFill>
                <a:latin typeface="Lucida Sans Typewriter"/>
                <a:cs typeface="Lucida Sans Typewriter"/>
              </a:rPr>
              <a:t>deployment</a:t>
            </a:r>
            <a:r>
              <a:rPr sz="1400" b="1" spc="-40" dirty="0">
                <a:solidFill>
                  <a:srgbClr val="00A833"/>
                </a:solidFill>
                <a:latin typeface="Lucida Sans Typewriter"/>
                <a:cs typeface="Lucida Sans Typewriter"/>
              </a:rPr>
              <a:t> </a:t>
            </a:r>
            <a:r>
              <a:rPr sz="1400" b="1" spc="-20" dirty="0">
                <a:solidFill>
                  <a:srgbClr val="00A833"/>
                </a:solidFill>
                <a:latin typeface="Lucida Sans Typewriter"/>
                <a:cs typeface="Lucida Sans Typewriter"/>
              </a:rPr>
              <a:t>nginx</a:t>
            </a:r>
            <a:r>
              <a:rPr sz="1400" b="1" spc="90" dirty="0">
                <a:solidFill>
                  <a:srgbClr val="00A833"/>
                </a:solidFill>
                <a:latin typeface="Lucida Sans Typewriter"/>
                <a:cs typeface="Lucida Sans Typewriter"/>
              </a:rPr>
              <a:t> </a:t>
            </a:r>
            <a:r>
              <a:rPr sz="1400" b="1" spc="-20" dirty="0">
                <a:solidFill>
                  <a:srgbClr val="00A833"/>
                </a:solidFill>
                <a:latin typeface="Lucida Sans Typewriter"/>
                <a:cs typeface="Lucida Sans Typewriter"/>
              </a:rPr>
              <a:t>–image=easylinux/kubernetes:nginx</a:t>
            </a:r>
            <a:endParaRPr sz="1400">
              <a:latin typeface="Lucida Sans Typewriter"/>
              <a:cs typeface="Lucida Sans Typewriter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deployment.apps/nginx</a:t>
            </a:r>
            <a:r>
              <a:rPr sz="1400" spc="-9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created</a:t>
            </a:r>
            <a:endParaRPr sz="1400">
              <a:latin typeface="Lucida Console"/>
              <a:cs typeface="Lucida Console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25894" y="5308928"/>
          <a:ext cx="5085715" cy="675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6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26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7328">
                <a:tc>
                  <a:txBody>
                    <a:bodyPr/>
                    <a:lstStyle/>
                    <a:p>
                      <a:pPr marL="31750">
                        <a:lnSpc>
                          <a:spcPts val="1630"/>
                        </a:lnSpc>
                      </a:pPr>
                      <a:r>
                        <a:rPr sz="1400" dirty="0">
                          <a:solidFill>
                            <a:srgbClr val="00A833"/>
                          </a:solidFill>
                          <a:latin typeface="Lucida Console"/>
                          <a:cs typeface="Lucida Console"/>
                        </a:rPr>
                        <a:t>$</a:t>
                      </a:r>
                      <a:r>
                        <a:rPr sz="1400" spc="-160" dirty="0">
                          <a:solidFill>
                            <a:srgbClr val="00A833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00A833"/>
                          </a:solidFill>
                          <a:latin typeface="Lucida Sans Typewriter"/>
                          <a:cs typeface="Lucida Sans Typewriter"/>
                        </a:rPr>
                        <a:t>kubectl</a:t>
                      </a:r>
                      <a:endParaRPr sz="1400">
                        <a:latin typeface="Lucida Sans Typewriter"/>
                        <a:cs typeface="Lucida Sans Typewriter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630"/>
                        </a:lnSpc>
                      </a:pPr>
                      <a:r>
                        <a:rPr sz="1400" b="1" spc="-15" dirty="0">
                          <a:solidFill>
                            <a:srgbClr val="00A833"/>
                          </a:solidFill>
                          <a:latin typeface="Lucida Sans Typewriter"/>
                          <a:cs typeface="Lucida Sans Typewriter"/>
                        </a:rPr>
                        <a:t>get</a:t>
                      </a:r>
                      <a:r>
                        <a:rPr sz="1400" b="1" spc="-105" dirty="0">
                          <a:solidFill>
                            <a:srgbClr val="00A833"/>
                          </a:solidFill>
                          <a:latin typeface="Lucida Sans Typewriter"/>
                          <a:cs typeface="Lucida Sans Typewriter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00A833"/>
                          </a:solidFill>
                          <a:latin typeface="Lucida Sans Typewriter"/>
                          <a:cs typeface="Lucida Sans Typewriter"/>
                        </a:rPr>
                        <a:t>deployments</a:t>
                      </a:r>
                      <a:endParaRPr sz="1400">
                        <a:latin typeface="Lucida Sans Typewriter"/>
                        <a:cs typeface="Lucida Sans Typewriter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172">
                <a:tc>
                  <a:txBody>
                    <a:bodyPr/>
                    <a:lstStyle/>
                    <a:p>
                      <a:pPr marL="31750">
                        <a:lnSpc>
                          <a:spcPts val="1610"/>
                        </a:lnSpc>
                      </a:pPr>
                      <a:r>
                        <a:rPr sz="1400" spc="-15" dirty="0">
                          <a:solidFill>
                            <a:srgbClr val="00A833"/>
                          </a:solidFill>
                          <a:latin typeface="Lucida Console"/>
                          <a:cs typeface="Lucida Console"/>
                        </a:rPr>
                        <a:t>NAME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ts val="1610"/>
                        </a:lnSpc>
                        <a:tabLst>
                          <a:tab pos="1021715" algn="l"/>
                        </a:tabLst>
                      </a:pPr>
                      <a:r>
                        <a:rPr sz="1400" spc="-15" dirty="0">
                          <a:solidFill>
                            <a:srgbClr val="00A833"/>
                          </a:solidFill>
                          <a:latin typeface="Lucida Console"/>
                          <a:cs typeface="Lucida Console"/>
                        </a:rPr>
                        <a:t>READY	</a:t>
                      </a:r>
                      <a:r>
                        <a:rPr sz="1400" spc="-20" dirty="0">
                          <a:solidFill>
                            <a:srgbClr val="00A833"/>
                          </a:solidFill>
                          <a:latin typeface="Lucida Console"/>
                          <a:cs typeface="Lucida Console"/>
                        </a:rPr>
                        <a:t>UP-TO-DATE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ts val="1610"/>
                        </a:lnSpc>
                      </a:pPr>
                      <a:r>
                        <a:rPr sz="1400" spc="-20" dirty="0">
                          <a:solidFill>
                            <a:srgbClr val="00A833"/>
                          </a:solidFill>
                          <a:latin typeface="Lucida Console"/>
                          <a:cs typeface="Lucida Console"/>
                        </a:rPr>
                        <a:t>AVAILABLE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610"/>
                        </a:lnSpc>
                      </a:pPr>
                      <a:r>
                        <a:rPr sz="1400" spc="-10" dirty="0">
                          <a:solidFill>
                            <a:srgbClr val="00A833"/>
                          </a:solidFill>
                          <a:latin typeface="Lucida Console"/>
                          <a:cs typeface="Lucida Console"/>
                        </a:rPr>
                        <a:t>AGE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723">
                <a:tc>
                  <a:txBody>
                    <a:bodyPr/>
                    <a:lstStyle/>
                    <a:p>
                      <a:pPr marL="31750">
                        <a:lnSpc>
                          <a:spcPts val="1510"/>
                        </a:lnSpc>
                      </a:pPr>
                      <a:r>
                        <a:rPr sz="1400" spc="-15" dirty="0">
                          <a:solidFill>
                            <a:srgbClr val="00A833"/>
                          </a:solidFill>
                          <a:latin typeface="Lucida Console"/>
                          <a:cs typeface="Lucida Console"/>
                        </a:rPr>
                        <a:t>nginx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ts val="1510"/>
                        </a:lnSpc>
                        <a:tabLst>
                          <a:tab pos="1021715" algn="l"/>
                        </a:tabLst>
                      </a:pPr>
                      <a:r>
                        <a:rPr sz="1400" spc="-10" dirty="0">
                          <a:solidFill>
                            <a:srgbClr val="00A833"/>
                          </a:solidFill>
                          <a:latin typeface="Lucida Console"/>
                          <a:cs typeface="Lucida Console"/>
                        </a:rPr>
                        <a:t>1/1	</a:t>
                      </a:r>
                      <a:r>
                        <a:rPr sz="1400" dirty="0">
                          <a:solidFill>
                            <a:srgbClr val="00A833"/>
                          </a:solidFill>
                          <a:latin typeface="Lucida Console"/>
                          <a:cs typeface="Lucida Console"/>
                        </a:rPr>
                        <a:t>1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ts val="1510"/>
                        </a:lnSpc>
                      </a:pPr>
                      <a:r>
                        <a:rPr sz="1400" dirty="0">
                          <a:solidFill>
                            <a:srgbClr val="00A833"/>
                          </a:solidFill>
                          <a:latin typeface="Lucida Console"/>
                          <a:cs typeface="Lucida Console"/>
                        </a:rPr>
                        <a:t>1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510"/>
                        </a:lnSpc>
                      </a:pPr>
                      <a:r>
                        <a:rPr sz="1400" spc="-10" dirty="0">
                          <a:solidFill>
                            <a:srgbClr val="00A833"/>
                          </a:solidFill>
                          <a:latin typeface="Lucida Console"/>
                          <a:cs typeface="Lucida Console"/>
                        </a:rPr>
                        <a:t>13s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544944" y="6213347"/>
            <a:ext cx="6457315" cy="53784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400" dirty="0">
                <a:solidFill>
                  <a:srgbClr val="00A833"/>
                </a:solidFill>
                <a:latin typeface="Lucida Console"/>
                <a:cs typeface="Lucida Console"/>
              </a:rPr>
              <a:t>$</a:t>
            </a:r>
            <a:r>
              <a:rPr sz="1400" spc="-3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b="1" spc="-15" dirty="0">
                <a:solidFill>
                  <a:srgbClr val="00A833"/>
                </a:solidFill>
                <a:latin typeface="Lucida Sans Typewriter"/>
                <a:cs typeface="Lucida Sans Typewriter"/>
              </a:rPr>
              <a:t>kubectl</a:t>
            </a:r>
            <a:r>
              <a:rPr sz="1400" b="1" spc="-30" dirty="0">
                <a:solidFill>
                  <a:srgbClr val="00A833"/>
                </a:solidFill>
                <a:latin typeface="Lucida Sans Typewriter"/>
                <a:cs typeface="Lucida Sans Typewriter"/>
              </a:rPr>
              <a:t> </a:t>
            </a:r>
            <a:r>
              <a:rPr sz="1400" b="1" spc="-20" dirty="0">
                <a:solidFill>
                  <a:srgbClr val="00A833"/>
                </a:solidFill>
                <a:latin typeface="Lucida Sans Typewriter"/>
                <a:cs typeface="Lucida Sans Typewriter"/>
              </a:rPr>
              <a:t>expose</a:t>
            </a:r>
            <a:r>
              <a:rPr sz="1400" b="1" spc="-35" dirty="0">
                <a:solidFill>
                  <a:srgbClr val="00A833"/>
                </a:solidFill>
                <a:latin typeface="Lucida Sans Typewriter"/>
                <a:cs typeface="Lucida Sans Typewriter"/>
              </a:rPr>
              <a:t> </a:t>
            </a:r>
            <a:r>
              <a:rPr sz="1400" b="1" spc="-20" dirty="0">
                <a:solidFill>
                  <a:srgbClr val="00A833"/>
                </a:solidFill>
                <a:latin typeface="Lucida Sans Typewriter"/>
                <a:cs typeface="Lucida Sans Typewriter"/>
              </a:rPr>
              <a:t>deployment/nginx</a:t>
            </a:r>
            <a:r>
              <a:rPr sz="1400" b="1" spc="-50" dirty="0">
                <a:solidFill>
                  <a:srgbClr val="00A833"/>
                </a:solidFill>
                <a:latin typeface="Lucida Sans Typewriter"/>
                <a:cs typeface="Lucida Sans Typewriter"/>
              </a:rPr>
              <a:t> </a:t>
            </a:r>
            <a:r>
              <a:rPr sz="1400" b="1" spc="-20" dirty="0">
                <a:solidFill>
                  <a:srgbClr val="00A833"/>
                </a:solidFill>
                <a:latin typeface="Lucida Sans Typewriter"/>
                <a:cs typeface="Lucida Sans Typewriter"/>
              </a:rPr>
              <a:t>--type="NodePort"</a:t>
            </a:r>
            <a:r>
              <a:rPr sz="1400" b="1" spc="-45" dirty="0">
                <a:solidFill>
                  <a:srgbClr val="00A833"/>
                </a:solidFill>
                <a:latin typeface="Lucida Sans Typewriter"/>
                <a:cs typeface="Lucida Sans Typewriter"/>
              </a:rPr>
              <a:t> </a:t>
            </a:r>
            <a:r>
              <a:rPr sz="1400" b="1" spc="-20" dirty="0">
                <a:solidFill>
                  <a:srgbClr val="00A833"/>
                </a:solidFill>
                <a:latin typeface="Lucida Sans Typewriter"/>
                <a:cs typeface="Lucida Sans Typewriter"/>
              </a:rPr>
              <a:t>--port</a:t>
            </a:r>
            <a:r>
              <a:rPr sz="1400" b="1" spc="70" dirty="0">
                <a:solidFill>
                  <a:srgbClr val="00A833"/>
                </a:solidFill>
                <a:latin typeface="Lucida Sans Typewriter"/>
                <a:cs typeface="Lucida Sans Typewriter"/>
              </a:rPr>
              <a:t> </a:t>
            </a:r>
            <a:r>
              <a:rPr sz="1400" b="1" spc="-15" dirty="0">
                <a:solidFill>
                  <a:srgbClr val="00A833"/>
                </a:solidFill>
                <a:latin typeface="Lucida Sans Typewriter"/>
                <a:cs typeface="Lucida Sans Typewriter"/>
              </a:rPr>
              <a:t>80</a:t>
            </a:r>
            <a:endParaRPr sz="1400">
              <a:latin typeface="Lucida Sans Typewriter"/>
              <a:cs typeface="Lucida Sans Typewriter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service/bootcamp</a:t>
            </a:r>
            <a:r>
              <a:rPr sz="1400" spc="-9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exposed</a:t>
            </a:r>
            <a:endParaRPr sz="1400">
              <a:latin typeface="Lucida Console"/>
              <a:cs typeface="Lucida Console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7663" y="1101852"/>
            <a:ext cx="39858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Premiers</a:t>
            </a:r>
            <a:r>
              <a:rPr spc="-105" dirty="0"/>
              <a:t> </a:t>
            </a:r>
            <a:r>
              <a:rPr spc="-10" dirty="0"/>
              <a:t>essais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8616" y="2171700"/>
            <a:ext cx="23387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A833"/>
                </a:solidFill>
                <a:latin typeface="Lucida Console"/>
                <a:cs typeface="Lucida Console"/>
              </a:rPr>
              <a:t>$</a:t>
            </a:r>
            <a:r>
              <a:rPr sz="1400" spc="-5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b="1" spc="-15" dirty="0">
                <a:solidFill>
                  <a:srgbClr val="00A833"/>
                </a:solidFill>
                <a:latin typeface="Lucida Sans Typewriter"/>
                <a:cs typeface="Lucida Sans Typewriter"/>
              </a:rPr>
              <a:t>kubectl</a:t>
            </a:r>
            <a:r>
              <a:rPr sz="1400" b="1" spc="-50" dirty="0">
                <a:solidFill>
                  <a:srgbClr val="00A833"/>
                </a:solidFill>
                <a:latin typeface="Lucida Sans Typewriter"/>
                <a:cs typeface="Lucida Sans Typewriter"/>
              </a:rPr>
              <a:t> </a:t>
            </a:r>
            <a:r>
              <a:rPr sz="1400" b="1" spc="-10" dirty="0">
                <a:solidFill>
                  <a:srgbClr val="00A833"/>
                </a:solidFill>
                <a:latin typeface="Lucida Sans Typewriter"/>
                <a:cs typeface="Lucida Sans Typewriter"/>
              </a:rPr>
              <a:t>get</a:t>
            </a:r>
            <a:r>
              <a:rPr sz="1400" b="1" spc="-120" dirty="0">
                <a:solidFill>
                  <a:srgbClr val="00A833"/>
                </a:solidFill>
                <a:latin typeface="Lucida Sans Typewriter"/>
                <a:cs typeface="Lucida Sans Typewriter"/>
              </a:rPr>
              <a:t> </a:t>
            </a:r>
            <a:r>
              <a:rPr sz="1400" b="1" spc="-20" dirty="0">
                <a:solidFill>
                  <a:srgbClr val="00A833"/>
                </a:solidFill>
                <a:latin typeface="Lucida Sans Typewriter"/>
                <a:cs typeface="Lucida Sans Typewriter"/>
              </a:rPr>
              <a:t>services</a:t>
            </a:r>
            <a:endParaRPr sz="1400">
              <a:latin typeface="Lucida Sans Typewriter"/>
              <a:cs typeface="Lucida Sans Typewrite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8616" y="2363724"/>
            <a:ext cx="1078865" cy="69913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NAME</a:t>
            </a:r>
            <a:endParaRPr sz="1400">
              <a:latin typeface="Lucida Console"/>
              <a:cs typeface="Lucida Console"/>
            </a:endParaRPr>
          </a:p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Nginx </a:t>
            </a:r>
            <a:r>
              <a:rPr sz="1400" spc="-1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kubernete</a:t>
            </a:r>
            <a:r>
              <a:rPr sz="1400" dirty="0">
                <a:solidFill>
                  <a:srgbClr val="00A833"/>
                </a:solidFill>
                <a:latin typeface="Lucida Console"/>
                <a:cs typeface="Lucida Console"/>
              </a:rPr>
              <a:t>s</a:t>
            </a:r>
            <a:endParaRPr sz="1400">
              <a:latin typeface="Lucida Console"/>
              <a:cs typeface="Lucida Consol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55754" y="2363724"/>
            <a:ext cx="1289050" cy="69913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TYPE</a:t>
            </a:r>
            <a:endParaRPr sz="1400">
              <a:latin typeface="Lucida Console"/>
              <a:cs typeface="Lucida Console"/>
            </a:endParaRPr>
          </a:p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LoadBalance</a:t>
            </a:r>
            <a:r>
              <a:rPr sz="1400" dirty="0">
                <a:solidFill>
                  <a:srgbClr val="00A833"/>
                </a:solidFill>
                <a:latin typeface="Lucida Console"/>
                <a:cs typeface="Lucida Console"/>
              </a:rPr>
              <a:t>r  </a:t>
            </a: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ClusterIP</a:t>
            </a:r>
            <a:endParaRPr sz="1400">
              <a:latin typeface="Lucida Console"/>
              <a:cs typeface="Lucida Consol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56296" y="2378964"/>
            <a:ext cx="1287145" cy="64452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1580"/>
              </a:lnSpc>
              <a:spcBef>
                <a:spcPts val="235"/>
              </a:spcBef>
            </a:pP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CLUSTER-IP </a:t>
            </a: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10.97.48.179</a:t>
            </a:r>
            <a:endParaRPr sz="1400">
              <a:latin typeface="Lucida Console"/>
              <a:cs typeface="Lucida Console"/>
            </a:endParaRPr>
          </a:p>
          <a:p>
            <a:pPr marL="12700">
              <a:lnSpc>
                <a:spcPts val="1575"/>
              </a:lnSpc>
            </a:pP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10.96.0.1</a:t>
            </a:r>
            <a:endParaRPr sz="1400">
              <a:latin typeface="Lucida Console"/>
              <a:cs typeface="Lucida Consol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56496" y="2378964"/>
            <a:ext cx="1183640" cy="644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30"/>
              </a:lnSpc>
              <a:spcBef>
                <a:spcPts val="100"/>
              </a:spcBef>
            </a:pP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EXTERNAL-IP</a:t>
            </a:r>
            <a:endParaRPr sz="1400">
              <a:latin typeface="Lucida Console"/>
              <a:cs typeface="Lucida Console"/>
            </a:endParaRPr>
          </a:p>
          <a:p>
            <a:pPr marL="12700">
              <a:lnSpc>
                <a:spcPts val="1595"/>
              </a:lnSpc>
            </a:pP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&lt;none&gt;</a:t>
            </a:r>
            <a:endParaRPr sz="1400">
              <a:latin typeface="Lucida Console"/>
              <a:cs typeface="Lucida Console"/>
            </a:endParaRPr>
          </a:p>
          <a:p>
            <a:pPr marL="12700">
              <a:lnSpc>
                <a:spcPts val="1645"/>
              </a:lnSpc>
            </a:pP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&lt;none&gt;</a:t>
            </a:r>
            <a:endParaRPr sz="1400">
              <a:latin typeface="Lucida Console"/>
              <a:cs typeface="Lucida Consol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43976" y="2378964"/>
            <a:ext cx="1289050" cy="64452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indent="106680">
              <a:lnSpc>
                <a:spcPts val="1580"/>
              </a:lnSpc>
              <a:spcBef>
                <a:spcPts val="235"/>
              </a:spcBef>
            </a:pP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PORT(S) </a:t>
            </a:r>
            <a:r>
              <a:rPr sz="1400" spc="-1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80:31497/TC</a:t>
            </a:r>
            <a:r>
              <a:rPr sz="1400" dirty="0">
                <a:solidFill>
                  <a:srgbClr val="00A833"/>
                </a:solidFill>
                <a:latin typeface="Lucida Console"/>
                <a:cs typeface="Lucida Console"/>
              </a:rPr>
              <a:t>P</a:t>
            </a:r>
            <a:endParaRPr sz="1400">
              <a:latin typeface="Lucida Console"/>
              <a:cs typeface="Lucida Console"/>
            </a:endParaRPr>
          </a:p>
          <a:p>
            <a:pPr marL="119380">
              <a:lnSpc>
                <a:spcPts val="1575"/>
              </a:lnSpc>
            </a:pP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443/TCP</a:t>
            </a:r>
            <a:endParaRPr sz="1400">
              <a:latin typeface="Lucida Console"/>
              <a:cs typeface="Lucida Consol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64627" y="2363724"/>
            <a:ext cx="553085" cy="69913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AGE</a:t>
            </a:r>
            <a:endParaRPr sz="1400">
              <a:latin typeface="Lucida Console"/>
              <a:cs typeface="Lucida Console"/>
            </a:endParaRPr>
          </a:p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39s </a:t>
            </a:r>
            <a:r>
              <a:rPr sz="1400" spc="-1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6d22</a:t>
            </a:r>
            <a:r>
              <a:rPr sz="1400" dirty="0">
                <a:solidFill>
                  <a:srgbClr val="00A833"/>
                </a:solidFill>
                <a:latin typeface="Lucida Console"/>
                <a:cs typeface="Lucida Console"/>
              </a:rPr>
              <a:t>h</a:t>
            </a:r>
            <a:endParaRPr sz="1400">
              <a:latin typeface="Lucida Console"/>
              <a:cs typeface="Lucida Consol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8616" y="3214115"/>
            <a:ext cx="33940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A833"/>
                </a:solidFill>
                <a:latin typeface="Lucida Console"/>
                <a:cs typeface="Lucida Console"/>
              </a:rPr>
              <a:t>$</a:t>
            </a:r>
            <a:r>
              <a:rPr sz="1400" spc="-4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b="1" spc="-15" dirty="0">
                <a:solidFill>
                  <a:srgbClr val="00A833"/>
                </a:solidFill>
                <a:latin typeface="Lucida Sans Typewriter"/>
                <a:cs typeface="Lucida Sans Typewriter"/>
              </a:rPr>
              <a:t>kubectl</a:t>
            </a:r>
            <a:r>
              <a:rPr sz="1400" b="1" spc="-40" dirty="0">
                <a:solidFill>
                  <a:srgbClr val="00A833"/>
                </a:solidFill>
                <a:latin typeface="Lucida Sans Typewriter"/>
                <a:cs typeface="Lucida Sans Typewriter"/>
              </a:rPr>
              <a:t> </a:t>
            </a:r>
            <a:r>
              <a:rPr sz="1400" b="1" spc="-20" dirty="0">
                <a:solidFill>
                  <a:srgbClr val="00A833"/>
                </a:solidFill>
                <a:latin typeface="Lucida Sans Typewriter"/>
                <a:cs typeface="Lucida Sans Typewriter"/>
              </a:rPr>
              <a:t>describe</a:t>
            </a:r>
            <a:r>
              <a:rPr sz="1400" b="1" spc="-55" dirty="0">
                <a:solidFill>
                  <a:srgbClr val="00A833"/>
                </a:solidFill>
                <a:latin typeface="Lucida Sans Typewriter"/>
                <a:cs typeface="Lucida Sans Typewriter"/>
              </a:rPr>
              <a:t> </a:t>
            </a:r>
            <a:r>
              <a:rPr sz="1400" b="1" spc="-15" dirty="0">
                <a:solidFill>
                  <a:srgbClr val="00A833"/>
                </a:solidFill>
                <a:latin typeface="Lucida Sans Typewriter"/>
                <a:cs typeface="Lucida Sans Typewriter"/>
              </a:rPr>
              <a:t>service</a:t>
            </a:r>
            <a:r>
              <a:rPr sz="1400" b="1" spc="-105" dirty="0">
                <a:solidFill>
                  <a:srgbClr val="00A833"/>
                </a:solidFill>
                <a:latin typeface="Lucida Sans Typewriter"/>
                <a:cs typeface="Lucida Sans Typewriter"/>
              </a:rPr>
              <a:t> </a:t>
            </a:r>
            <a:r>
              <a:rPr sz="1400" b="1" spc="-15" dirty="0">
                <a:solidFill>
                  <a:srgbClr val="00A833"/>
                </a:solidFill>
                <a:latin typeface="Lucida Sans Typewriter"/>
                <a:cs typeface="Lucida Sans Typewriter"/>
              </a:rPr>
              <a:t>nginx</a:t>
            </a:r>
            <a:endParaRPr sz="1400">
              <a:latin typeface="Lucida Sans Typewriter"/>
              <a:cs typeface="Lucida Sans Typewriter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42890" y="3427476"/>
            <a:ext cx="1618615" cy="19030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649605">
              <a:lnSpc>
                <a:spcPct val="98600"/>
              </a:lnSpc>
              <a:spcBef>
                <a:spcPts val="120"/>
              </a:spcBef>
            </a:pP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nginx </a:t>
            </a:r>
            <a:r>
              <a:rPr sz="1400" spc="-1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default </a:t>
            </a:r>
            <a:r>
              <a:rPr sz="1400" spc="-1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app=ngin</a:t>
            </a:r>
            <a:r>
              <a:rPr sz="1400" dirty="0">
                <a:solidFill>
                  <a:srgbClr val="00A833"/>
                </a:solidFill>
                <a:latin typeface="Lucida Console"/>
                <a:cs typeface="Lucida Console"/>
              </a:rPr>
              <a:t>x</a:t>
            </a:r>
            <a:endParaRPr sz="1400">
              <a:latin typeface="Lucida Console"/>
              <a:cs typeface="Lucida Console"/>
            </a:endParaRPr>
          </a:p>
          <a:p>
            <a:pPr marL="12700" marR="650875">
              <a:lnSpc>
                <a:spcPts val="1610"/>
              </a:lnSpc>
              <a:spcBef>
                <a:spcPts val="20"/>
              </a:spcBef>
            </a:pP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&lt;none&gt; </a:t>
            </a:r>
            <a:r>
              <a:rPr sz="1400" spc="-1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app=nginx</a:t>
            </a:r>
            <a:endParaRPr sz="1400">
              <a:latin typeface="Lucida Console"/>
              <a:cs typeface="Lucida Console"/>
            </a:endParaRPr>
          </a:p>
          <a:p>
            <a:pPr marL="12700" marR="229235">
              <a:lnSpc>
                <a:spcPts val="1610"/>
              </a:lnSpc>
              <a:spcBef>
                <a:spcPts val="90"/>
              </a:spcBef>
            </a:pP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NodePort </a:t>
            </a: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10.109.57.23</a:t>
            </a:r>
            <a:r>
              <a:rPr sz="1400" dirty="0">
                <a:solidFill>
                  <a:srgbClr val="00A833"/>
                </a:solidFill>
                <a:latin typeface="Lucida Console"/>
                <a:cs typeface="Lucida Console"/>
              </a:rPr>
              <a:t>5</a:t>
            </a:r>
            <a:endParaRPr sz="1400">
              <a:latin typeface="Lucida Console"/>
              <a:cs typeface="Lucida Console"/>
            </a:endParaRPr>
          </a:p>
          <a:p>
            <a:pPr marL="12700" marR="5080">
              <a:lnSpc>
                <a:spcPts val="1610"/>
              </a:lnSpc>
              <a:spcBef>
                <a:spcPts val="70"/>
              </a:spcBef>
              <a:tabLst>
                <a:tab pos="972185" algn="l"/>
              </a:tabLst>
            </a:pP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&lt;unset</a:t>
            </a:r>
            <a:r>
              <a:rPr sz="1400" dirty="0">
                <a:solidFill>
                  <a:srgbClr val="00A833"/>
                </a:solidFill>
                <a:latin typeface="Lucida Console"/>
                <a:cs typeface="Lucida Console"/>
              </a:rPr>
              <a:t>&gt;	</a:t>
            </a: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80/TC</a:t>
            </a:r>
            <a:r>
              <a:rPr sz="1400" dirty="0">
                <a:solidFill>
                  <a:srgbClr val="00A833"/>
                </a:solidFill>
                <a:latin typeface="Lucida Console"/>
                <a:cs typeface="Lucida Console"/>
              </a:rPr>
              <a:t>P  </a:t>
            </a: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8080/TCP</a:t>
            </a:r>
            <a:endParaRPr sz="1400">
              <a:latin typeface="Lucida Console"/>
              <a:cs typeface="Lucida Consol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42890" y="5301996"/>
            <a:ext cx="19316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72185" algn="l"/>
              </a:tabLst>
            </a:pP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&lt;unset</a:t>
            </a:r>
            <a:r>
              <a:rPr sz="1400" dirty="0">
                <a:solidFill>
                  <a:srgbClr val="00A833"/>
                </a:solidFill>
                <a:latin typeface="Lucida Console"/>
                <a:cs typeface="Lucida Console"/>
              </a:rPr>
              <a:t>&gt;	</a:t>
            </a: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32209/TCP</a:t>
            </a:r>
            <a:endParaRPr sz="1400">
              <a:latin typeface="Lucida Console"/>
              <a:cs typeface="Lucida Consol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8616" y="3427476"/>
            <a:ext cx="2549525" cy="29457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1265555">
              <a:lnSpc>
                <a:spcPct val="98200"/>
              </a:lnSpc>
              <a:spcBef>
                <a:spcPts val="130"/>
              </a:spcBef>
            </a:pP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Name: </a:t>
            </a:r>
            <a:r>
              <a:rPr sz="1400" spc="-1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Namespace: </a:t>
            </a: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 Labels: </a:t>
            </a:r>
            <a:r>
              <a:rPr sz="1400" spc="-1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Annotations</a:t>
            </a:r>
            <a:r>
              <a:rPr sz="1400" dirty="0">
                <a:solidFill>
                  <a:srgbClr val="00A833"/>
                </a:solidFill>
                <a:latin typeface="Lucida Console"/>
                <a:cs typeface="Lucida Console"/>
              </a:rPr>
              <a:t>:  </a:t>
            </a: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Selector:</a:t>
            </a:r>
            <a:endParaRPr sz="1400">
              <a:latin typeface="Lucida Console"/>
              <a:cs typeface="Lucida Console"/>
            </a:endParaRPr>
          </a:p>
          <a:p>
            <a:pPr marL="12700">
              <a:lnSpc>
                <a:spcPts val="1570"/>
              </a:lnSpc>
            </a:pP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Type:</a:t>
            </a:r>
            <a:endParaRPr sz="1400">
              <a:latin typeface="Lucida Console"/>
              <a:cs typeface="Lucida Console"/>
            </a:endParaRPr>
          </a:p>
          <a:p>
            <a:pPr marL="12700">
              <a:lnSpc>
                <a:spcPts val="1595"/>
              </a:lnSpc>
            </a:pP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IP:</a:t>
            </a:r>
            <a:endParaRPr sz="1400">
              <a:latin typeface="Lucida Console"/>
              <a:cs typeface="Lucida Console"/>
            </a:endParaRPr>
          </a:p>
          <a:p>
            <a:pPr marL="12700">
              <a:lnSpc>
                <a:spcPts val="1630"/>
              </a:lnSpc>
            </a:pP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Port:</a:t>
            </a:r>
            <a:endParaRPr sz="1400">
              <a:latin typeface="Lucida Console"/>
              <a:cs typeface="Lucida Console"/>
            </a:endParaRPr>
          </a:p>
          <a:p>
            <a:pPr marL="12700" marR="744855">
              <a:lnSpc>
                <a:spcPct val="97100"/>
              </a:lnSpc>
              <a:spcBef>
                <a:spcPts val="70"/>
              </a:spcBef>
            </a:pP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TargetPort: </a:t>
            </a: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NodePort: </a:t>
            </a: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Endpoints: </a:t>
            </a: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 Session</a:t>
            </a:r>
            <a:r>
              <a:rPr sz="1400" spc="-16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Affinity:</a:t>
            </a:r>
            <a:endParaRPr sz="1400">
              <a:latin typeface="Lucida Console"/>
              <a:cs typeface="Lucida Console"/>
            </a:endParaRPr>
          </a:p>
          <a:p>
            <a:pPr marL="12700" marR="5080">
              <a:lnSpc>
                <a:spcPts val="1610"/>
              </a:lnSpc>
              <a:spcBef>
                <a:spcPts val="135"/>
              </a:spcBef>
            </a:pP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External</a:t>
            </a:r>
            <a:r>
              <a:rPr sz="1400" spc="-7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Traffic</a:t>
            </a:r>
            <a:r>
              <a:rPr sz="1400" spc="-12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Policy: </a:t>
            </a:r>
            <a:r>
              <a:rPr sz="1400" spc="-82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Events:</a:t>
            </a:r>
            <a:endParaRPr sz="1400">
              <a:latin typeface="Lucida Console"/>
              <a:cs typeface="Lucida Consol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42890" y="5497067"/>
            <a:ext cx="1391920" cy="90043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172.17.0.6:80</a:t>
            </a:r>
            <a:endParaRPr sz="1400">
              <a:latin typeface="Lucida Console"/>
              <a:cs typeface="Lucida Console"/>
            </a:endParaRPr>
          </a:p>
          <a:p>
            <a:pPr marL="12700" marR="633095">
              <a:lnSpc>
                <a:spcPct val="101400"/>
              </a:lnSpc>
              <a:spcBef>
                <a:spcPts val="95"/>
              </a:spcBef>
            </a:pP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None </a:t>
            </a:r>
            <a:r>
              <a:rPr sz="1400" spc="-1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Cluste</a:t>
            </a:r>
            <a:r>
              <a:rPr sz="1400" dirty="0">
                <a:solidFill>
                  <a:srgbClr val="00A833"/>
                </a:solidFill>
                <a:latin typeface="Lucida Console"/>
                <a:cs typeface="Lucida Console"/>
              </a:rPr>
              <a:t>r</a:t>
            </a:r>
            <a:endParaRPr sz="1400">
              <a:latin typeface="Lucida Console"/>
              <a:cs typeface="Lucida Console"/>
            </a:endParaRPr>
          </a:p>
          <a:p>
            <a:pPr marL="12700">
              <a:lnSpc>
                <a:spcPts val="1585"/>
              </a:lnSpc>
            </a:pP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&lt;none&gt;</a:t>
            </a:r>
            <a:endParaRPr sz="1400">
              <a:latin typeface="Lucida Console"/>
              <a:cs typeface="Lucida Consol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8616" y="6539483"/>
            <a:ext cx="2881630" cy="4826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400" dirty="0">
                <a:solidFill>
                  <a:srgbClr val="00A833"/>
                </a:solidFill>
                <a:latin typeface="Lucida Console"/>
                <a:cs typeface="Lucida Console"/>
              </a:rPr>
              <a:t>$</a:t>
            </a:r>
            <a:r>
              <a:rPr sz="1400" spc="-5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microk8s</a:t>
            </a:r>
            <a:r>
              <a:rPr sz="1400" spc="-4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enable</a:t>
            </a:r>
            <a:r>
              <a:rPr sz="1400" spc="-4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dashboard</a:t>
            </a:r>
            <a:endParaRPr sz="14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solidFill>
                  <a:srgbClr val="00A833"/>
                </a:solidFill>
                <a:latin typeface="Lucida Console"/>
                <a:cs typeface="Lucida Console"/>
              </a:rPr>
              <a:t>$</a:t>
            </a:r>
            <a:r>
              <a:rPr sz="1400" spc="-3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microk8s</a:t>
            </a:r>
            <a:r>
              <a:rPr sz="1400" spc="-3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dashboard-proxy</a:t>
            </a:r>
            <a:endParaRPr sz="1400">
              <a:latin typeface="Lucida Console"/>
              <a:cs typeface="Lucida Console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7663" y="1101852"/>
            <a:ext cx="39858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Premiers</a:t>
            </a:r>
            <a:r>
              <a:rPr spc="-105" dirty="0"/>
              <a:t> </a:t>
            </a:r>
            <a:r>
              <a:rPr spc="-10" dirty="0"/>
              <a:t>essais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54" y="2080259"/>
            <a:ext cx="8907780" cy="214693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2000" b="1" dirty="0">
                <a:solidFill>
                  <a:srgbClr val="8C1C74"/>
                </a:solidFill>
                <a:latin typeface="Arial"/>
                <a:cs typeface="Arial"/>
              </a:rPr>
              <a:t>Scale</a:t>
            </a:r>
            <a:r>
              <a:rPr sz="2000" b="1" spc="-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b="1" spc="10" dirty="0">
                <a:solidFill>
                  <a:srgbClr val="8C1C74"/>
                </a:solidFill>
                <a:latin typeface="Arial"/>
                <a:cs typeface="Arial"/>
              </a:rPr>
              <a:t>Up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Une</a:t>
            </a:r>
            <a:r>
              <a:rPr sz="20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fois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que cela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a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fonctionné,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vous</a:t>
            </a:r>
            <a:r>
              <a:rPr sz="20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pouvez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augmenter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votre</a:t>
            </a:r>
            <a:r>
              <a:rPr sz="20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application</a:t>
            </a:r>
            <a:r>
              <a:rPr sz="20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8C1C74"/>
                </a:solidFill>
                <a:latin typeface="Arial"/>
                <a:cs typeface="Arial"/>
              </a:rPr>
              <a:t>avec:</a:t>
            </a:r>
            <a:endParaRPr sz="2000">
              <a:latin typeface="Arial"/>
              <a:cs typeface="Arial"/>
            </a:endParaRPr>
          </a:p>
          <a:p>
            <a:pPr marL="93345">
              <a:lnSpc>
                <a:spcPct val="100000"/>
              </a:lnSpc>
              <a:spcBef>
                <a:spcPts val="1080"/>
              </a:spcBef>
            </a:pPr>
            <a:r>
              <a:rPr sz="1400" dirty="0">
                <a:solidFill>
                  <a:srgbClr val="00A833"/>
                </a:solidFill>
                <a:latin typeface="Lucida Console"/>
                <a:cs typeface="Lucida Console"/>
              </a:rPr>
              <a:t>$</a:t>
            </a:r>
            <a:r>
              <a:rPr sz="1400" spc="-4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kubectl</a:t>
            </a:r>
            <a:r>
              <a:rPr sz="1400" spc="-3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scale</a:t>
            </a:r>
            <a:r>
              <a:rPr sz="1400" spc="-4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deployments/nginx</a:t>
            </a:r>
            <a:r>
              <a:rPr sz="1400" spc="-8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--replicas=4</a:t>
            </a:r>
            <a:endParaRPr sz="14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Et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vérifiez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résultat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avec: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00">
              <a:latin typeface="Arial"/>
              <a:cs typeface="Arial"/>
            </a:endParaRPr>
          </a:p>
          <a:p>
            <a:pPr marL="29845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00A833"/>
                </a:solidFill>
                <a:latin typeface="Lucida Console"/>
                <a:cs typeface="Lucida Console"/>
              </a:rPr>
              <a:t>$</a:t>
            </a:r>
            <a:r>
              <a:rPr sz="1400" spc="-5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kubectl</a:t>
            </a:r>
            <a:r>
              <a:rPr sz="1400" spc="-5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10" dirty="0">
                <a:solidFill>
                  <a:srgbClr val="00A833"/>
                </a:solidFill>
                <a:latin typeface="Lucida Console"/>
                <a:cs typeface="Lucida Console"/>
              </a:rPr>
              <a:t>get</a:t>
            </a:r>
            <a:r>
              <a:rPr sz="1400" spc="-7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deployments</a:t>
            </a:r>
            <a:endParaRPr sz="1400">
              <a:latin typeface="Lucida Console"/>
              <a:cs typeface="Lucida Console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90245" y="4215296"/>
          <a:ext cx="7531100" cy="385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2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74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3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4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29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2531">
                <a:tc>
                  <a:txBody>
                    <a:bodyPr/>
                    <a:lstStyle/>
                    <a:p>
                      <a:pPr marL="31750">
                        <a:lnSpc>
                          <a:spcPts val="1385"/>
                        </a:lnSpc>
                      </a:pPr>
                      <a:r>
                        <a:rPr sz="1400" spc="-15" dirty="0">
                          <a:solidFill>
                            <a:srgbClr val="00A833"/>
                          </a:solidFill>
                          <a:latin typeface="Lucida Console"/>
                          <a:cs typeface="Lucida Console"/>
                        </a:rPr>
                        <a:t>NAME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9319">
                        <a:lnSpc>
                          <a:spcPts val="1385"/>
                        </a:lnSpc>
                      </a:pPr>
                      <a:r>
                        <a:rPr sz="1400" spc="-15" dirty="0">
                          <a:solidFill>
                            <a:srgbClr val="00A833"/>
                          </a:solidFill>
                          <a:latin typeface="Lucida Console"/>
                          <a:cs typeface="Lucida Console"/>
                        </a:rPr>
                        <a:t>DESIRED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3195">
                        <a:lnSpc>
                          <a:spcPts val="1385"/>
                        </a:lnSpc>
                      </a:pPr>
                      <a:r>
                        <a:rPr sz="1400" spc="-15" dirty="0">
                          <a:solidFill>
                            <a:srgbClr val="00A833"/>
                          </a:solidFill>
                          <a:latin typeface="Lucida Console"/>
                          <a:cs typeface="Lucida Console"/>
                        </a:rPr>
                        <a:t>CURRENT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3195">
                        <a:lnSpc>
                          <a:spcPts val="1385"/>
                        </a:lnSpc>
                      </a:pPr>
                      <a:r>
                        <a:rPr sz="1400" spc="-20" dirty="0">
                          <a:solidFill>
                            <a:srgbClr val="00A833"/>
                          </a:solidFill>
                          <a:latin typeface="Lucida Console"/>
                          <a:cs typeface="Lucida Console"/>
                        </a:rPr>
                        <a:t>UP-TO-DATE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ts val="1385"/>
                        </a:lnSpc>
                      </a:pPr>
                      <a:r>
                        <a:rPr sz="1400" spc="-20" dirty="0">
                          <a:solidFill>
                            <a:srgbClr val="00A833"/>
                          </a:solidFill>
                          <a:latin typeface="Lucida Console"/>
                          <a:cs typeface="Lucida Console"/>
                        </a:rPr>
                        <a:t>AVAILABLE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685">
                        <a:lnSpc>
                          <a:spcPts val="1385"/>
                        </a:lnSpc>
                      </a:pPr>
                      <a:r>
                        <a:rPr sz="1400" spc="-15" dirty="0">
                          <a:solidFill>
                            <a:srgbClr val="00A833"/>
                          </a:solidFill>
                          <a:latin typeface="Lucida Console"/>
                          <a:cs typeface="Lucida Console"/>
                        </a:rPr>
                        <a:t>AGE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531">
                <a:tc>
                  <a:txBody>
                    <a:bodyPr/>
                    <a:lstStyle/>
                    <a:p>
                      <a:pPr marL="31750">
                        <a:lnSpc>
                          <a:spcPts val="1415"/>
                        </a:lnSpc>
                      </a:pPr>
                      <a:r>
                        <a:rPr sz="1400" spc="-15" dirty="0">
                          <a:solidFill>
                            <a:srgbClr val="00A833"/>
                          </a:solidFill>
                          <a:latin typeface="Lucida Console"/>
                          <a:cs typeface="Lucida Console"/>
                        </a:rPr>
                        <a:t>Nginx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9319">
                        <a:lnSpc>
                          <a:spcPts val="1415"/>
                        </a:lnSpc>
                      </a:pPr>
                      <a:r>
                        <a:rPr sz="1400" dirty="0">
                          <a:solidFill>
                            <a:srgbClr val="00A833"/>
                          </a:solidFill>
                          <a:latin typeface="Lucida Console"/>
                          <a:cs typeface="Lucida Console"/>
                        </a:rPr>
                        <a:t>4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3195">
                        <a:lnSpc>
                          <a:spcPts val="1415"/>
                        </a:lnSpc>
                      </a:pPr>
                      <a:r>
                        <a:rPr sz="1400" dirty="0">
                          <a:solidFill>
                            <a:srgbClr val="00A833"/>
                          </a:solidFill>
                          <a:latin typeface="Lucida Console"/>
                          <a:cs typeface="Lucida Console"/>
                        </a:rPr>
                        <a:t>4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3195">
                        <a:lnSpc>
                          <a:spcPts val="1415"/>
                        </a:lnSpc>
                      </a:pPr>
                      <a:r>
                        <a:rPr sz="1400" dirty="0">
                          <a:solidFill>
                            <a:srgbClr val="00A833"/>
                          </a:solidFill>
                          <a:latin typeface="Lucida Console"/>
                          <a:cs typeface="Lucida Console"/>
                        </a:rPr>
                        <a:t>4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ts val="1415"/>
                        </a:lnSpc>
                      </a:pPr>
                      <a:r>
                        <a:rPr sz="1400" dirty="0">
                          <a:solidFill>
                            <a:srgbClr val="00A833"/>
                          </a:solidFill>
                          <a:latin typeface="Lucida Console"/>
                          <a:cs typeface="Lucida Console"/>
                        </a:rPr>
                        <a:t>4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415"/>
                        </a:lnSpc>
                      </a:pPr>
                      <a:r>
                        <a:rPr sz="1400" spc="-15" dirty="0">
                          <a:solidFill>
                            <a:srgbClr val="00A833"/>
                          </a:solidFill>
                          <a:latin typeface="Lucida Console"/>
                          <a:cs typeface="Lucida Console"/>
                        </a:rPr>
                        <a:t>30s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91654" y="4997196"/>
            <a:ext cx="7741284" cy="1899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Pour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lancer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une nouvelle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version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de l'application,</a:t>
            </a:r>
            <a:r>
              <a:rPr sz="20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exécutez:</a:t>
            </a:r>
            <a:endParaRPr sz="2000">
              <a:latin typeface="Arial"/>
              <a:cs typeface="Arial"/>
            </a:endParaRPr>
          </a:p>
          <a:p>
            <a:pPr marL="29845">
              <a:lnSpc>
                <a:spcPct val="100000"/>
              </a:lnSpc>
              <a:spcBef>
                <a:spcPts val="1295"/>
              </a:spcBef>
            </a:pPr>
            <a:r>
              <a:rPr sz="1400" dirty="0">
                <a:solidFill>
                  <a:srgbClr val="00A833"/>
                </a:solidFill>
                <a:latin typeface="Lucida Console"/>
                <a:cs typeface="Lucida Console"/>
              </a:rPr>
              <a:t>$</a:t>
            </a:r>
            <a:r>
              <a:rPr sz="1400" spc="-3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kubectl</a:t>
            </a:r>
            <a:r>
              <a:rPr sz="1400" spc="-3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10" dirty="0">
                <a:solidFill>
                  <a:srgbClr val="00A833"/>
                </a:solidFill>
                <a:latin typeface="Lucida Console"/>
                <a:cs typeface="Lucida Console"/>
              </a:rPr>
              <a:t>set</a:t>
            </a:r>
            <a:r>
              <a:rPr sz="1400" spc="-3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image</a:t>
            </a:r>
            <a:r>
              <a:rPr sz="1400" spc="-4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deployments/nginx</a:t>
            </a:r>
            <a:r>
              <a:rPr sz="1400" spc="6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nginx=easylinux/kubernetes:nginx-v2</a:t>
            </a:r>
            <a:endParaRPr sz="14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nettoyage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est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enfin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fait</a:t>
            </a:r>
            <a:r>
              <a:rPr sz="20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8C1C74"/>
                </a:solidFill>
                <a:latin typeface="Arial"/>
                <a:cs typeface="Arial"/>
              </a:rPr>
              <a:t>avec:</a:t>
            </a:r>
            <a:endParaRPr sz="2000">
              <a:latin typeface="Arial"/>
              <a:cs typeface="Arial"/>
            </a:endParaRPr>
          </a:p>
          <a:p>
            <a:pPr marL="29845">
              <a:lnSpc>
                <a:spcPct val="100000"/>
              </a:lnSpc>
              <a:spcBef>
                <a:spcPts val="1300"/>
              </a:spcBef>
            </a:pPr>
            <a:r>
              <a:rPr sz="1400" dirty="0">
                <a:solidFill>
                  <a:srgbClr val="00A833"/>
                </a:solidFill>
                <a:latin typeface="Lucida Console"/>
                <a:cs typeface="Lucida Console"/>
              </a:rPr>
              <a:t>$</a:t>
            </a:r>
            <a:r>
              <a:rPr sz="1400" spc="-4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kubectl</a:t>
            </a:r>
            <a:r>
              <a:rPr sz="1400" spc="-3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delete</a:t>
            </a:r>
            <a:r>
              <a:rPr sz="1400" spc="-4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deployment</a:t>
            </a:r>
            <a:r>
              <a:rPr sz="1400" spc="-6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nginx</a:t>
            </a:r>
            <a:endParaRPr sz="1400">
              <a:latin typeface="Lucida Console"/>
              <a:cs typeface="Lucida Console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00">
              <a:latin typeface="Lucida Console"/>
              <a:cs typeface="Lucida Console"/>
            </a:endParaRPr>
          </a:p>
          <a:p>
            <a:pPr marL="29845">
              <a:lnSpc>
                <a:spcPct val="100000"/>
              </a:lnSpc>
            </a:pPr>
            <a:r>
              <a:rPr sz="1400" dirty="0">
                <a:solidFill>
                  <a:srgbClr val="00A833"/>
                </a:solidFill>
                <a:latin typeface="Lucida Console"/>
                <a:cs typeface="Lucida Console"/>
              </a:rPr>
              <a:t>$</a:t>
            </a:r>
            <a:r>
              <a:rPr sz="1400" spc="-4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kubectl</a:t>
            </a:r>
            <a:r>
              <a:rPr sz="1400" spc="-3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delete</a:t>
            </a:r>
            <a:r>
              <a:rPr sz="1400" spc="-4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service</a:t>
            </a:r>
            <a:r>
              <a:rPr sz="1400" spc="-7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nginx</a:t>
            </a:r>
            <a:endParaRPr sz="1400">
              <a:latin typeface="Lucida Console"/>
              <a:cs typeface="Lucida Console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6492" y="1101852"/>
            <a:ext cx="39852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Premiers</a:t>
            </a:r>
            <a:r>
              <a:rPr spc="-110" dirty="0"/>
              <a:t> </a:t>
            </a:r>
            <a:r>
              <a:rPr spc="-10" dirty="0"/>
              <a:t>essais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54" y="2043176"/>
            <a:ext cx="9041765" cy="4088765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2700" dirty="0">
                <a:solidFill>
                  <a:srgbClr val="8C1C74"/>
                </a:solidFill>
                <a:latin typeface="Arial"/>
                <a:cs typeface="Arial"/>
              </a:rPr>
              <a:t>Suppression</a:t>
            </a:r>
            <a:r>
              <a:rPr sz="27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8C1C74"/>
                </a:solidFill>
                <a:latin typeface="Arial"/>
                <a:cs typeface="Arial"/>
              </a:rPr>
              <a:t>d'un</a:t>
            </a:r>
            <a:r>
              <a:rPr sz="27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8C1C74"/>
                </a:solidFill>
                <a:latin typeface="Arial"/>
                <a:cs typeface="Arial"/>
              </a:rPr>
              <a:t>déploiement.</a:t>
            </a:r>
            <a:endParaRPr sz="2700">
              <a:latin typeface="Arial"/>
              <a:cs typeface="Arial"/>
            </a:endParaRPr>
          </a:p>
          <a:p>
            <a:pPr marL="12700" marR="1000760">
              <a:lnSpc>
                <a:spcPts val="3000"/>
              </a:lnSpc>
              <a:spcBef>
                <a:spcPts val="1355"/>
              </a:spcBef>
            </a:pPr>
            <a:r>
              <a:rPr sz="2700" spc="-5" dirty="0">
                <a:solidFill>
                  <a:srgbClr val="8C1C74"/>
                </a:solidFill>
                <a:latin typeface="Arial"/>
                <a:cs typeface="Arial"/>
              </a:rPr>
              <a:t>Si</a:t>
            </a:r>
            <a:r>
              <a:rPr sz="27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8C1C74"/>
                </a:solidFill>
                <a:latin typeface="Arial"/>
                <a:cs typeface="Arial"/>
              </a:rPr>
              <a:t>une</a:t>
            </a:r>
            <a:r>
              <a:rPr sz="27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8C1C74"/>
                </a:solidFill>
                <a:latin typeface="Arial"/>
                <a:cs typeface="Arial"/>
              </a:rPr>
              <a:t>application n’est</a:t>
            </a:r>
            <a:r>
              <a:rPr sz="27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8C1C74"/>
                </a:solidFill>
                <a:latin typeface="Arial"/>
                <a:cs typeface="Arial"/>
              </a:rPr>
              <a:t>plus</a:t>
            </a:r>
            <a:r>
              <a:rPr sz="27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8C1C74"/>
                </a:solidFill>
                <a:latin typeface="Arial"/>
                <a:cs typeface="Arial"/>
              </a:rPr>
              <a:t>nécessaire, </a:t>
            </a:r>
            <a:r>
              <a:rPr sz="2700" spc="-5" dirty="0">
                <a:solidFill>
                  <a:srgbClr val="8C1C74"/>
                </a:solidFill>
                <a:latin typeface="Arial"/>
                <a:cs typeface="Arial"/>
              </a:rPr>
              <a:t>il </a:t>
            </a:r>
            <a:r>
              <a:rPr sz="2700" spc="-15" dirty="0">
                <a:solidFill>
                  <a:srgbClr val="8C1C74"/>
                </a:solidFill>
                <a:latin typeface="Arial"/>
                <a:cs typeface="Arial"/>
              </a:rPr>
              <a:t>suffit </a:t>
            </a:r>
            <a:r>
              <a:rPr sz="270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7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spc="5" dirty="0">
                <a:solidFill>
                  <a:srgbClr val="8C1C74"/>
                </a:solidFill>
                <a:latin typeface="Arial"/>
                <a:cs typeface="Arial"/>
              </a:rPr>
              <a:t>la </a:t>
            </a:r>
            <a:r>
              <a:rPr sz="2700" spc="-7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spc="-25" dirty="0">
                <a:solidFill>
                  <a:srgbClr val="8C1C74"/>
                </a:solidFill>
                <a:latin typeface="Arial"/>
                <a:cs typeface="Arial"/>
              </a:rPr>
              <a:t>supprimer.</a:t>
            </a:r>
            <a:endParaRPr sz="2700">
              <a:latin typeface="Arial"/>
              <a:cs typeface="Arial"/>
            </a:endParaRPr>
          </a:p>
          <a:p>
            <a:pPr marL="164465">
              <a:lnSpc>
                <a:spcPct val="100000"/>
              </a:lnSpc>
              <a:spcBef>
                <a:spcPts val="900"/>
              </a:spcBef>
            </a:pPr>
            <a:r>
              <a:rPr sz="2700" dirty="0">
                <a:solidFill>
                  <a:srgbClr val="00A833"/>
                </a:solidFill>
                <a:latin typeface="Lucida Console"/>
                <a:cs typeface="Lucida Console"/>
              </a:rPr>
              <a:t>$</a:t>
            </a:r>
            <a:r>
              <a:rPr sz="2700" spc="1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2700" dirty="0">
                <a:solidFill>
                  <a:srgbClr val="00A833"/>
                </a:solidFill>
                <a:latin typeface="Lucida Console"/>
                <a:cs typeface="Lucida Console"/>
              </a:rPr>
              <a:t>kubectl</a:t>
            </a:r>
            <a:r>
              <a:rPr sz="2700" spc="1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2700" dirty="0">
                <a:solidFill>
                  <a:srgbClr val="00A833"/>
                </a:solidFill>
                <a:latin typeface="Lucida Console"/>
                <a:cs typeface="Lucida Console"/>
              </a:rPr>
              <a:t>delete</a:t>
            </a:r>
            <a:r>
              <a:rPr sz="2700" spc="1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2700" dirty="0">
                <a:solidFill>
                  <a:srgbClr val="00A833"/>
                </a:solidFill>
                <a:latin typeface="Lucida Console"/>
                <a:cs typeface="Lucida Console"/>
              </a:rPr>
              <a:t>service</a:t>
            </a:r>
            <a:r>
              <a:rPr sz="2700" spc="1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2700" spc="5" dirty="0">
                <a:solidFill>
                  <a:srgbClr val="00A833"/>
                </a:solidFill>
                <a:latin typeface="Lucida Console"/>
                <a:cs typeface="Lucida Console"/>
              </a:rPr>
              <a:t>backend</a:t>
            </a:r>
            <a:endParaRPr sz="2700">
              <a:latin typeface="Lucida Console"/>
              <a:cs typeface="Lucida Console"/>
            </a:endParaRPr>
          </a:p>
          <a:p>
            <a:pPr marL="164465">
              <a:lnSpc>
                <a:spcPct val="100000"/>
              </a:lnSpc>
              <a:spcBef>
                <a:spcPts val="1150"/>
              </a:spcBef>
            </a:pPr>
            <a:r>
              <a:rPr sz="2700" dirty="0">
                <a:solidFill>
                  <a:srgbClr val="00A833"/>
                </a:solidFill>
                <a:latin typeface="Lucida Console"/>
                <a:cs typeface="Lucida Console"/>
              </a:rPr>
              <a:t>$</a:t>
            </a:r>
            <a:r>
              <a:rPr sz="2700" spc="1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2700" dirty="0">
                <a:solidFill>
                  <a:srgbClr val="00A833"/>
                </a:solidFill>
                <a:latin typeface="Lucida Console"/>
                <a:cs typeface="Lucida Console"/>
              </a:rPr>
              <a:t>kubectl</a:t>
            </a:r>
            <a:r>
              <a:rPr sz="2700" spc="1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2700" dirty="0">
                <a:solidFill>
                  <a:srgbClr val="00A833"/>
                </a:solidFill>
                <a:latin typeface="Lucida Console"/>
                <a:cs typeface="Lucida Console"/>
              </a:rPr>
              <a:t>delete</a:t>
            </a:r>
            <a:r>
              <a:rPr sz="2700" spc="1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2700" dirty="0">
                <a:solidFill>
                  <a:srgbClr val="00A833"/>
                </a:solidFill>
                <a:latin typeface="Lucida Console"/>
                <a:cs typeface="Lucida Console"/>
              </a:rPr>
              <a:t>deployment</a:t>
            </a:r>
            <a:r>
              <a:rPr sz="2700" spc="1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2700" spc="5" dirty="0">
                <a:solidFill>
                  <a:srgbClr val="00A833"/>
                </a:solidFill>
                <a:latin typeface="Lucida Console"/>
                <a:cs typeface="Lucida Console"/>
              </a:rPr>
              <a:t>backend</a:t>
            </a:r>
            <a:endParaRPr sz="2700">
              <a:latin typeface="Lucida Console"/>
              <a:cs typeface="Lucida Console"/>
            </a:endParaRPr>
          </a:p>
          <a:p>
            <a:pPr>
              <a:lnSpc>
                <a:spcPct val="100000"/>
              </a:lnSpc>
            </a:pPr>
            <a:endParaRPr sz="2700">
              <a:latin typeface="Lucida Console"/>
              <a:cs typeface="Lucida Console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150">
              <a:latin typeface="Lucida Console"/>
              <a:cs typeface="Lucida Console"/>
            </a:endParaRPr>
          </a:p>
          <a:p>
            <a:pPr marL="12700" marR="5080">
              <a:lnSpc>
                <a:spcPts val="3000"/>
              </a:lnSpc>
            </a:pPr>
            <a:r>
              <a:rPr sz="2700" spc="5" dirty="0">
                <a:solidFill>
                  <a:srgbClr val="8C1C74"/>
                </a:solidFill>
                <a:latin typeface="Arial"/>
                <a:cs typeface="Arial"/>
              </a:rPr>
              <a:t>NB</a:t>
            </a:r>
            <a:r>
              <a:rPr sz="27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r>
              <a:rPr sz="27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8C1C74"/>
                </a:solidFill>
                <a:latin typeface="Arial"/>
                <a:cs typeface="Arial"/>
              </a:rPr>
              <a:t>pas d’équivalent</a:t>
            </a:r>
            <a:r>
              <a:rPr sz="27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8C1C74"/>
                </a:solidFill>
                <a:latin typeface="Arial"/>
                <a:cs typeface="Arial"/>
              </a:rPr>
              <a:t>à</a:t>
            </a:r>
            <a:r>
              <a:rPr sz="27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8C1C74"/>
                </a:solidFill>
                <a:latin typeface="Arial"/>
                <a:cs typeface="Arial"/>
              </a:rPr>
              <a:t>docker</a:t>
            </a:r>
            <a:r>
              <a:rPr sz="27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8C1C74"/>
                </a:solidFill>
                <a:latin typeface="Arial"/>
                <a:cs typeface="Arial"/>
              </a:rPr>
              <a:t>stop</a:t>
            </a:r>
            <a:r>
              <a:rPr sz="27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8C1C74"/>
                </a:solidFill>
                <a:latin typeface="Arial"/>
                <a:cs typeface="Arial"/>
              </a:rPr>
              <a:t>car</a:t>
            </a:r>
            <a:r>
              <a:rPr sz="2700" spc="-5" dirty="0">
                <a:solidFill>
                  <a:srgbClr val="8C1C74"/>
                </a:solidFill>
                <a:latin typeface="Arial"/>
                <a:cs typeface="Arial"/>
              </a:rPr>
              <a:t> il </a:t>
            </a:r>
            <a:r>
              <a:rPr sz="2700" dirty="0">
                <a:solidFill>
                  <a:srgbClr val="8C1C74"/>
                </a:solidFill>
                <a:latin typeface="Arial"/>
                <a:cs typeface="Arial"/>
              </a:rPr>
              <a:t>n’y a</a:t>
            </a:r>
            <a:r>
              <a:rPr sz="27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8C1C74"/>
                </a:solidFill>
                <a:latin typeface="Arial"/>
                <a:cs typeface="Arial"/>
              </a:rPr>
              <a:t>pas</a:t>
            </a:r>
            <a:r>
              <a:rPr sz="27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7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spc="10" dirty="0">
                <a:solidFill>
                  <a:srgbClr val="8C1C74"/>
                </a:solidFill>
                <a:latin typeface="Arial"/>
                <a:cs typeface="Arial"/>
              </a:rPr>
              <a:t>sens </a:t>
            </a:r>
            <a:r>
              <a:rPr sz="2700" spc="-7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8C1C74"/>
                </a:solidFill>
                <a:latin typeface="Arial"/>
                <a:cs typeface="Arial"/>
              </a:rPr>
              <a:t>en production</a:t>
            </a:r>
            <a:r>
              <a:rPr sz="27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8C1C74"/>
                </a:solidFill>
                <a:latin typeface="Arial"/>
                <a:cs typeface="Arial"/>
              </a:rPr>
              <a:t>à</a:t>
            </a:r>
            <a:r>
              <a:rPr sz="27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8C1C74"/>
                </a:solidFill>
                <a:latin typeface="Arial"/>
                <a:cs typeface="Arial"/>
              </a:rPr>
              <a:t>‘suspendre’</a:t>
            </a:r>
            <a:r>
              <a:rPr sz="2700" spc="-9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8C1C74"/>
                </a:solidFill>
                <a:latin typeface="Arial"/>
                <a:cs typeface="Arial"/>
              </a:rPr>
              <a:t>une</a:t>
            </a:r>
            <a:r>
              <a:rPr sz="2700" spc="-1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8C1C74"/>
                </a:solidFill>
                <a:latin typeface="Arial"/>
                <a:cs typeface="Arial"/>
              </a:rPr>
              <a:t>application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7821" y="1101852"/>
            <a:ext cx="44634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Travaux</a:t>
            </a:r>
            <a:r>
              <a:rPr spc="-160" dirty="0"/>
              <a:t> </a:t>
            </a:r>
            <a:r>
              <a:rPr spc="-10" dirty="0"/>
              <a:t>pratiques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54" y="2168652"/>
            <a:ext cx="68256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solidFill>
                  <a:srgbClr val="8C1C74"/>
                </a:solidFill>
                <a:latin typeface="Arial"/>
                <a:cs typeface="Arial"/>
              </a:rPr>
              <a:t>Déploiement</a:t>
            </a:r>
            <a:r>
              <a:rPr sz="32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8C1C74"/>
                </a:solidFill>
                <a:latin typeface="Arial"/>
                <a:cs typeface="Arial"/>
              </a:rPr>
              <a:t>d'une</a:t>
            </a:r>
            <a:r>
              <a:rPr sz="32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8C1C74"/>
                </a:solidFill>
                <a:latin typeface="Arial"/>
                <a:cs typeface="Arial"/>
              </a:rPr>
              <a:t>plateforme</a:t>
            </a:r>
            <a:r>
              <a:rPr sz="32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32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test.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1303" y="3942079"/>
            <a:ext cx="16002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MS UI Gothic"/>
                <a:cs typeface="MS UI Gothic"/>
              </a:rPr>
              <a:t>–</a:t>
            </a:r>
            <a:endParaRPr sz="21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0668" y="2630931"/>
            <a:ext cx="4851400" cy="165925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336550" indent="-323850">
              <a:lnSpc>
                <a:spcPct val="100000"/>
              </a:lnSpc>
              <a:spcBef>
                <a:spcPts val="1105"/>
              </a:spcBef>
              <a:buClr>
                <a:srgbClr val="000000"/>
              </a:buClr>
              <a:buSzPct val="75000"/>
              <a:buFont typeface="MS UI Gothic"/>
              <a:buChar char="–"/>
              <a:tabLst>
                <a:tab pos="335915" algn="l"/>
                <a:tab pos="336550" algn="l"/>
              </a:tabLst>
            </a:pPr>
            <a:r>
              <a:rPr sz="2800" spc="-45" dirty="0">
                <a:solidFill>
                  <a:srgbClr val="8C1C74"/>
                </a:solidFill>
                <a:latin typeface="Arial"/>
                <a:cs typeface="Arial"/>
              </a:rPr>
              <a:t>Validation</a:t>
            </a:r>
            <a:r>
              <a:rPr sz="2800" spc="-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du</a:t>
            </a:r>
            <a:r>
              <a:rPr sz="28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poste</a:t>
            </a:r>
            <a:r>
              <a:rPr sz="28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8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travail</a:t>
            </a:r>
            <a:endParaRPr sz="2800">
              <a:latin typeface="Arial"/>
              <a:cs typeface="Arial"/>
            </a:endParaRPr>
          </a:p>
          <a:p>
            <a:pPr marL="336550" marR="621030" indent="-323215">
              <a:lnSpc>
                <a:spcPct val="122900"/>
              </a:lnSpc>
              <a:spcBef>
                <a:spcPts val="240"/>
              </a:spcBef>
              <a:buClr>
                <a:srgbClr val="000000"/>
              </a:buClr>
              <a:buSzPct val="75000"/>
              <a:buFont typeface="MS UI Gothic"/>
              <a:buChar char="–"/>
              <a:tabLst>
                <a:tab pos="335915" algn="l"/>
                <a:tab pos="336550" algn="l"/>
              </a:tabLst>
            </a:pP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Mise</a:t>
            </a:r>
            <a:r>
              <a:rPr sz="28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en</a:t>
            </a:r>
            <a:r>
              <a:rPr sz="28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œuvre</a:t>
            </a:r>
            <a:r>
              <a:rPr sz="28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Microk8s </a:t>
            </a:r>
            <a:r>
              <a:rPr sz="2800" spc="-7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375" dirty="0">
                <a:solidFill>
                  <a:srgbClr val="8C1C74"/>
                </a:solidFill>
                <a:latin typeface="Arial"/>
                <a:cs typeface="Arial"/>
              </a:rPr>
              <a:t>T</a:t>
            </a:r>
            <a:r>
              <a:rPr sz="2800" spc="-60" dirty="0">
                <a:solidFill>
                  <a:srgbClr val="8C1C74"/>
                </a:solidFill>
                <a:latin typeface="Arial"/>
                <a:cs typeface="Arial"/>
              </a:rPr>
              <a:t>e</a:t>
            </a:r>
            <a:r>
              <a:rPr sz="2800" spc="-70" dirty="0">
                <a:solidFill>
                  <a:srgbClr val="8C1C74"/>
                </a:solidFill>
                <a:latin typeface="Arial"/>
                <a:cs typeface="Arial"/>
              </a:rPr>
              <a:t>st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s</a:t>
            </a:r>
            <a:r>
              <a:rPr sz="2800" spc="-1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800" spc="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8C1C74"/>
                </a:solidFill>
                <a:latin typeface="Arial"/>
                <a:cs typeface="Arial"/>
              </a:rPr>
              <a:t>f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on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c</a:t>
            </a:r>
            <a:r>
              <a:rPr sz="2800" spc="-10" dirty="0">
                <a:solidFill>
                  <a:srgbClr val="8C1C74"/>
                </a:solidFill>
                <a:latin typeface="Arial"/>
                <a:cs typeface="Arial"/>
              </a:rPr>
              <a:t>t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i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onnement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3300" y="1101852"/>
            <a:ext cx="55079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Les</a:t>
            </a:r>
            <a:r>
              <a:rPr spc="-30" dirty="0"/>
              <a:t> </a:t>
            </a:r>
            <a:r>
              <a:rPr spc="-10" dirty="0"/>
              <a:t>fichiers</a:t>
            </a:r>
            <a:r>
              <a:rPr spc="-50" dirty="0"/>
              <a:t> </a:t>
            </a:r>
            <a:r>
              <a:rPr spc="-10" dirty="0"/>
              <a:t>descriptifs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54" y="2173731"/>
            <a:ext cx="13811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30" dirty="0">
                <a:solidFill>
                  <a:srgbClr val="8C1C74"/>
                </a:solidFill>
                <a:latin typeface="Arial"/>
                <a:cs typeface="Arial"/>
              </a:rPr>
              <a:t>Sy</a:t>
            </a:r>
            <a:r>
              <a:rPr sz="2800" spc="-45" dirty="0">
                <a:solidFill>
                  <a:srgbClr val="8C1C74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srgbClr val="8C1C74"/>
                </a:solidFill>
                <a:latin typeface="Arial"/>
                <a:cs typeface="Arial"/>
              </a:rPr>
              <a:t>t</a:t>
            </a:r>
            <a:r>
              <a:rPr sz="2800" spc="-45" dirty="0">
                <a:solidFill>
                  <a:srgbClr val="8C1C74"/>
                </a:solidFill>
                <a:latin typeface="Arial"/>
                <a:cs typeface="Arial"/>
              </a:rPr>
              <a:t>a</a:t>
            </a:r>
            <a:r>
              <a:rPr sz="2800" spc="-25" dirty="0">
                <a:solidFill>
                  <a:srgbClr val="8C1C74"/>
                </a:solidFill>
                <a:latin typeface="Arial"/>
                <a:cs typeface="Arial"/>
              </a:rPr>
              <a:t>x</a:t>
            </a:r>
            <a:r>
              <a:rPr sz="2800" spc="-45" dirty="0">
                <a:solidFill>
                  <a:srgbClr val="8C1C74"/>
                </a:solidFill>
                <a:latin typeface="Arial"/>
                <a:cs typeface="Arial"/>
              </a:rPr>
              <a:t>e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6424" y="3907028"/>
            <a:ext cx="140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S UI Gothic"/>
                <a:cs typeface="MS UI Gothic"/>
              </a:rPr>
              <a:t>–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6424" y="4711700"/>
            <a:ext cx="140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S UI Gothic"/>
                <a:cs typeface="MS UI Gothic"/>
              </a:rPr>
              <a:t>–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5788" y="2724403"/>
            <a:ext cx="8521700" cy="336296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90195" marR="91440" indent="-278130">
              <a:lnSpc>
                <a:spcPct val="93700"/>
              </a:lnSpc>
              <a:spcBef>
                <a:spcPts val="280"/>
              </a:spcBef>
              <a:tabLst>
                <a:tab pos="290195" algn="l"/>
              </a:tabLst>
            </a:pPr>
            <a:r>
              <a:rPr sz="2700" baseline="9259" dirty="0">
                <a:latin typeface="MS UI Gothic"/>
                <a:cs typeface="MS UI Gothic"/>
              </a:rPr>
              <a:t>–	</a:t>
            </a:r>
            <a:r>
              <a:rPr sz="2400" b="1" spc="-270" dirty="0">
                <a:solidFill>
                  <a:srgbClr val="8C1C74"/>
                </a:solidFill>
                <a:latin typeface="Arial"/>
                <a:cs typeface="Arial"/>
              </a:rPr>
              <a:t>Y</a:t>
            </a:r>
            <a:r>
              <a:rPr sz="2400" b="1" spc="-45" dirty="0">
                <a:solidFill>
                  <a:srgbClr val="8C1C74"/>
                </a:solidFill>
                <a:latin typeface="Arial"/>
                <a:cs typeface="Arial"/>
              </a:rPr>
              <a:t>AM</a:t>
            </a:r>
            <a:r>
              <a:rPr sz="2400" b="1" spc="-50" dirty="0">
                <a:solidFill>
                  <a:srgbClr val="8C1C74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8C1C74"/>
                </a:solidFill>
                <a:latin typeface="Arial"/>
                <a:cs typeface="Arial"/>
              </a:rPr>
              <a:t>,</a:t>
            </a:r>
            <a:r>
              <a:rPr sz="2400" spc="-1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acronym</a:t>
            </a:r>
            <a:r>
              <a:rPr sz="2400" dirty="0">
                <a:solidFill>
                  <a:srgbClr val="8C1C74"/>
                </a:solidFill>
                <a:latin typeface="Arial"/>
                <a:cs typeface="Arial"/>
              </a:rPr>
              <a:t>e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8C1C74"/>
                </a:solidFill>
                <a:latin typeface="Arial"/>
                <a:cs typeface="Arial"/>
              </a:rPr>
              <a:t>Y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8C1C74"/>
                </a:solidFill>
                <a:latin typeface="Arial"/>
                <a:cs typeface="Arial"/>
              </a:rPr>
              <a:t>t</a:t>
            </a:r>
            <a:r>
              <a:rPr sz="24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8C1C74"/>
                </a:solidFill>
                <a:latin typeface="Arial"/>
                <a:cs typeface="Arial"/>
              </a:rPr>
              <a:t>A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no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he</a:t>
            </a:r>
            <a:r>
              <a:rPr sz="2400" dirty="0">
                <a:solidFill>
                  <a:srgbClr val="8C1C74"/>
                </a:solidFill>
                <a:latin typeface="Arial"/>
                <a:cs typeface="Arial"/>
              </a:rPr>
              <a:t>r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8C1C74"/>
                </a:solidFill>
                <a:latin typeface="Arial"/>
                <a:cs typeface="Arial"/>
              </a:rPr>
              <a:t>M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arku</a:t>
            </a:r>
            <a:r>
              <a:rPr sz="2400" dirty="0">
                <a:solidFill>
                  <a:srgbClr val="8C1C74"/>
                </a:solidFill>
                <a:latin typeface="Arial"/>
                <a:cs typeface="Arial"/>
              </a:rPr>
              <a:t>p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8C1C74"/>
                </a:solidFill>
                <a:latin typeface="Arial"/>
                <a:cs typeface="Arial"/>
              </a:rPr>
              <a:t>L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anguag</a:t>
            </a:r>
            <a:r>
              <a:rPr sz="2400" dirty="0">
                <a:solidFill>
                  <a:srgbClr val="8C1C74"/>
                </a:solidFill>
                <a:latin typeface="Arial"/>
                <a:cs typeface="Arial"/>
              </a:rPr>
              <a:t>e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dan</a:t>
            </a:r>
            <a:r>
              <a:rPr sz="2400" dirty="0">
                <a:solidFill>
                  <a:srgbClr val="8C1C74"/>
                </a:solidFill>
                <a:latin typeface="Arial"/>
                <a:cs typeface="Arial"/>
              </a:rPr>
              <a:t>s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C1C74"/>
                </a:solidFill>
                <a:latin typeface="Arial"/>
                <a:cs typeface="Arial"/>
              </a:rPr>
              <a:t>sa 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version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1.01. C’est </a:t>
            </a:r>
            <a:r>
              <a:rPr sz="2400" dirty="0">
                <a:solidFill>
                  <a:srgbClr val="8C1C74"/>
                </a:solidFill>
                <a:latin typeface="Arial"/>
                <a:cs typeface="Arial"/>
              </a:rPr>
              <a:t>un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format </a:t>
            </a:r>
            <a:r>
              <a:rPr sz="2400" dirty="0">
                <a:solidFill>
                  <a:srgbClr val="8C1C74"/>
                </a:solidFill>
                <a:latin typeface="Arial"/>
                <a:cs typeface="Arial"/>
              </a:rPr>
              <a:t>de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représentation </a:t>
            </a:r>
            <a:r>
              <a:rPr sz="2400" dirty="0">
                <a:solidFill>
                  <a:srgbClr val="8C1C74"/>
                </a:solidFill>
                <a:latin typeface="Arial"/>
                <a:cs typeface="Arial"/>
              </a:rPr>
              <a:t>de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données </a:t>
            </a:r>
            <a:r>
              <a:rPr sz="24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par</a:t>
            </a:r>
            <a:r>
              <a:rPr sz="24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sérialisation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Unicode.</a:t>
            </a:r>
            <a:endParaRPr sz="2400">
              <a:latin typeface="Arial"/>
              <a:cs typeface="Arial"/>
            </a:endParaRPr>
          </a:p>
          <a:p>
            <a:pPr marL="290195" marR="5080">
              <a:lnSpc>
                <a:spcPts val="2690"/>
              </a:lnSpc>
              <a:spcBef>
                <a:spcPts val="1065"/>
              </a:spcBef>
            </a:pPr>
            <a:r>
              <a:rPr sz="2400" spc="-225" dirty="0">
                <a:solidFill>
                  <a:srgbClr val="8C1C74"/>
                </a:solidFill>
                <a:latin typeface="Arial"/>
                <a:cs typeface="Arial"/>
              </a:rPr>
              <a:t>Y</a:t>
            </a:r>
            <a:r>
              <a:rPr sz="2400" spc="-50" dirty="0">
                <a:solidFill>
                  <a:srgbClr val="8C1C74"/>
                </a:solidFill>
                <a:latin typeface="Arial"/>
                <a:cs typeface="Arial"/>
              </a:rPr>
              <a:t>A</a:t>
            </a:r>
            <a:r>
              <a:rPr sz="2400" spc="-45" dirty="0">
                <a:solidFill>
                  <a:srgbClr val="8C1C74"/>
                </a:solidFill>
                <a:latin typeface="Arial"/>
                <a:cs typeface="Arial"/>
              </a:rPr>
              <a:t>M</a:t>
            </a:r>
            <a:r>
              <a:rPr sz="2400" dirty="0">
                <a:solidFill>
                  <a:srgbClr val="8C1C74"/>
                </a:solidFill>
                <a:latin typeface="Arial"/>
                <a:cs typeface="Arial"/>
              </a:rPr>
              <a:t>L</a:t>
            </a:r>
            <a:r>
              <a:rPr sz="2400" spc="-18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C1C74"/>
                </a:solidFill>
                <a:latin typeface="Arial"/>
                <a:cs typeface="Arial"/>
              </a:rPr>
              <a:t>a</a:t>
            </a:r>
            <a:r>
              <a:rPr sz="24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C1C74"/>
                </a:solidFill>
                <a:latin typeface="Arial"/>
                <a:cs typeface="Arial"/>
              </a:rPr>
              <a:t>é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8C1C74"/>
                </a:solidFill>
                <a:latin typeface="Arial"/>
                <a:cs typeface="Arial"/>
              </a:rPr>
              <a:t>é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 propos</a:t>
            </a:r>
            <a:r>
              <a:rPr sz="2400" dirty="0">
                <a:solidFill>
                  <a:srgbClr val="8C1C74"/>
                </a:solidFill>
                <a:latin typeface="Arial"/>
                <a:cs typeface="Arial"/>
              </a:rPr>
              <a:t>é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pa</a:t>
            </a:r>
            <a:r>
              <a:rPr sz="2400" dirty="0">
                <a:solidFill>
                  <a:srgbClr val="8C1C74"/>
                </a:solidFill>
                <a:latin typeface="Arial"/>
                <a:cs typeface="Arial"/>
              </a:rPr>
              <a:t>r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C1C74"/>
                </a:solidFill>
                <a:latin typeface="Arial"/>
                <a:cs typeface="Arial"/>
              </a:rPr>
              <a:t>Cl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ar</a:t>
            </a:r>
            <a:r>
              <a:rPr sz="2400" dirty="0">
                <a:solidFill>
                  <a:srgbClr val="8C1C74"/>
                </a:solidFill>
                <a:latin typeface="Arial"/>
                <a:cs typeface="Arial"/>
              </a:rPr>
              <a:t>k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E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van</a:t>
            </a:r>
            <a:r>
              <a:rPr sz="2400" dirty="0">
                <a:solidFill>
                  <a:srgbClr val="8C1C74"/>
                </a:solidFill>
                <a:latin typeface="Arial"/>
                <a:cs typeface="Arial"/>
              </a:rPr>
              <a:t>s</a:t>
            </a:r>
            <a:r>
              <a:rPr sz="24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C1C74"/>
                </a:solidFill>
                <a:latin typeface="Arial"/>
                <a:cs typeface="Arial"/>
              </a:rPr>
              <a:t>en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 2013</a:t>
            </a:r>
            <a:r>
              <a:rPr sz="2400" dirty="0">
                <a:solidFill>
                  <a:srgbClr val="8C1C74"/>
                </a:solidFill>
                <a:latin typeface="Arial"/>
                <a:cs typeface="Arial"/>
              </a:rPr>
              <a:t>,</a:t>
            </a:r>
            <a:r>
              <a:rPr sz="24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8C1C74"/>
                </a:solidFill>
                <a:latin typeface="Arial"/>
                <a:cs typeface="Arial"/>
              </a:rPr>
              <a:t>t</a:t>
            </a:r>
            <a:r>
              <a:rPr sz="24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C1C74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mp</a:t>
            </a:r>
            <a:r>
              <a:rPr sz="2400" dirty="0">
                <a:solidFill>
                  <a:srgbClr val="8C1C74"/>
                </a:solidFill>
                <a:latin typeface="Arial"/>
                <a:cs typeface="Arial"/>
              </a:rPr>
              <a:t>l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émen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8C1C74"/>
                </a:solidFill>
                <a:latin typeface="Arial"/>
                <a:cs typeface="Arial"/>
              </a:rPr>
              <a:t>é 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par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ses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soins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ainsi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que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par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Brian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Ingerson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et</a:t>
            </a:r>
            <a:r>
              <a:rPr sz="24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Oren</a:t>
            </a:r>
            <a:r>
              <a:rPr sz="2400" spc="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Ben-Kiki.</a:t>
            </a:r>
            <a:endParaRPr sz="2400">
              <a:latin typeface="Arial"/>
              <a:cs typeface="Arial"/>
            </a:endParaRPr>
          </a:p>
          <a:p>
            <a:pPr marL="290195" marR="15875">
              <a:lnSpc>
                <a:spcPct val="92800"/>
              </a:lnSpc>
              <a:spcBef>
                <a:spcPts val="865"/>
              </a:spcBef>
            </a:pP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Son</a:t>
            </a:r>
            <a:r>
              <a:rPr sz="24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objet</a:t>
            </a:r>
            <a:r>
              <a:rPr sz="24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est</a:t>
            </a:r>
            <a:r>
              <a:rPr sz="24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représenter</a:t>
            </a:r>
            <a:r>
              <a:rPr sz="24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des</a:t>
            </a:r>
            <a:r>
              <a:rPr sz="24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informations</a:t>
            </a:r>
            <a:r>
              <a:rPr sz="24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plus</a:t>
            </a:r>
            <a:r>
              <a:rPr sz="24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élaborées </a:t>
            </a:r>
            <a:r>
              <a:rPr sz="2400" spc="-6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que </a:t>
            </a:r>
            <a:r>
              <a:rPr sz="2400" dirty="0">
                <a:solidFill>
                  <a:srgbClr val="8C1C74"/>
                </a:solidFill>
                <a:latin typeface="Arial"/>
                <a:cs typeface="Arial"/>
              </a:rPr>
              <a:t>le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simple CSV </a:t>
            </a:r>
            <a:r>
              <a:rPr sz="2400" dirty="0">
                <a:solidFill>
                  <a:srgbClr val="8C1C74"/>
                </a:solidFill>
                <a:latin typeface="Arial"/>
                <a:cs typeface="Arial"/>
              </a:rPr>
              <a:t>en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gardant cependant une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lisibilité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presque comparable, et bien plus grande </a:t>
            </a:r>
            <a:r>
              <a:rPr sz="2400" dirty="0">
                <a:solidFill>
                  <a:srgbClr val="8C1C74"/>
                </a:solidFill>
                <a:latin typeface="Arial"/>
                <a:cs typeface="Arial"/>
              </a:rPr>
              <a:t>en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tout cas que </a:t>
            </a:r>
            <a:r>
              <a:rPr sz="2400" dirty="0">
                <a:solidFill>
                  <a:srgbClr val="8C1C74"/>
                </a:solidFill>
                <a:latin typeface="Arial"/>
                <a:cs typeface="Arial"/>
              </a:rPr>
              <a:t>du </a:t>
            </a:r>
            <a:r>
              <a:rPr sz="24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XML.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3300" y="1101852"/>
            <a:ext cx="55079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Les</a:t>
            </a:r>
            <a:r>
              <a:rPr spc="-30" dirty="0"/>
              <a:t> </a:t>
            </a:r>
            <a:r>
              <a:rPr spc="-10" dirty="0"/>
              <a:t>fichiers</a:t>
            </a:r>
            <a:r>
              <a:rPr spc="-50" dirty="0"/>
              <a:t> </a:t>
            </a:r>
            <a:r>
              <a:rPr spc="-10" dirty="0"/>
              <a:t>descriptifs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6254" y="2012394"/>
            <a:ext cx="8816975" cy="3098165"/>
          </a:xfrm>
          <a:prstGeom prst="rect">
            <a:avLst/>
          </a:prstGeom>
        </p:spPr>
        <p:txBody>
          <a:bodyPr vert="horz" wrap="square" lIns="0" tIns="1720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5"/>
              </a:spcBef>
            </a:pPr>
            <a:r>
              <a:rPr sz="3100" spc="-25" dirty="0">
                <a:solidFill>
                  <a:srgbClr val="8C1C74"/>
                </a:solidFill>
                <a:latin typeface="Arial"/>
                <a:cs typeface="Arial"/>
              </a:rPr>
              <a:t>Syntaxe.</a:t>
            </a:r>
            <a:endParaRPr sz="3100">
              <a:latin typeface="Arial"/>
              <a:cs typeface="Arial"/>
            </a:endParaRPr>
          </a:p>
          <a:p>
            <a:pPr marL="866775" marR="30480" indent="-311150">
              <a:lnSpc>
                <a:spcPct val="91900"/>
              </a:lnSpc>
              <a:spcBef>
                <a:spcPts val="1360"/>
              </a:spcBef>
              <a:tabLst>
                <a:tab pos="866140" algn="l"/>
              </a:tabLst>
            </a:pPr>
            <a:r>
              <a:rPr sz="3000" baseline="11111" dirty="0">
                <a:latin typeface="MS UI Gothic"/>
                <a:cs typeface="MS UI Gothic"/>
              </a:rPr>
              <a:t>–	</a:t>
            </a:r>
            <a:r>
              <a:rPr sz="2700" spc="-20" dirty="0">
                <a:solidFill>
                  <a:srgbClr val="8C1C74"/>
                </a:solidFill>
                <a:latin typeface="Arial"/>
                <a:cs typeface="Arial"/>
              </a:rPr>
              <a:t>L'</a:t>
            </a:r>
            <a:r>
              <a:rPr sz="2700" spc="-15" dirty="0">
                <a:solidFill>
                  <a:srgbClr val="8C1C74"/>
                </a:solidFill>
                <a:latin typeface="Arial"/>
                <a:cs typeface="Arial"/>
              </a:rPr>
              <a:t>i</a:t>
            </a:r>
            <a:r>
              <a:rPr sz="2700" spc="-20" dirty="0">
                <a:solidFill>
                  <a:srgbClr val="8C1C74"/>
                </a:solidFill>
                <a:latin typeface="Arial"/>
                <a:cs typeface="Arial"/>
              </a:rPr>
              <a:t>dé</a:t>
            </a:r>
            <a:r>
              <a:rPr sz="2700" dirty="0">
                <a:solidFill>
                  <a:srgbClr val="8C1C74"/>
                </a:solidFill>
                <a:latin typeface="Arial"/>
                <a:cs typeface="Arial"/>
              </a:rPr>
              <a:t>e</a:t>
            </a:r>
            <a:r>
              <a:rPr sz="27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spc="-20" dirty="0">
                <a:solidFill>
                  <a:srgbClr val="8C1C74"/>
                </a:solidFill>
                <a:latin typeface="Arial"/>
                <a:cs typeface="Arial"/>
              </a:rPr>
              <a:t>d</a:t>
            </a:r>
            <a:r>
              <a:rPr sz="2700" dirty="0">
                <a:solidFill>
                  <a:srgbClr val="8C1C74"/>
                </a:solidFill>
                <a:latin typeface="Arial"/>
                <a:cs typeface="Arial"/>
              </a:rPr>
              <a:t>e</a:t>
            </a:r>
            <a:r>
              <a:rPr sz="2700" spc="-8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spc="-270" dirty="0">
                <a:solidFill>
                  <a:srgbClr val="8C1C74"/>
                </a:solidFill>
                <a:latin typeface="Arial"/>
                <a:cs typeface="Arial"/>
              </a:rPr>
              <a:t>Y</a:t>
            </a:r>
            <a:r>
              <a:rPr sz="2700" spc="-70" dirty="0">
                <a:solidFill>
                  <a:srgbClr val="8C1C74"/>
                </a:solidFill>
                <a:latin typeface="Arial"/>
                <a:cs typeface="Arial"/>
              </a:rPr>
              <a:t>A</a:t>
            </a:r>
            <a:r>
              <a:rPr sz="2700" spc="-65" dirty="0">
                <a:solidFill>
                  <a:srgbClr val="8C1C74"/>
                </a:solidFill>
                <a:latin typeface="Arial"/>
                <a:cs typeface="Arial"/>
              </a:rPr>
              <a:t>M</a:t>
            </a:r>
            <a:r>
              <a:rPr sz="2700" dirty="0">
                <a:solidFill>
                  <a:srgbClr val="8C1C74"/>
                </a:solidFill>
                <a:latin typeface="Arial"/>
                <a:cs typeface="Arial"/>
              </a:rPr>
              <a:t>L</a:t>
            </a:r>
            <a:r>
              <a:rPr sz="2700" spc="-2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spc="-15" dirty="0">
                <a:solidFill>
                  <a:srgbClr val="8C1C74"/>
                </a:solidFill>
                <a:latin typeface="Arial"/>
                <a:cs typeface="Arial"/>
              </a:rPr>
              <a:t>es</a:t>
            </a:r>
            <a:r>
              <a:rPr sz="2700" dirty="0">
                <a:solidFill>
                  <a:srgbClr val="8C1C74"/>
                </a:solidFill>
                <a:latin typeface="Arial"/>
                <a:cs typeface="Arial"/>
              </a:rPr>
              <a:t>t</a:t>
            </a:r>
            <a:r>
              <a:rPr sz="2700" spc="-20" dirty="0">
                <a:solidFill>
                  <a:srgbClr val="8C1C74"/>
                </a:solidFill>
                <a:latin typeface="Arial"/>
                <a:cs typeface="Arial"/>
              </a:rPr>
              <a:t> qu</a:t>
            </a:r>
            <a:r>
              <a:rPr sz="2700" dirty="0">
                <a:solidFill>
                  <a:srgbClr val="8C1C74"/>
                </a:solidFill>
                <a:latin typeface="Arial"/>
                <a:cs typeface="Arial"/>
              </a:rPr>
              <a:t>e</a:t>
            </a:r>
            <a:r>
              <a:rPr sz="27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spc="-25" dirty="0">
                <a:solidFill>
                  <a:srgbClr val="8C1C74"/>
                </a:solidFill>
                <a:latin typeface="Arial"/>
                <a:cs typeface="Arial"/>
              </a:rPr>
              <a:t>p</a:t>
            </a:r>
            <a:r>
              <a:rPr sz="2700" spc="-20" dirty="0">
                <a:solidFill>
                  <a:srgbClr val="8C1C74"/>
                </a:solidFill>
                <a:latin typeface="Arial"/>
                <a:cs typeface="Arial"/>
              </a:rPr>
              <a:t>r</a:t>
            </a:r>
            <a:r>
              <a:rPr sz="2700" spc="-25" dirty="0">
                <a:solidFill>
                  <a:srgbClr val="8C1C74"/>
                </a:solidFill>
                <a:latin typeface="Arial"/>
                <a:cs typeface="Arial"/>
              </a:rPr>
              <a:t>e</a:t>
            </a:r>
            <a:r>
              <a:rPr sz="2700" spc="-20" dirty="0">
                <a:solidFill>
                  <a:srgbClr val="8C1C74"/>
                </a:solidFill>
                <a:latin typeface="Arial"/>
                <a:cs typeface="Arial"/>
              </a:rPr>
              <a:t>s</a:t>
            </a:r>
            <a:r>
              <a:rPr sz="2700" spc="-25" dirty="0">
                <a:solidFill>
                  <a:srgbClr val="8C1C74"/>
                </a:solidFill>
                <a:latin typeface="Arial"/>
                <a:cs typeface="Arial"/>
              </a:rPr>
              <a:t>qu</a:t>
            </a:r>
            <a:r>
              <a:rPr sz="2700" dirty="0">
                <a:solidFill>
                  <a:srgbClr val="8C1C74"/>
                </a:solidFill>
                <a:latin typeface="Arial"/>
                <a:cs typeface="Arial"/>
              </a:rPr>
              <a:t>e</a:t>
            </a:r>
            <a:r>
              <a:rPr sz="27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spc="-15" dirty="0">
                <a:solidFill>
                  <a:srgbClr val="8C1C74"/>
                </a:solidFill>
                <a:latin typeface="Arial"/>
                <a:cs typeface="Arial"/>
              </a:rPr>
              <a:t>tout</a:t>
            </a:r>
            <a:r>
              <a:rPr sz="2700" dirty="0">
                <a:solidFill>
                  <a:srgbClr val="8C1C74"/>
                </a:solidFill>
                <a:latin typeface="Arial"/>
                <a:cs typeface="Arial"/>
              </a:rPr>
              <a:t>e</a:t>
            </a:r>
            <a:r>
              <a:rPr sz="27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spc="-25" dirty="0">
                <a:solidFill>
                  <a:srgbClr val="8C1C74"/>
                </a:solidFill>
                <a:latin typeface="Arial"/>
                <a:cs typeface="Arial"/>
              </a:rPr>
              <a:t>donné</a:t>
            </a:r>
            <a:r>
              <a:rPr sz="2700" dirty="0">
                <a:solidFill>
                  <a:srgbClr val="8C1C74"/>
                </a:solidFill>
                <a:latin typeface="Arial"/>
                <a:cs typeface="Arial"/>
              </a:rPr>
              <a:t>e</a:t>
            </a:r>
            <a:r>
              <a:rPr sz="27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spc="-20" dirty="0">
                <a:solidFill>
                  <a:srgbClr val="8C1C74"/>
                </a:solidFill>
                <a:latin typeface="Arial"/>
                <a:cs typeface="Arial"/>
              </a:rPr>
              <a:t>peut  </a:t>
            </a:r>
            <a:r>
              <a:rPr sz="2700" spc="-15" dirty="0">
                <a:solidFill>
                  <a:srgbClr val="8C1C74"/>
                </a:solidFill>
                <a:latin typeface="Arial"/>
                <a:cs typeface="Arial"/>
              </a:rPr>
              <a:t>être </a:t>
            </a:r>
            <a:r>
              <a:rPr sz="2700" spc="-20" dirty="0">
                <a:solidFill>
                  <a:srgbClr val="8C1C74"/>
                </a:solidFill>
                <a:latin typeface="Arial"/>
                <a:cs typeface="Arial"/>
              </a:rPr>
              <a:t>représentée </a:t>
            </a:r>
            <a:r>
              <a:rPr sz="2700" spc="-15" dirty="0">
                <a:solidFill>
                  <a:srgbClr val="8C1C74"/>
                </a:solidFill>
                <a:latin typeface="Arial"/>
                <a:cs typeface="Arial"/>
              </a:rPr>
              <a:t>par </a:t>
            </a:r>
            <a:r>
              <a:rPr sz="2700" spc="-20" dirty="0">
                <a:solidFill>
                  <a:srgbClr val="8C1C74"/>
                </a:solidFill>
                <a:latin typeface="Arial"/>
                <a:cs typeface="Arial"/>
              </a:rPr>
              <a:t>combinaison </a:t>
            </a:r>
            <a:r>
              <a:rPr sz="2700" spc="-15" dirty="0">
                <a:solidFill>
                  <a:srgbClr val="8C1C74"/>
                </a:solidFill>
                <a:latin typeface="Arial"/>
                <a:cs typeface="Arial"/>
              </a:rPr>
              <a:t>de </a:t>
            </a:r>
            <a:r>
              <a:rPr sz="2700" spc="-10" dirty="0">
                <a:solidFill>
                  <a:srgbClr val="8C1C74"/>
                </a:solidFill>
                <a:latin typeface="Arial"/>
                <a:cs typeface="Arial"/>
              </a:rPr>
              <a:t>listes, </a:t>
            </a:r>
            <a:r>
              <a:rPr sz="2700" spc="-20" dirty="0">
                <a:solidFill>
                  <a:srgbClr val="8C1C74"/>
                </a:solidFill>
                <a:latin typeface="Arial"/>
                <a:cs typeface="Arial"/>
              </a:rPr>
              <a:t>tableaux </a:t>
            </a:r>
            <a:r>
              <a:rPr sz="2700" spc="-7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spc="-20" dirty="0">
                <a:solidFill>
                  <a:srgbClr val="8C1C74"/>
                </a:solidFill>
                <a:latin typeface="Arial"/>
                <a:cs typeface="Arial"/>
              </a:rPr>
              <a:t>assoc</a:t>
            </a:r>
            <a:r>
              <a:rPr sz="2700" spc="-15" dirty="0">
                <a:solidFill>
                  <a:srgbClr val="8C1C74"/>
                </a:solidFill>
                <a:latin typeface="Arial"/>
                <a:cs typeface="Arial"/>
              </a:rPr>
              <a:t>i</a:t>
            </a:r>
            <a:r>
              <a:rPr sz="2700" spc="-20" dirty="0">
                <a:solidFill>
                  <a:srgbClr val="8C1C74"/>
                </a:solidFill>
                <a:latin typeface="Arial"/>
                <a:cs typeface="Arial"/>
              </a:rPr>
              <a:t>at</a:t>
            </a:r>
            <a:r>
              <a:rPr sz="2700" spc="-15" dirty="0">
                <a:solidFill>
                  <a:srgbClr val="8C1C74"/>
                </a:solidFill>
                <a:latin typeface="Arial"/>
                <a:cs typeface="Arial"/>
              </a:rPr>
              <a:t>i</a:t>
            </a:r>
            <a:r>
              <a:rPr sz="2700" spc="-20" dirty="0">
                <a:solidFill>
                  <a:srgbClr val="8C1C74"/>
                </a:solidFill>
                <a:latin typeface="Arial"/>
                <a:cs typeface="Arial"/>
              </a:rPr>
              <a:t>f</a:t>
            </a:r>
            <a:r>
              <a:rPr sz="2700" dirty="0">
                <a:solidFill>
                  <a:srgbClr val="8C1C74"/>
                </a:solidFill>
                <a:latin typeface="Arial"/>
                <a:cs typeface="Arial"/>
              </a:rPr>
              <a:t>s</a:t>
            </a:r>
            <a:r>
              <a:rPr sz="27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spc="-15" dirty="0">
                <a:solidFill>
                  <a:srgbClr val="8C1C74"/>
                </a:solidFill>
                <a:latin typeface="Arial"/>
                <a:cs typeface="Arial"/>
              </a:rPr>
              <a:t>e</a:t>
            </a:r>
            <a:r>
              <a:rPr sz="2700" dirty="0">
                <a:solidFill>
                  <a:srgbClr val="8C1C74"/>
                </a:solidFill>
                <a:latin typeface="Arial"/>
                <a:cs typeface="Arial"/>
              </a:rPr>
              <a:t>t</a:t>
            </a:r>
            <a:r>
              <a:rPr sz="27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spc="-25" dirty="0">
                <a:solidFill>
                  <a:srgbClr val="8C1C74"/>
                </a:solidFill>
                <a:latin typeface="Arial"/>
                <a:cs typeface="Arial"/>
              </a:rPr>
              <a:t>donnée</a:t>
            </a:r>
            <a:r>
              <a:rPr sz="2700" dirty="0">
                <a:solidFill>
                  <a:srgbClr val="8C1C74"/>
                </a:solidFill>
                <a:latin typeface="Arial"/>
                <a:cs typeface="Arial"/>
              </a:rPr>
              <a:t>s</a:t>
            </a:r>
            <a:r>
              <a:rPr sz="27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spc="-20" dirty="0">
                <a:solidFill>
                  <a:srgbClr val="8C1C74"/>
                </a:solidFill>
                <a:latin typeface="Arial"/>
                <a:cs typeface="Arial"/>
              </a:rPr>
              <a:t>scalaires</a:t>
            </a:r>
            <a:r>
              <a:rPr sz="2700" dirty="0">
                <a:solidFill>
                  <a:srgbClr val="8C1C74"/>
                </a:solidFill>
                <a:latin typeface="Arial"/>
                <a:cs typeface="Arial"/>
              </a:rPr>
              <a:t>.</a:t>
            </a:r>
            <a:r>
              <a:rPr sz="2700" spc="-8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spc="-275" dirty="0">
                <a:solidFill>
                  <a:srgbClr val="8C1C74"/>
                </a:solidFill>
                <a:latin typeface="Arial"/>
                <a:cs typeface="Arial"/>
              </a:rPr>
              <a:t>Y</a:t>
            </a:r>
            <a:r>
              <a:rPr sz="2700" spc="-75" dirty="0">
                <a:solidFill>
                  <a:srgbClr val="8C1C74"/>
                </a:solidFill>
                <a:latin typeface="Arial"/>
                <a:cs typeface="Arial"/>
              </a:rPr>
              <a:t>A</a:t>
            </a:r>
            <a:r>
              <a:rPr sz="2700" spc="-70" dirty="0">
                <a:solidFill>
                  <a:srgbClr val="8C1C74"/>
                </a:solidFill>
                <a:latin typeface="Arial"/>
                <a:cs typeface="Arial"/>
              </a:rPr>
              <a:t>M</a:t>
            </a:r>
            <a:r>
              <a:rPr sz="2700" dirty="0">
                <a:solidFill>
                  <a:srgbClr val="8C1C74"/>
                </a:solidFill>
                <a:latin typeface="Arial"/>
                <a:cs typeface="Arial"/>
              </a:rPr>
              <a:t>L</a:t>
            </a:r>
            <a:r>
              <a:rPr sz="2700" spc="-2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spc="-20" dirty="0">
                <a:solidFill>
                  <a:srgbClr val="8C1C74"/>
                </a:solidFill>
                <a:latin typeface="Arial"/>
                <a:cs typeface="Arial"/>
              </a:rPr>
              <a:t>déc</a:t>
            </a:r>
            <a:r>
              <a:rPr sz="2700" spc="-15" dirty="0">
                <a:solidFill>
                  <a:srgbClr val="8C1C74"/>
                </a:solidFill>
                <a:latin typeface="Arial"/>
                <a:cs typeface="Arial"/>
              </a:rPr>
              <a:t>ri</a:t>
            </a:r>
            <a:r>
              <a:rPr sz="2700" dirty="0">
                <a:solidFill>
                  <a:srgbClr val="8C1C74"/>
                </a:solidFill>
                <a:latin typeface="Arial"/>
                <a:cs typeface="Arial"/>
              </a:rPr>
              <a:t>t</a:t>
            </a:r>
            <a:r>
              <a:rPr sz="27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spc="-20" dirty="0">
                <a:solidFill>
                  <a:srgbClr val="8C1C74"/>
                </a:solidFill>
                <a:latin typeface="Arial"/>
                <a:cs typeface="Arial"/>
              </a:rPr>
              <a:t>ces  </a:t>
            </a:r>
            <a:r>
              <a:rPr sz="2700" spc="-15" dirty="0">
                <a:solidFill>
                  <a:srgbClr val="8C1C74"/>
                </a:solidFill>
                <a:latin typeface="Arial"/>
                <a:cs typeface="Arial"/>
              </a:rPr>
              <a:t>formes</a:t>
            </a:r>
            <a:r>
              <a:rPr sz="27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spc="-1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7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spc="-25" dirty="0">
                <a:solidFill>
                  <a:srgbClr val="8C1C74"/>
                </a:solidFill>
                <a:latin typeface="Arial"/>
                <a:cs typeface="Arial"/>
              </a:rPr>
              <a:t>données</a:t>
            </a:r>
            <a:r>
              <a:rPr sz="27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spc="-15" dirty="0">
                <a:solidFill>
                  <a:srgbClr val="8C1C74"/>
                </a:solidFill>
                <a:latin typeface="Arial"/>
                <a:cs typeface="Arial"/>
              </a:rPr>
              <a:t>(les</a:t>
            </a:r>
            <a:r>
              <a:rPr sz="27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spc="-20" dirty="0">
                <a:solidFill>
                  <a:srgbClr val="8C1C74"/>
                </a:solidFill>
                <a:latin typeface="Arial"/>
                <a:cs typeface="Arial"/>
              </a:rPr>
              <a:t>représentations</a:t>
            </a:r>
            <a:r>
              <a:rPr sz="2700" spc="-80" dirty="0">
                <a:solidFill>
                  <a:srgbClr val="8C1C74"/>
                </a:solidFill>
                <a:latin typeface="Arial"/>
                <a:cs typeface="Arial"/>
              </a:rPr>
              <a:t> YAML),</a:t>
            </a:r>
            <a:r>
              <a:rPr sz="2700" spc="-1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spc="-20" dirty="0">
                <a:solidFill>
                  <a:srgbClr val="8C1C74"/>
                </a:solidFill>
                <a:latin typeface="Arial"/>
                <a:cs typeface="Arial"/>
              </a:rPr>
              <a:t>ainsi </a:t>
            </a:r>
            <a:r>
              <a:rPr sz="2700" spc="-7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spc="-20" dirty="0">
                <a:solidFill>
                  <a:srgbClr val="8C1C74"/>
                </a:solidFill>
                <a:latin typeface="Arial"/>
                <a:cs typeface="Arial"/>
              </a:rPr>
              <a:t>qu'une syntaxe </a:t>
            </a:r>
            <a:r>
              <a:rPr sz="2700" spc="-15" dirty="0">
                <a:solidFill>
                  <a:srgbClr val="8C1C74"/>
                </a:solidFill>
                <a:latin typeface="Arial"/>
                <a:cs typeface="Arial"/>
              </a:rPr>
              <a:t>pour </a:t>
            </a:r>
            <a:r>
              <a:rPr sz="2700" spc="-20" dirty="0">
                <a:solidFill>
                  <a:srgbClr val="8C1C74"/>
                </a:solidFill>
                <a:latin typeface="Arial"/>
                <a:cs typeface="Arial"/>
              </a:rPr>
              <a:t>présenter </a:t>
            </a:r>
            <a:r>
              <a:rPr sz="2700" spc="-15" dirty="0">
                <a:solidFill>
                  <a:srgbClr val="8C1C74"/>
                </a:solidFill>
                <a:latin typeface="Arial"/>
                <a:cs typeface="Arial"/>
              </a:rPr>
              <a:t>ces </a:t>
            </a:r>
            <a:r>
              <a:rPr sz="2700" spc="-25" dirty="0">
                <a:solidFill>
                  <a:srgbClr val="8C1C74"/>
                </a:solidFill>
                <a:latin typeface="Arial"/>
                <a:cs typeface="Arial"/>
              </a:rPr>
              <a:t>données </a:t>
            </a:r>
            <a:r>
              <a:rPr sz="2700" spc="-15" dirty="0">
                <a:solidFill>
                  <a:srgbClr val="8C1C74"/>
                </a:solidFill>
                <a:latin typeface="Arial"/>
                <a:cs typeface="Arial"/>
              </a:rPr>
              <a:t>sous </a:t>
            </a:r>
            <a:r>
              <a:rPr sz="2700" spc="-10" dirty="0">
                <a:solidFill>
                  <a:srgbClr val="8C1C74"/>
                </a:solidFill>
                <a:latin typeface="Arial"/>
                <a:cs typeface="Arial"/>
              </a:rPr>
              <a:t>la </a:t>
            </a:r>
            <a:r>
              <a:rPr sz="27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spc="-15" dirty="0">
                <a:solidFill>
                  <a:srgbClr val="8C1C74"/>
                </a:solidFill>
                <a:latin typeface="Arial"/>
                <a:cs typeface="Arial"/>
              </a:rPr>
              <a:t>forme</a:t>
            </a:r>
            <a:r>
              <a:rPr sz="27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spc="-15" dirty="0">
                <a:solidFill>
                  <a:srgbClr val="8C1C74"/>
                </a:solidFill>
                <a:latin typeface="Arial"/>
                <a:cs typeface="Arial"/>
              </a:rPr>
              <a:t>d'un</a:t>
            </a:r>
            <a:r>
              <a:rPr sz="27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spc="-15" dirty="0">
                <a:solidFill>
                  <a:srgbClr val="8C1C74"/>
                </a:solidFill>
                <a:latin typeface="Arial"/>
                <a:cs typeface="Arial"/>
              </a:rPr>
              <a:t>flux</a:t>
            </a:r>
            <a:r>
              <a:rPr sz="27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spc="-1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7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spc="-20" dirty="0">
                <a:solidFill>
                  <a:srgbClr val="8C1C74"/>
                </a:solidFill>
                <a:latin typeface="Arial"/>
                <a:cs typeface="Arial"/>
              </a:rPr>
              <a:t>caractères</a:t>
            </a:r>
            <a:r>
              <a:rPr sz="27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spc="-10" dirty="0">
                <a:solidFill>
                  <a:srgbClr val="8C1C74"/>
                </a:solidFill>
                <a:latin typeface="Arial"/>
                <a:cs typeface="Arial"/>
              </a:rPr>
              <a:t>(le</a:t>
            </a:r>
            <a:r>
              <a:rPr sz="27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spc="-15" dirty="0">
                <a:solidFill>
                  <a:srgbClr val="8C1C74"/>
                </a:solidFill>
                <a:latin typeface="Arial"/>
                <a:cs typeface="Arial"/>
              </a:rPr>
              <a:t>flux</a:t>
            </a:r>
            <a:r>
              <a:rPr sz="2700" spc="-1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spc="-80" dirty="0">
                <a:solidFill>
                  <a:srgbClr val="8C1C74"/>
                </a:solidFill>
                <a:latin typeface="Arial"/>
                <a:cs typeface="Arial"/>
              </a:rPr>
              <a:t>YAML).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3300" y="1101852"/>
            <a:ext cx="55079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Les</a:t>
            </a:r>
            <a:r>
              <a:rPr spc="-30" dirty="0"/>
              <a:t> </a:t>
            </a:r>
            <a:r>
              <a:rPr spc="-10" dirty="0"/>
              <a:t>fichiers</a:t>
            </a:r>
            <a:r>
              <a:rPr spc="-50" dirty="0"/>
              <a:t> </a:t>
            </a:r>
            <a:r>
              <a:rPr spc="-10" dirty="0"/>
              <a:t>descriptifs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6254" y="2063213"/>
            <a:ext cx="8776970" cy="1104265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20"/>
              </a:spcBef>
            </a:pPr>
            <a:r>
              <a:rPr sz="2000" spc="10" dirty="0">
                <a:solidFill>
                  <a:srgbClr val="8C1C74"/>
                </a:solidFill>
                <a:latin typeface="Arial"/>
                <a:cs typeface="Arial"/>
              </a:rPr>
              <a:t>Syntaxe.</a:t>
            </a:r>
            <a:endParaRPr sz="2000">
              <a:latin typeface="Arial"/>
              <a:cs typeface="Arial"/>
            </a:endParaRPr>
          </a:p>
          <a:p>
            <a:pPr marL="589280" marR="30480" indent="-207010">
              <a:lnSpc>
                <a:spcPts val="1989"/>
              </a:lnSpc>
              <a:spcBef>
                <a:spcPts val="1130"/>
              </a:spcBef>
            </a:pPr>
            <a:r>
              <a:rPr sz="2100" baseline="7936" dirty="0">
                <a:latin typeface="MS UI Gothic"/>
                <a:cs typeface="MS UI Gothic"/>
              </a:rPr>
              <a:t>–</a:t>
            </a:r>
            <a:r>
              <a:rPr sz="2100" spc="104" baseline="7936" dirty="0">
                <a:latin typeface="MS UI Gothic"/>
                <a:cs typeface="MS UI Gothic"/>
              </a:rPr>
              <a:t> 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La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syntaxe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 du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flux</a:t>
            </a:r>
            <a:r>
              <a:rPr sz="18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75" dirty="0">
                <a:solidFill>
                  <a:srgbClr val="8C1C74"/>
                </a:solidFill>
                <a:latin typeface="Arial"/>
                <a:cs typeface="Arial"/>
              </a:rPr>
              <a:t>YAML</a:t>
            </a:r>
            <a:r>
              <a:rPr sz="1800" spc="-1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est</a:t>
            </a:r>
            <a:r>
              <a:rPr sz="18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relativement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simple,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efficace,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moins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 verbeuse que du </a:t>
            </a:r>
            <a:r>
              <a:rPr sz="1800" spc="-49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XML,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moins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compacte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cependant</a:t>
            </a:r>
            <a:r>
              <a:rPr sz="18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que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du</a:t>
            </a:r>
            <a:r>
              <a:rPr sz="1800" spc="-9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85" dirty="0">
                <a:solidFill>
                  <a:srgbClr val="8C1C74"/>
                </a:solidFill>
                <a:latin typeface="Arial"/>
                <a:cs typeface="Arial"/>
              </a:rPr>
              <a:t>CSV.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6777" y="3285235"/>
            <a:ext cx="1016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MS UI Gothic"/>
                <a:cs typeface="MS UI Gothic"/>
              </a:rPr>
              <a:t>●</a:t>
            </a:r>
            <a:endParaRPr sz="6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6777" y="3791203"/>
            <a:ext cx="1016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MS UI Gothic"/>
                <a:cs typeface="MS UI Gothic"/>
              </a:rPr>
              <a:t>●</a:t>
            </a:r>
            <a:endParaRPr sz="600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6777" y="4077715"/>
            <a:ext cx="1016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MS UI Gothic"/>
                <a:cs typeface="MS UI Gothic"/>
              </a:rPr>
              <a:t>●</a:t>
            </a:r>
            <a:endParaRPr sz="600">
              <a:latin typeface="MS UI Gothic"/>
              <a:cs typeface="MS UI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6777" y="4580635"/>
            <a:ext cx="1016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MS UI Gothic"/>
                <a:cs typeface="MS UI Gothic"/>
              </a:rPr>
              <a:t>●</a:t>
            </a:r>
            <a:endParaRPr sz="600">
              <a:latin typeface="MS UI Gothic"/>
              <a:cs typeface="MS UI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6777" y="4870195"/>
            <a:ext cx="1016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MS UI Gothic"/>
                <a:cs typeface="MS UI Gothic"/>
              </a:rPr>
              <a:t>●</a:t>
            </a:r>
            <a:endParaRPr sz="600">
              <a:latin typeface="MS UI Gothic"/>
              <a:cs typeface="MS UI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6777" y="5592571"/>
            <a:ext cx="1016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MS UI Gothic"/>
                <a:cs typeface="MS UI Gothic"/>
              </a:rPr>
              <a:t>●</a:t>
            </a:r>
            <a:endParaRPr sz="600">
              <a:latin typeface="MS UI Gothic"/>
              <a:cs typeface="MS UI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20736" y="3216655"/>
            <a:ext cx="8201659" cy="254000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700"/>
              </a:lnSpc>
              <a:spcBef>
                <a:spcPts val="240"/>
              </a:spcBef>
            </a:pP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1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8C1C74"/>
                </a:solidFill>
                <a:latin typeface="Arial"/>
                <a:cs typeface="Arial"/>
              </a:rPr>
              <a:t>commentaires</a:t>
            </a:r>
            <a:r>
              <a:rPr sz="15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8C1C74"/>
                </a:solidFill>
                <a:latin typeface="Arial"/>
                <a:cs typeface="Arial"/>
              </a:rPr>
              <a:t>sont</a:t>
            </a:r>
            <a:r>
              <a:rPr sz="15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signalés</a:t>
            </a:r>
            <a:r>
              <a:rPr sz="15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par</a:t>
            </a:r>
            <a:r>
              <a:rPr sz="1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1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signe</a:t>
            </a:r>
            <a:r>
              <a:rPr sz="15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dièse</a:t>
            </a:r>
            <a:r>
              <a:rPr sz="15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15" dirty="0">
                <a:solidFill>
                  <a:srgbClr val="8C1C74"/>
                </a:solidFill>
                <a:latin typeface="Arial"/>
                <a:cs typeface="Arial"/>
              </a:rPr>
              <a:t>(</a:t>
            </a:r>
            <a:r>
              <a:rPr sz="1500" b="1" spc="15" dirty="0">
                <a:solidFill>
                  <a:srgbClr val="8C1C74"/>
                </a:solidFill>
                <a:latin typeface="Arial"/>
                <a:cs typeface="Arial"/>
              </a:rPr>
              <a:t>#</a:t>
            </a:r>
            <a:r>
              <a:rPr sz="1500" spc="15" dirty="0">
                <a:solidFill>
                  <a:srgbClr val="8C1C74"/>
                </a:solidFill>
                <a:latin typeface="Arial"/>
                <a:cs typeface="Arial"/>
              </a:rPr>
              <a:t>)</a:t>
            </a:r>
            <a:r>
              <a:rPr sz="15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et</a:t>
            </a:r>
            <a:r>
              <a:rPr sz="1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se</a:t>
            </a:r>
            <a:r>
              <a:rPr sz="1500" spc="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prolongent</a:t>
            </a:r>
            <a:r>
              <a:rPr sz="15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sur</a:t>
            </a:r>
            <a:r>
              <a:rPr sz="15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toute</a:t>
            </a:r>
            <a:r>
              <a:rPr sz="1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8C1C74"/>
                </a:solidFill>
                <a:latin typeface="Arial"/>
                <a:cs typeface="Arial"/>
              </a:rPr>
              <a:t>la</a:t>
            </a:r>
            <a:r>
              <a:rPr sz="15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8C1C74"/>
                </a:solidFill>
                <a:latin typeface="Arial"/>
                <a:cs typeface="Arial"/>
              </a:rPr>
              <a:t>ligne.</a:t>
            </a:r>
            <a:r>
              <a:rPr sz="15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8C1C74"/>
                </a:solidFill>
                <a:latin typeface="Arial"/>
                <a:cs typeface="Arial"/>
              </a:rPr>
              <a:t>Si</a:t>
            </a:r>
            <a:r>
              <a:rPr sz="1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par </a:t>
            </a:r>
            <a:r>
              <a:rPr sz="1500" spc="-40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8C1C74"/>
                </a:solidFill>
                <a:latin typeface="Arial"/>
                <a:cs typeface="Arial"/>
              </a:rPr>
              <a:t>contre</a:t>
            </a:r>
            <a:r>
              <a:rPr sz="15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15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dièse</a:t>
            </a:r>
            <a:r>
              <a:rPr sz="1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apparaît</a:t>
            </a:r>
            <a:r>
              <a:rPr sz="15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dans</a:t>
            </a:r>
            <a:r>
              <a:rPr sz="1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8C1C74"/>
                </a:solidFill>
                <a:latin typeface="Arial"/>
                <a:cs typeface="Arial"/>
              </a:rPr>
              <a:t>une</a:t>
            </a:r>
            <a:r>
              <a:rPr sz="15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chaîne,</a:t>
            </a:r>
            <a:r>
              <a:rPr sz="15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8C1C74"/>
                </a:solidFill>
                <a:latin typeface="Arial"/>
                <a:cs typeface="Arial"/>
              </a:rPr>
              <a:t>il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8C1C74"/>
                </a:solidFill>
                <a:latin typeface="Arial"/>
                <a:cs typeface="Arial"/>
              </a:rPr>
              <a:t>signifie</a:t>
            </a:r>
            <a:r>
              <a:rPr sz="15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alors</a:t>
            </a:r>
            <a:r>
              <a:rPr sz="15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un</a:t>
            </a:r>
            <a:r>
              <a:rPr sz="15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8C1C74"/>
                </a:solidFill>
                <a:latin typeface="Arial"/>
                <a:cs typeface="Arial"/>
              </a:rPr>
              <a:t>nombre</a:t>
            </a:r>
            <a:r>
              <a:rPr sz="15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8C1C74"/>
                </a:solidFill>
                <a:latin typeface="Arial"/>
                <a:cs typeface="Arial"/>
              </a:rPr>
              <a:t>littéral.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1500" dirty="0">
                <a:solidFill>
                  <a:srgbClr val="8C1C74"/>
                </a:solidFill>
                <a:latin typeface="Arial"/>
                <a:cs typeface="Arial"/>
              </a:rPr>
              <a:t>Il</a:t>
            </a:r>
            <a:r>
              <a:rPr sz="15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est</a:t>
            </a:r>
            <a:r>
              <a:rPr sz="15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possible</a:t>
            </a:r>
            <a:r>
              <a:rPr sz="1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d'inclure</a:t>
            </a:r>
            <a:r>
              <a:rPr sz="15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8C1C74"/>
                </a:solidFill>
                <a:latin typeface="Arial"/>
                <a:cs typeface="Arial"/>
              </a:rPr>
              <a:t>une</a:t>
            </a:r>
            <a:r>
              <a:rPr sz="15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8C1C74"/>
                </a:solidFill>
                <a:latin typeface="Arial"/>
                <a:cs typeface="Arial"/>
              </a:rPr>
              <a:t>syntaxe</a:t>
            </a:r>
            <a:r>
              <a:rPr sz="15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8C1C74"/>
                </a:solidFill>
                <a:latin typeface="Arial"/>
                <a:cs typeface="Arial"/>
              </a:rPr>
              <a:t>JSON</a:t>
            </a:r>
            <a:r>
              <a:rPr sz="1500" spc="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8C1C74"/>
                </a:solidFill>
                <a:latin typeface="Arial"/>
                <a:cs typeface="Arial"/>
              </a:rPr>
              <a:t>dans</a:t>
            </a:r>
            <a:r>
              <a:rPr sz="15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8C1C74"/>
                </a:solidFill>
                <a:latin typeface="Arial"/>
                <a:cs typeface="Arial"/>
              </a:rPr>
              <a:t>une</a:t>
            </a:r>
            <a:r>
              <a:rPr sz="15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8C1C74"/>
                </a:solidFill>
                <a:latin typeface="Arial"/>
                <a:cs typeface="Arial"/>
              </a:rPr>
              <a:t>syntaxe</a:t>
            </a:r>
            <a:r>
              <a:rPr sz="1500" spc="-10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8C1C74"/>
                </a:solidFill>
                <a:latin typeface="Arial"/>
                <a:cs typeface="Arial"/>
              </a:rPr>
              <a:t>YAML.</a:t>
            </a:r>
            <a:endParaRPr sz="1500">
              <a:latin typeface="Arial"/>
              <a:cs typeface="Arial"/>
            </a:endParaRPr>
          </a:p>
          <a:p>
            <a:pPr marL="12700" marR="276225">
              <a:lnSpc>
                <a:spcPts val="1700"/>
              </a:lnSpc>
              <a:spcBef>
                <a:spcPts val="645"/>
              </a:spcBef>
            </a:pP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1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éléments</a:t>
            </a:r>
            <a:r>
              <a:rPr sz="15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1500" spc="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8C1C74"/>
                </a:solidFill>
                <a:latin typeface="Arial"/>
                <a:cs typeface="Arial"/>
              </a:rPr>
              <a:t>listes</a:t>
            </a:r>
            <a:r>
              <a:rPr sz="1500" spc="10" dirty="0">
                <a:solidFill>
                  <a:srgbClr val="8C1C74"/>
                </a:solidFill>
                <a:latin typeface="Arial"/>
                <a:cs typeface="Arial"/>
              </a:rPr>
              <a:t> sont</a:t>
            </a:r>
            <a:r>
              <a:rPr sz="15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dénotés</a:t>
            </a:r>
            <a:r>
              <a:rPr sz="1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par</a:t>
            </a:r>
            <a:r>
              <a:rPr sz="15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1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tiret</a:t>
            </a:r>
            <a:r>
              <a:rPr sz="15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15" dirty="0">
                <a:solidFill>
                  <a:srgbClr val="8C1C74"/>
                </a:solidFill>
                <a:latin typeface="Arial"/>
                <a:cs typeface="Arial"/>
              </a:rPr>
              <a:t>(</a:t>
            </a:r>
            <a:r>
              <a:rPr sz="1500" b="1" spc="15" dirty="0">
                <a:solidFill>
                  <a:srgbClr val="8C1C74"/>
                </a:solidFill>
                <a:latin typeface="Arial"/>
                <a:cs typeface="Arial"/>
              </a:rPr>
              <a:t>-</a:t>
            </a:r>
            <a:r>
              <a:rPr sz="1500" spc="15" dirty="0">
                <a:solidFill>
                  <a:srgbClr val="8C1C74"/>
                </a:solidFill>
                <a:latin typeface="Arial"/>
                <a:cs typeface="Arial"/>
              </a:rPr>
              <a:t>),</a:t>
            </a:r>
            <a:r>
              <a:rPr sz="15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suivi</a:t>
            </a:r>
            <a:r>
              <a:rPr sz="15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d'une</a:t>
            </a:r>
            <a:r>
              <a:rPr sz="1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espace,</a:t>
            </a:r>
            <a:r>
              <a:rPr sz="1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8C1C74"/>
                </a:solidFill>
                <a:latin typeface="Arial"/>
                <a:cs typeface="Arial"/>
              </a:rPr>
              <a:t>à</a:t>
            </a:r>
            <a:r>
              <a:rPr sz="1500" spc="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raison</a:t>
            </a:r>
            <a:r>
              <a:rPr sz="1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d'un</a:t>
            </a:r>
            <a:r>
              <a:rPr sz="15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élément </a:t>
            </a:r>
            <a:r>
              <a:rPr sz="1500" spc="-40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par</a:t>
            </a:r>
            <a:r>
              <a:rPr sz="15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8C1C74"/>
                </a:solidFill>
                <a:latin typeface="Arial"/>
                <a:cs typeface="Arial"/>
              </a:rPr>
              <a:t>ligne.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1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tableaux</a:t>
            </a:r>
            <a:r>
              <a:rPr sz="1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sont</a:t>
            </a:r>
            <a:r>
              <a:rPr sz="15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15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la</a:t>
            </a:r>
            <a:r>
              <a:rPr sz="1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8C1C74"/>
                </a:solidFill>
                <a:latin typeface="Arial"/>
                <a:cs typeface="Arial"/>
              </a:rPr>
              <a:t>forme</a:t>
            </a:r>
            <a:r>
              <a:rPr sz="1500" spc="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clé:</a:t>
            </a:r>
            <a:r>
              <a:rPr sz="15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8C1C74"/>
                </a:solidFill>
                <a:latin typeface="Arial"/>
                <a:cs typeface="Arial"/>
              </a:rPr>
              <a:t>valeur,</a:t>
            </a:r>
            <a:r>
              <a:rPr sz="15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8C1C74"/>
                </a:solidFill>
                <a:latin typeface="Arial"/>
                <a:cs typeface="Arial"/>
              </a:rPr>
              <a:t>à</a:t>
            </a:r>
            <a:r>
              <a:rPr sz="1500" spc="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raison</a:t>
            </a:r>
            <a:r>
              <a:rPr sz="1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d'un</a:t>
            </a:r>
            <a:r>
              <a:rPr sz="1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couple</a:t>
            </a:r>
            <a:r>
              <a:rPr sz="1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par</a:t>
            </a:r>
            <a:r>
              <a:rPr sz="1500" dirty="0">
                <a:solidFill>
                  <a:srgbClr val="8C1C74"/>
                </a:solidFill>
                <a:latin typeface="Arial"/>
                <a:cs typeface="Arial"/>
              </a:rPr>
              <a:t> ligne.</a:t>
            </a:r>
            <a:endParaRPr sz="1500">
              <a:latin typeface="Arial"/>
              <a:cs typeface="Arial"/>
            </a:endParaRPr>
          </a:p>
          <a:p>
            <a:pPr marL="12700" marR="219710">
              <a:lnSpc>
                <a:spcPts val="1700"/>
              </a:lnSpc>
              <a:spcBef>
                <a:spcPts val="520"/>
              </a:spcBef>
            </a:pP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1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scalaires</a:t>
            </a:r>
            <a:r>
              <a:rPr sz="15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peuvent</a:t>
            </a:r>
            <a:r>
              <a:rPr sz="15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8C1C74"/>
                </a:solidFill>
                <a:latin typeface="Arial"/>
                <a:cs typeface="Arial"/>
              </a:rPr>
              <a:t>être</a:t>
            </a:r>
            <a:r>
              <a:rPr sz="1500" spc="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entourés</a:t>
            </a:r>
            <a:r>
              <a:rPr sz="15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15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guillemets</a:t>
            </a:r>
            <a:r>
              <a:rPr sz="15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doubles</a:t>
            </a:r>
            <a:r>
              <a:rPr sz="1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15" dirty="0">
                <a:solidFill>
                  <a:srgbClr val="8C1C74"/>
                </a:solidFill>
                <a:latin typeface="Arial"/>
                <a:cs typeface="Arial"/>
              </a:rPr>
              <a:t>(</a:t>
            </a:r>
            <a:r>
              <a:rPr sz="1500" b="1" spc="15" dirty="0">
                <a:solidFill>
                  <a:srgbClr val="8C1C74"/>
                </a:solidFill>
                <a:latin typeface="Arial"/>
                <a:cs typeface="Arial"/>
              </a:rPr>
              <a:t>"</a:t>
            </a:r>
            <a:r>
              <a:rPr sz="1500" spc="15" dirty="0">
                <a:solidFill>
                  <a:srgbClr val="8C1C74"/>
                </a:solidFill>
                <a:latin typeface="Arial"/>
                <a:cs typeface="Arial"/>
              </a:rPr>
              <a:t>),</a:t>
            </a:r>
            <a:r>
              <a:rPr sz="1500" spc="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ou</a:t>
            </a:r>
            <a:r>
              <a:rPr sz="1500" spc="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simples</a:t>
            </a:r>
            <a:r>
              <a:rPr sz="1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(</a:t>
            </a:r>
            <a:r>
              <a:rPr sz="1500" b="1" spc="5" dirty="0">
                <a:solidFill>
                  <a:srgbClr val="8C1C74"/>
                </a:solidFill>
                <a:latin typeface="Arial"/>
                <a:cs typeface="Arial"/>
              </a:rPr>
              <a:t>'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),</a:t>
            </a:r>
            <a:r>
              <a:rPr sz="1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sachant</a:t>
            </a:r>
            <a:r>
              <a:rPr sz="1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qu'un </a:t>
            </a:r>
            <a:r>
              <a:rPr sz="15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guillemet</a:t>
            </a:r>
            <a:r>
              <a:rPr sz="15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s'échappe</a:t>
            </a:r>
            <a:r>
              <a:rPr sz="15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8C1C74"/>
                </a:solidFill>
                <a:latin typeface="Arial"/>
                <a:cs typeface="Arial"/>
              </a:rPr>
              <a:t>avec</a:t>
            </a:r>
            <a:r>
              <a:rPr sz="1500" spc="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8C1C74"/>
                </a:solidFill>
                <a:latin typeface="Arial"/>
                <a:cs typeface="Arial"/>
              </a:rPr>
              <a:t>un</a:t>
            </a:r>
            <a:r>
              <a:rPr sz="1500" spc="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antislash</a:t>
            </a:r>
            <a:r>
              <a:rPr sz="15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8C1C74"/>
                </a:solidFill>
                <a:latin typeface="Arial"/>
                <a:cs typeface="Arial"/>
              </a:rPr>
              <a:t>(</a:t>
            </a:r>
            <a:r>
              <a:rPr sz="1500" b="1" spc="10" dirty="0">
                <a:solidFill>
                  <a:srgbClr val="8C1C74"/>
                </a:solidFill>
                <a:latin typeface="Arial"/>
                <a:cs typeface="Arial"/>
              </a:rPr>
              <a:t>\</a:t>
            </a:r>
            <a:r>
              <a:rPr sz="1500" spc="10" dirty="0">
                <a:solidFill>
                  <a:srgbClr val="8C1C74"/>
                </a:solidFill>
                <a:latin typeface="Arial"/>
                <a:cs typeface="Arial"/>
              </a:rPr>
              <a:t>),</a:t>
            </a:r>
            <a:r>
              <a:rPr sz="15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alors</a:t>
            </a:r>
            <a:r>
              <a:rPr sz="1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qu'une</a:t>
            </a:r>
            <a:r>
              <a:rPr sz="15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8C1C74"/>
                </a:solidFill>
                <a:latin typeface="Arial"/>
                <a:cs typeface="Arial"/>
              </a:rPr>
              <a:t>apostrophe</a:t>
            </a:r>
            <a:r>
              <a:rPr sz="1500" spc="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s'échappe</a:t>
            </a:r>
            <a:r>
              <a:rPr sz="15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8C1C74"/>
                </a:solidFill>
                <a:latin typeface="Arial"/>
                <a:cs typeface="Arial"/>
              </a:rPr>
              <a:t>avec</a:t>
            </a:r>
            <a:r>
              <a:rPr sz="1500" spc="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8C1C74"/>
                </a:solidFill>
                <a:latin typeface="Arial"/>
                <a:cs typeface="Arial"/>
              </a:rPr>
              <a:t>une</a:t>
            </a:r>
            <a:r>
              <a:rPr sz="1500" spc="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8C1C74"/>
                </a:solidFill>
                <a:latin typeface="Arial"/>
                <a:cs typeface="Arial"/>
              </a:rPr>
              <a:t>autre </a:t>
            </a:r>
            <a:r>
              <a:rPr sz="1500" spc="-40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apostrophe.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L'indentation, </a:t>
            </a:r>
            <a:r>
              <a:rPr sz="1500" spc="10" dirty="0">
                <a:solidFill>
                  <a:srgbClr val="8C1C74"/>
                </a:solidFill>
                <a:latin typeface="Arial"/>
                <a:cs typeface="Arial"/>
              </a:rPr>
              <a:t>par</a:t>
            </a:r>
            <a:r>
              <a:rPr sz="15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8C1C74"/>
                </a:solidFill>
                <a:latin typeface="Arial"/>
                <a:cs typeface="Arial"/>
              </a:rPr>
              <a:t>des</a:t>
            </a:r>
            <a:r>
              <a:rPr sz="15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b="1" spc="5" dirty="0">
                <a:solidFill>
                  <a:srgbClr val="8C1C74"/>
                </a:solidFill>
                <a:latin typeface="Arial"/>
                <a:cs typeface="Arial"/>
              </a:rPr>
              <a:t>espaces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,</a:t>
            </a:r>
            <a:r>
              <a:rPr sz="1500" spc="10" dirty="0">
                <a:solidFill>
                  <a:srgbClr val="8C1C74"/>
                </a:solidFill>
                <a:latin typeface="Arial"/>
                <a:cs typeface="Arial"/>
              </a:rPr>
              <a:t> manifeste</a:t>
            </a:r>
            <a:r>
              <a:rPr sz="15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8C1C74"/>
                </a:solidFill>
                <a:latin typeface="Arial"/>
                <a:cs typeface="Arial"/>
              </a:rPr>
              <a:t>une</a:t>
            </a:r>
            <a:r>
              <a:rPr sz="1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8C1C74"/>
                </a:solidFill>
                <a:latin typeface="Arial"/>
                <a:cs typeface="Arial"/>
              </a:rPr>
              <a:t>arborescence.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1654" y="5789676"/>
            <a:ext cx="8945880" cy="915669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2300"/>
              </a:lnSpc>
              <a:spcBef>
                <a:spcPts val="259"/>
              </a:spcBef>
            </a:pPr>
            <a:r>
              <a:rPr sz="2000" spc="5" dirty="0">
                <a:solidFill>
                  <a:srgbClr val="8C1C74"/>
                </a:solidFill>
                <a:latin typeface="Arial"/>
                <a:cs typeface="Arial"/>
              </a:rPr>
              <a:t>La</a:t>
            </a:r>
            <a:r>
              <a:rPr sz="20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8C1C74"/>
                </a:solidFill>
                <a:latin typeface="Arial"/>
                <a:cs typeface="Arial"/>
              </a:rPr>
              <a:t>syntaxe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8C1C74"/>
                </a:solidFill>
                <a:latin typeface="Arial"/>
                <a:cs typeface="Arial"/>
              </a:rPr>
              <a:t>YAML</a:t>
            </a:r>
            <a:r>
              <a:rPr sz="2000" spc="-1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8C1C74"/>
                </a:solidFill>
                <a:latin typeface="Arial"/>
                <a:cs typeface="Arial"/>
              </a:rPr>
              <a:t>se</a:t>
            </a:r>
            <a:r>
              <a:rPr sz="2000" spc="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8C1C74"/>
                </a:solidFill>
                <a:latin typeface="Arial"/>
                <a:cs typeface="Arial"/>
              </a:rPr>
              <a:t>distingue</a:t>
            </a:r>
            <a:r>
              <a:rPr sz="2000" spc="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000" spc="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JSON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8C1C74"/>
                </a:solidFill>
                <a:latin typeface="Arial"/>
                <a:cs typeface="Arial"/>
              </a:rPr>
              <a:t>par</a:t>
            </a:r>
            <a:r>
              <a:rPr sz="20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2000" spc="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8C1C74"/>
                </a:solidFill>
                <a:latin typeface="Arial"/>
                <a:cs typeface="Arial"/>
              </a:rPr>
              <a:t>fait</a:t>
            </a:r>
            <a:r>
              <a:rPr sz="20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8C1C74"/>
                </a:solidFill>
                <a:latin typeface="Arial"/>
                <a:cs typeface="Arial"/>
              </a:rPr>
              <a:t>qu'il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8C1C74"/>
                </a:solidFill>
                <a:latin typeface="Arial"/>
                <a:cs typeface="Arial"/>
              </a:rPr>
              <a:t>se</a:t>
            </a:r>
            <a:r>
              <a:rPr sz="2000" spc="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veut</a:t>
            </a:r>
            <a:r>
              <a:rPr sz="20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8C1C74"/>
                </a:solidFill>
                <a:latin typeface="Arial"/>
                <a:cs typeface="Arial"/>
              </a:rPr>
              <a:t>plus</a:t>
            </a:r>
            <a:r>
              <a:rPr sz="20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8C1C74"/>
                </a:solidFill>
                <a:latin typeface="Arial"/>
                <a:cs typeface="Arial"/>
              </a:rPr>
              <a:t>facilement </a:t>
            </a:r>
            <a:r>
              <a:rPr sz="2000" spc="-5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8C1C74"/>
                </a:solidFill>
                <a:latin typeface="Arial"/>
                <a:cs typeface="Arial"/>
              </a:rPr>
              <a:t>lisible</a:t>
            </a:r>
            <a:r>
              <a:rPr sz="2000" spc="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8C1C74"/>
                </a:solidFill>
                <a:latin typeface="Arial"/>
                <a:cs typeface="Arial"/>
              </a:rPr>
              <a:t>par</a:t>
            </a:r>
            <a:r>
              <a:rPr sz="20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8C1C74"/>
                </a:solidFill>
                <a:latin typeface="Arial"/>
                <a:cs typeface="Arial"/>
              </a:rPr>
              <a:t>une</a:t>
            </a:r>
            <a:r>
              <a:rPr sz="2000" spc="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personne.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8C1C74"/>
                </a:solidFill>
                <a:latin typeface="Arial"/>
                <a:cs typeface="Arial"/>
              </a:rPr>
              <a:t>Il</a:t>
            </a:r>
            <a:r>
              <a:rPr sz="20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se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8C1C74"/>
                </a:solidFill>
                <a:latin typeface="Arial"/>
                <a:cs typeface="Arial"/>
              </a:rPr>
              <a:t>distingue</a:t>
            </a:r>
            <a:r>
              <a:rPr sz="2000" spc="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8C1C74"/>
                </a:solidFill>
                <a:latin typeface="Arial"/>
                <a:cs typeface="Arial"/>
              </a:rPr>
              <a:t>du</a:t>
            </a:r>
            <a:r>
              <a:rPr sz="20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XML</a:t>
            </a:r>
            <a:r>
              <a:rPr sz="20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8C1C74"/>
                </a:solidFill>
                <a:latin typeface="Arial"/>
                <a:cs typeface="Arial"/>
              </a:rPr>
              <a:t>par</a:t>
            </a:r>
            <a:r>
              <a:rPr sz="20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2000" spc="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8C1C74"/>
                </a:solidFill>
                <a:latin typeface="Arial"/>
                <a:cs typeface="Arial"/>
              </a:rPr>
              <a:t>fait</a:t>
            </a:r>
            <a:r>
              <a:rPr sz="20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8C1C74"/>
                </a:solidFill>
                <a:latin typeface="Arial"/>
                <a:cs typeface="Arial"/>
              </a:rPr>
              <a:t>qu'il</a:t>
            </a:r>
            <a:r>
              <a:rPr sz="2000" spc="10" dirty="0">
                <a:solidFill>
                  <a:srgbClr val="8C1C74"/>
                </a:solidFill>
                <a:latin typeface="Arial"/>
                <a:cs typeface="Arial"/>
              </a:rPr>
              <a:t> s'intéresse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8C1C74"/>
                </a:solidFill>
                <a:latin typeface="Arial"/>
                <a:cs typeface="Arial"/>
              </a:rPr>
              <a:t>d'abord</a:t>
            </a:r>
            <a:r>
              <a:rPr sz="2000" spc="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à</a:t>
            </a:r>
            <a:r>
              <a:rPr sz="2000" spc="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la</a:t>
            </a:r>
            <a:r>
              <a:rPr sz="2000" spc="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8C1C74"/>
                </a:solidFill>
                <a:latin typeface="Arial"/>
                <a:cs typeface="Arial"/>
              </a:rPr>
              <a:t>sérialisation</a:t>
            </a:r>
            <a:r>
              <a:rPr sz="2000" spc="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000" spc="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8C1C74"/>
                </a:solidFill>
                <a:latin typeface="Arial"/>
                <a:cs typeface="Arial"/>
              </a:rPr>
              <a:t>données,</a:t>
            </a:r>
            <a:r>
              <a:rPr sz="20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8C1C74"/>
                </a:solidFill>
                <a:latin typeface="Arial"/>
                <a:cs typeface="Arial"/>
              </a:rPr>
              <a:t>et</a:t>
            </a:r>
            <a:r>
              <a:rPr sz="20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8C1C74"/>
                </a:solidFill>
                <a:latin typeface="Arial"/>
                <a:cs typeface="Arial"/>
              </a:rPr>
              <a:t>moins</a:t>
            </a:r>
            <a:r>
              <a:rPr sz="2000" spc="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à</a:t>
            </a:r>
            <a:r>
              <a:rPr sz="2000" spc="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la</a:t>
            </a:r>
            <a:r>
              <a:rPr sz="2000" spc="9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documentation.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3300" y="1101852"/>
            <a:ext cx="55079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Les</a:t>
            </a:r>
            <a:r>
              <a:rPr spc="-30" dirty="0"/>
              <a:t> </a:t>
            </a:r>
            <a:r>
              <a:rPr spc="-10" dirty="0"/>
              <a:t>fichiers</a:t>
            </a:r>
            <a:r>
              <a:rPr spc="-50" dirty="0"/>
              <a:t> </a:t>
            </a:r>
            <a:r>
              <a:rPr spc="-10" dirty="0"/>
              <a:t>descriptifs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6254" y="1995642"/>
            <a:ext cx="2510790" cy="1264285"/>
          </a:xfrm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60"/>
              </a:spcBef>
            </a:pP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Syntaxe.</a:t>
            </a:r>
            <a:endParaRPr sz="3200">
              <a:latin typeface="Arial"/>
              <a:cs typeface="Arial"/>
            </a:endParaRPr>
          </a:p>
          <a:p>
            <a:pPr marL="577215">
              <a:lnSpc>
                <a:spcPct val="100000"/>
              </a:lnSpc>
              <a:spcBef>
                <a:spcPts val="1195"/>
              </a:spcBef>
              <a:tabLst>
                <a:tab pos="901065" algn="l"/>
              </a:tabLst>
            </a:pPr>
            <a:r>
              <a:rPr sz="3150" baseline="6613" dirty="0">
                <a:latin typeface="MS UI Gothic"/>
                <a:cs typeface="MS UI Gothic"/>
              </a:rPr>
              <a:t>–	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Exemple</a:t>
            </a:r>
            <a:r>
              <a:rPr sz="2800" spc="-1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92701" y="1921764"/>
            <a:ext cx="2550160" cy="65976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1610"/>
              </a:lnSpc>
              <a:spcBef>
                <a:spcPts val="210"/>
              </a:spcBef>
            </a:pP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apiVersion: apps/v1beta2 </a:t>
            </a:r>
            <a:r>
              <a:rPr sz="1400" spc="-83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metadata:</a:t>
            </a:r>
            <a:endParaRPr sz="1400">
              <a:latin typeface="Lucida Console"/>
              <a:cs typeface="Lucida Console"/>
            </a:endParaRPr>
          </a:p>
          <a:p>
            <a:pPr marL="226060">
              <a:lnSpc>
                <a:spcPts val="1660"/>
              </a:lnSpc>
            </a:pP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name:</a:t>
            </a:r>
            <a:r>
              <a:rPr sz="1400" spc="-9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petstore</a:t>
            </a:r>
            <a:endParaRPr sz="1400">
              <a:latin typeface="Lucida Console"/>
              <a:cs typeface="Lucida Consol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25106" y="1921764"/>
            <a:ext cx="17119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kind:</a:t>
            </a:r>
            <a:r>
              <a:rPr sz="1400" spc="-10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Deployment</a:t>
            </a:r>
            <a:endParaRPr sz="1400">
              <a:latin typeface="Lucida Console"/>
              <a:cs typeface="Lucida Consol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06061" y="2555747"/>
            <a:ext cx="47586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annotations:</a:t>
            </a:r>
            <a:r>
              <a:rPr sz="1400" spc="-6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sidecar.istio.io/inject:</a:t>
            </a:r>
            <a:r>
              <a:rPr sz="1400" spc="-7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"false"</a:t>
            </a:r>
            <a:endParaRPr sz="1400">
              <a:latin typeface="Lucida Console"/>
              <a:cs typeface="Lucida Console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821112" y="2787992"/>
            <a:ext cx="6264275" cy="3029585"/>
            <a:chOff x="3821112" y="2787992"/>
            <a:chExt cx="6264275" cy="3029585"/>
          </a:xfrm>
        </p:grpSpPr>
        <p:sp>
          <p:nvSpPr>
            <p:cNvPr id="8" name="object 8"/>
            <p:cNvSpPr/>
            <p:nvPr/>
          </p:nvSpPr>
          <p:spPr>
            <a:xfrm>
              <a:off x="3822700" y="2789580"/>
              <a:ext cx="6261100" cy="3026410"/>
            </a:xfrm>
            <a:custGeom>
              <a:avLst/>
              <a:gdLst/>
              <a:ahLst/>
              <a:cxnLst/>
              <a:rect l="l" t="t" r="r" b="b"/>
              <a:pathLst>
                <a:path w="6261100" h="3026410">
                  <a:moveTo>
                    <a:pt x="6261100" y="0"/>
                  </a:moveTo>
                  <a:lnTo>
                    <a:pt x="0" y="0"/>
                  </a:lnTo>
                  <a:lnTo>
                    <a:pt x="0" y="3025828"/>
                  </a:lnTo>
                  <a:lnTo>
                    <a:pt x="6261100" y="3025828"/>
                  </a:lnTo>
                  <a:lnTo>
                    <a:pt x="6261100" y="0"/>
                  </a:lnTo>
                  <a:close/>
                </a:path>
              </a:pathLst>
            </a:custGeom>
            <a:solidFill>
              <a:srgbClr val="DDE5EE">
                <a:alpha val="5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22700" y="2789580"/>
              <a:ext cx="6261100" cy="3026410"/>
            </a:xfrm>
            <a:custGeom>
              <a:avLst/>
              <a:gdLst/>
              <a:ahLst/>
              <a:cxnLst/>
              <a:rect l="l" t="t" r="r" b="b"/>
              <a:pathLst>
                <a:path w="6261100" h="3026410">
                  <a:moveTo>
                    <a:pt x="0" y="0"/>
                  </a:moveTo>
                  <a:lnTo>
                    <a:pt x="6261100" y="0"/>
                  </a:lnTo>
                  <a:lnTo>
                    <a:pt x="6261100" y="3025828"/>
                  </a:lnTo>
                  <a:lnTo>
                    <a:pt x="0" y="302582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24287" y="2823972"/>
            <a:ext cx="6259830" cy="296100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0795">
              <a:lnSpc>
                <a:spcPct val="100000"/>
              </a:lnSpc>
              <a:spcBef>
                <a:spcPts val="220"/>
              </a:spcBef>
            </a:pP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spec:</a:t>
            </a:r>
            <a:endParaRPr sz="1400">
              <a:latin typeface="Lucida Console"/>
              <a:cs typeface="Lucida Console"/>
            </a:endParaRPr>
          </a:p>
          <a:p>
            <a:pPr marL="650875" marR="3608704" indent="-427355">
              <a:lnSpc>
                <a:spcPts val="1610"/>
              </a:lnSpc>
              <a:spcBef>
                <a:spcPts val="229"/>
              </a:spcBef>
              <a:tabLst>
                <a:tab pos="1379220" algn="l"/>
              </a:tabLst>
            </a:pP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selector</a:t>
            </a:r>
            <a:r>
              <a:rPr sz="1400" dirty="0">
                <a:solidFill>
                  <a:srgbClr val="00A833"/>
                </a:solidFill>
                <a:latin typeface="Lucida Console"/>
                <a:cs typeface="Lucida Console"/>
              </a:rPr>
              <a:t>:	</a:t>
            </a:r>
            <a:r>
              <a:rPr sz="1400" spc="-30" dirty="0">
                <a:solidFill>
                  <a:srgbClr val="00A833"/>
                </a:solidFill>
                <a:latin typeface="Lucida Console"/>
                <a:cs typeface="Lucida Console"/>
              </a:rPr>
              <a:t>m</a:t>
            </a:r>
            <a:r>
              <a:rPr sz="1400" spc="-10" dirty="0">
                <a:solidFill>
                  <a:srgbClr val="00A833"/>
                </a:solidFill>
                <a:latin typeface="Lucida Console"/>
                <a:cs typeface="Lucida Console"/>
              </a:rPr>
              <a:t>a</a:t>
            </a: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t</a:t>
            </a:r>
            <a:r>
              <a:rPr sz="1400" spc="-30" dirty="0">
                <a:solidFill>
                  <a:srgbClr val="00A833"/>
                </a:solidFill>
                <a:latin typeface="Lucida Console"/>
                <a:cs typeface="Lucida Console"/>
              </a:rPr>
              <a:t>c</a:t>
            </a:r>
            <a:r>
              <a:rPr sz="1400" spc="-10" dirty="0">
                <a:solidFill>
                  <a:srgbClr val="00A833"/>
                </a:solidFill>
                <a:latin typeface="Lucida Console"/>
                <a:cs typeface="Lucida Console"/>
              </a:rPr>
              <a:t>h</a:t>
            </a: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L</a:t>
            </a:r>
            <a:r>
              <a:rPr sz="1400" spc="-30" dirty="0">
                <a:solidFill>
                  <a:srgbClr val="00A833"/>
                </a:solidFill>
                <a:latin typeface="Lucida Console"/>
                <a:cs typeface="Lucida Console"/>
              </a:rPr>
              <a:t>a</a:t>
            </a:r>
            <a:r>
              <a:rPr sz="1400" spc="-10" dirty="0">
                <a:solidFill>
                  <a:srgbClr val="00A833"/>
                </a:solidFill>
                <a:latin typeface="Lucida Console"/>
                <a:cs typeface="Lucida Console"/>
              </a:rPr>
              <a:t>b</a:t>
            </a: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e</a:t>
            </a:r>
            <a:r>
              <a:rPr sz="1400" spc="-30" dirty="0">
                <a:solidFill>
                  <a:srgbClr val="00A833"/>
                </a:solidFill>
                <a:latin typeface="Lucida Console"/>
                <a:cs typeface="Lucida Console"/>
              </a:rPr>
              <a:t>l</a:t>
            </a:r>
            <a:r>
              <a:rPr sz="1400" spc="-10" dirty="0">
                <a:solidFill>
                  <a:srgbClr val="00A833"/>
                </a:solidFill>
                <a:latin typeface="Lucida Console"/>
                <a:cs typeface="Lucida Console"/>
              </a:rPr>
              <a:t>s</a:t>
            </a:r>
            <a:r>
              <a:rPr sz="1400" dirty="0">
                <a:solidFill>
                  <a:srgbClr val="00A833"/>
                </a:solidFill>
                <a:latin typeface="Lucida Console"/>
                <a:cs typeface="Lucida Console"/>
              </a:rPr>
              <a:t>:  </a:t>
            </a: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app:</a:t>
            </a:r>
            <a:r>
              <a:rPr sz="1400" spc="-5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petstore</a:t>
            </a:r>
            <a:endParaRPr sz="1400">
              <a:latin typeface="Lucida Console"/>
              <a:cs typeface="Lucida Console"/>
            </a:endParaRPr>
          </a:p>
          <a:p>
            <a:pPr marL="864235" marR="3709670" indent="-426720">
              <a:lnSpc>
                <a:spcPts val="1580"/>
              </a:lnSpc>
              <a:spcBef>
                <a:spcPts val="114"/>
              </a:spcBef>
              <a:tabLst>
                <a:tab pos="1593850" algn="l"/>
              </a:tabLst>
            </a:pP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template</a:t>
            </a:r>
            <a:r>
              <a:rPr sz="1400" dirty="0">
                <a:solidFill>
                  <a:srgbClr val="00A833"/>
                </a:solidFill>
                <a:latin typeface="Lucida Console"/>
                <a:cs typeface="Lucida Console"/>
              </a:rPr>
              <a:t>:	</a:t>
            </a: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metadata</a:t>
            </a:r>
            <a:r>
              <a:rPr sz="1400" dirty="0">
                <a:solidFill>
                  <a:srgbClr val="00A833"/>
                </a:solidFill>
                <a:latin typeface="Lucida Console"/>
                <a:cs typeface="Lucida Console"/>
              </a:rPr>
              <a:t>:  </a:t>
            </a: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labels:</a:t>
            </a:r>
            <a:endParaRPr sz="1400">
              <a:latin typeface="Lucida Console"/>
              <a:cs typeface="Lucida Console"/>
            </a:endParaRPr>
          </a:p>
          <a:p>
            <a:pPr marL="1077595">
              <a:lnSpc>
                <a:spcPts val="1635"/>
              </a:lnSpc>
              <a:tabLst>
                <a:tab pos="2648585" algn="l"/>
              </a:tabLst>
            </a:pP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app:</a:t>
            </a:r>
            <a:r>
              <a:rPr sz="1400" spc="-7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petstore	version:</a:t>
            </a:r>
            <a:endParaRPr sz="1400">
              <a:latin typeface="Lucida Console"/>
              <a:cs typeface="Lucida Console"/>
            </a:endParaRPr>
          </a:p>
          <a:p>
            <a:pPr marL="650875" marR="4963160" indent="426720">
              <a:lnSpc>
                <a:spcPts val="1610"/>
              </a:lnSpc>
              <a:spcBef>
                <a:spcPts val="80"/>
              </a:spcBef>
            </a:pP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v1  </a:t>
            </a: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spec:</a:t>
            </a:r>
            <a:endParaRPr sz="1400">
              <a:latin typeface="Lucida Console"/>
              <a:cs typeface="Lucida Console"/>
            </a:endParaRPr>
          </a:p>
          <a:p>
            <a:pPr marL="864235">
              <a:lnSpc>
                <a:spcPts val="1505"/>
              </a:lnSpc>
            </a:pP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containers:</a:t>
            </a:r>
            <a:endParaRPr sz="1400">
              <a:latin typeface="Lucida Console"/>
              <a:cs typeface="Lucida Console"/>
            </a:endParaRPr>
          </a:p>
          <a:p>
            <a:pPr marL="1077595">
              <a:lnSpc>
                <a:spcPts val="1610"/>
              </a:lnSpc>
            </a:pP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-name:</a:t>
            </a:r>
            <a:r>
              <a:rPr sz="1400" spc="-10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front</a:t>
            </a:r>
            <a:endParaRPr sz="1400">
              <a:latin typeface="Lucida Console"/>
              <a:cs typeface="Lucida Console"/>
            </a:endParaRPr>
          </a:p>
          <a:p>
            <a:pPr marL="1184275">
              <a:lnSpc>
                <a:spcPts val="1595"/>
              </a:lnSpc>
            </a:pP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image:</a:t>
            </a:r>
            <a:r>
              <a:rPr sz="1400" spc="-6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dgageot/lecacy-docker-front:v1</a:t>
            </a:r>
            <a:endParaRPr sz="1400">
              <a:latin typeface="Lucida Console"/>
              <a:cs typeface="Lucida Console"/>
            </a:endParaRPr>
          </a:p>
          <a:p>
            <a:pPr marL="1077595">
              <a:lnSpc>
                <a:spcPts val="1630"/>
              </a:lnSpc>
            </a:pP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-name:</a:t>
            </a:r>
            <a:r>
              <a:rPr sz="1400" spc="-10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petstore</a:t>
            </a:r>
            <a:endParaRPr sz="1400">
              <a:latin typeface="Lucida Console"/>
              <a:cs typeface="Lucida Console"/>
            </a:endParaRPr>
          </a:p>
          <a:p>
            <a:pPr marL="1184275" marR="2016125">
              <a:lnSpc>
                <a:spcPts val="1610"/>
              </a:lnSpc>
              <a:spcBef>
                <a:spcPts val="135"/>
              </a:spcBef>
            </a:pP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image: </a:t>
            </a: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easylinux/petstore </a:t>
            </a: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imagepullPolicy:</a:t>
            </a:r>
            <a:r>
              <a:rPr sz="1400" spc="-8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IfNotPresent</a:t>
            </a:r>
            <a:endParaRPr sz="1400">
              <a:latin typeface="Lucida Console"/>
              <a:cs typeface="Lucida Consol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1654" y="6454140"/>
            <a:ext cx="6541134" cy="102235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4460" marR="5080" indent="-112395">
              <a:lnSpc>
                <a:spcPts val="4010"/>
              </a:lnSpc>
              <a:spcBef>
                <a:spcPts val="25"/>
              </a:spcBef>
            </a:pP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Desired</a:t>
            </a:r>
            <a:r>
              <a:rPr sz="32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state</a:t>
            </a:r>
            <a:r>
              <a:rPr sz="32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8C1C74"/>
                </a:solidFill>
                <a:latin typeface="Arial"/>
                <a:cs typeface="Arial"/>
              </a:rPr>
              <a:t>#</a:t>
            </a:r>
            <a:r>
              <a:rPr sz="32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Current(actual)</a:t>
            </a:r>
            <a:r>
              <a:rPr sz="32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state </a:t>
            </a:r>
            <a:r>
              <a:rPr sz="3200" spc="-87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8C1C74"/>
                </a:solidFill>
                <a:latin typeface="Arial"/>
                <a:cs typeface="Arial"/>
              </a:rPr>
              <a:t>of</a:t>
            </a:r>
            <a:r>
              <a:rPr sz="32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8C1C74"/>
                </a:solidFill>
                <a:latin typeface="Arial"/>
                <a:cs typeface="Arial"/>
              </a:rPr>
              <a:t>a</a:t>
            </a:r>
            <a:r>
              <a:rPr sz="32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Kubernetes</a:t>
            </a:r>
            <a:r>
              <a:rPr sz="32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Object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6984" y="1101852"/>
            <a:ext cx="56089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Formateur</a:t>
            </a:r>
            <a:r>
              <a:rPr spc="-30" dirty="0"/>
              <a:t> </a:t>
            </a:r>
            <a:r>
              <a:rPr spc="-10" dirty="0"/>
              <a:t>Kubernetes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53" y="1918481"/>
            <a:ext cx="7273925" cy="686726"/>
          </a:xfrm>
          <a:prstGeom prst="rect">
            <a:avLst/>
          </a:prstGeom>
        </p:spPr>
        <p:txBody>
          <a:bodyPr vert="horz" wrap="square" lIns="0" tIns="1924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15"/>
              </a:spcBef>
            </a:pP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7821" y="1101852"/>
            <a:ext cx="44430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Travaux</a:t>
            </a:r>
            <a:r>
              <a:rPr spc="-140" dirty="0"/>
              <a:t> </a:t>
            </a:r>
            <a:r>
              <a:rPr spc="-10" dirty="0"/>
              <a:t>pratiques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54" y="2168652"/>
            <a:ext cx="33045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Char char="•"/>
              <a:tabLst>
                <a:tab pos="469265" algn="l"/>
                <a:tab pos="469900" algn="l"/>
              </a:tabLst>
            </a:pPr>
            <a:r>
              <a:rPr sz="3200" spc="-5" dirty="0">
                <a:solidFill>
                  <a:srgbClr val="8C1C74"/>
                </a:solidFill>
                <a:latin typeface="Arial"/>
                <a:cs typeface="Arial"/>
              </a:rPr>
              <a:t>Un</a:t>
            </a:r>
            <a:r>
              <a:rPr sz="3200" spc="-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premier</a:t>
            </a:r>
            <a:r>
              <a:rPr sz="3200" spc="-1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8C1C74"/>
                </a:solidFill>
                <a:latin typeface="Arial"/>
                <a:cs typeface="Arial"/>
              </a:rPr>
              <a:t>Pod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65300" y="2762309"/>
            <a:ext cx="3350895" cy="4524375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890" rIns="0" bIns="0" rtlCol="0">
            <a:spAutoFit/>
          </a:bodyPr>
          <a:lstStyle/>
          <a:p>
            <a:pPr marR="1305560">
              <a:lnSpc>
                <a:spcPct val="100699"/>
              </a:lnSpc>
              <a:spcBef>
                <a:spcPts val="70"/>
              </a:spcBef>
            </a:pPr>
            <a:r>
              <a:rPr sz="1350" b="1" spc="30" dirty="0">
                <a:solidFill>
                  <a:srgbClr val="008000"/>
                </a:solidFill>
                <a:latin typeface="Lucida Console"/>
                <a:cs typeface="Lucida Console"/>
              </a:rPr>
              <a:t>apiVersion</a:t>
            </a:r>
            <a:r>
              <a:rPr sz="1400" spc="30" dirty="0">
                <a:solidFill>
                  <a:srgbClr val="222222"/>
                </a:solidFill>
                <a:latin typeface="Lucida Console"/>
                <a:cs typeface="Lucida Console"/>
              </a:rPr>
              <a:t>:</a:t>
            </a:r>
            <a:r>
              <a:rPr sz="1400" spc="-95" dirty="0">
                <a:solidFill>
                  <a:srgbClr val="222222"/>
                </a:solidFill>
                <a:latin typeface="Lucida Console"/>
                <a:cs typeface="Lucida Console"/>
              </a:rPr>
              <a:t> </a:t>
            </a:r>
            <a:r>
              <a:rPr sz="1400" spc="-10" dirty="0">
                <a:solidFill>
                  <a:srgbClr val="222222"/>
                </a:solidFill>
                <a:latin typeface="Lucida Console"/>
                <a:cs typeface="Lucida Console"/>
              </a:rPr>
              <a:t>apps/v1 </a:t>
            </a:r>
            <a:r>
              <a:rPr sz="1400" spc="-830" dirty="0">
                <a:solidFill>
                  <a:srgbClr val="222222"/>
                </a:solidFill>
                <a:latin typeface="Lucida Console"/>
                <a:cs typeface="Lucida Console"/>
              </a:rPr>
              <a:t> </a:t>
            </a:r>
            <a:r>
              <a:rPr sz="1350" b="1" spc="25" dirty="0">
                <a:solidFill>
                  <a:srgbClr val="008000"/>
                </a:solidFill>
                <a:latin typeface="Lucida Console"/>
                <a:cs typeface="Lucida Console"/>
              </a:rPr>
              <a:t>kind</a:t>
            </a:r>
            <a:r>
              <a:rPr sz="1400" spc="25" dirty="0">
                <a:solidFill>
                  <a:srgbClr val="222222"/>
                </a:solidFill>
                <a:latin typeface="Lucida Console"/>
                <a:cs typeface="Lucida Console"/>
              </a:rPr>
              <a:t>: </a:t>
            </a:r>
            <a:r>
              <a:rPr sz="1400" spc="-10" dirty="0">
                <a:solidFill>
                  <a:srgbClr val="222222"/>
                </a:solidFill>
                <a:latin typeface="Lucida Console"/>
                <a:cs typeface="Lucida Console"/>
              </a:rPr>
              <a:t>Deployment </a:t>
            </a:r>
            <a:r>
              <a:rPr sz="1400" spc="-5" dirty="0">
                <a:solidFill>
                  <a:srgbClr val="222222"/>
                </a:solidFill>
                <a:latin typeface="Lucida Console"/>
                <a:cs typeface="Lucida Console"/>
              </a:rPr>
              <a:t> </a:t>
            </a:r>
            <a:r>
              <a:rPr sz="1350" b="1" spc="30" dirty="0">
                <a:solidFill>
                  <a:srgbClr val="008000"/>
                </a:solidFill>
                <a:latin typeface="Lucida Console"/>
                <a:cs typeface="Lucida Console"/>
              </a:rPr>
              <a:t>metadata</a:t>
            </a:r>
            <a:r>
              <a:rPr sz="1400" spc="30" dirty="0">
                <a:solidFill>
                  <a:srgbClr val="222222"/>
                </a:solidFill>
                <a:latin typeface="Lucida Console"/>
                <a:cs typeface="Lucida Console"/>
              </a:rPr>
              <a:t>:</a:t>
            </a:r>
            <a:endParaRPr sz="1400">
              <a:latin typeface="Lucida Console"/>
              <a:cs typeface="Lucida Console"/>
            </a:endParaRPr>
          </a:p>
          <a:p>
            <a:pPr marL="215900">
              <a:lnSpc>
                <a:spcPts val="1645"/>
              </a:lnSpc>
              <a:spcBef>
                <a:spcPts val="20"/>
              </a:spcBef>
            </a:pPr>
            <a:r>
              <a:rPr sz="1350" b="1" spc="25" dirty="0">
                <a:solidFill>
                  <a:srgbClr val="008000"/>
                </a:solidFill>
                <a:latin typeface="Lucida Console"/>
                <a:cs typeface="Lucida Console"/>
              </a:rPr>
              <a:t>name</a:t>
            </a:r>
            <a:r>
              <a:rPr sz="1400" spc="25" dirty="0">
                <a:solidFill>
                  <a:srgbClr val="222222"/>
                </a:solidFill>
                <a:latin typeface="Lucida Console"/>
                <a:cs typeface="Lucida Console"/>
              </a:rPr>
              <a:t>:</a:t>
            </a:r>
            <a:r>
              <a:rPr sz="1400" spc="-75" dirty="0">
                <a:solidFill>
                  <a:srgbClr val="222222"/>
                </a:solidFill>
                <a:latin typeface="Lucida Console"/>
                <a:cs typeface="Lucida Console"/>
              </a:rPr>
              <a:t> </a:t>
            </a:r>
            <a:r>
              <a:rPr sz="1400" spc="-10" dirty="0">
                <a:solidFill>
                  <a:srgbClr val="222222"/>
                </a:solidFill>
                <a:latin typeface="Lucida Console"/>
                <a:cs typeface="Lucida Console"/>
              </a:rPr>
              <a:t>nginx-deployment</a:t>
            </a:r>
            <a:endParaRPr sz="1400">
              <a:latin typeface="Lucida Console"/>
              <a:cs typeface="Lucida Console"/>
            </a:endParaRPr>
          </a:p>
          <a:p>
            <a:pPr marL="425450" marR="1848485" indent="-212725">
              <a:lnSpc>
                <a:spcPts val="1700"/>
              </a:lnSpc>
              <a:spcBef>
                <a:spcPts val="5"/>
              </a:spcBef>
            </a:pPr>
            <a:r>
              <a:rPr sz="1350" b="1" spc="25" dirty="0">
                <a:solidFill>
                  <a:srgbClr val="008000"/>
                </a:solidFill>
                <a:latin typeface="Lucida Console"/>
                <a:cs typeface="Lucida Console"/>
              </a:rPr>
              <a:t>labels</a:t>
            </a:r>
            <a:r>
              <a:rPr sz="1400" spc="25" dirty="0">
                <a:solidFill>
                  <a:srgbClr val="222222"/>
                </a:solidFill>
                <a:latin typeface="Lucida Console"/>
                <a:cs typeface="Lucida Console"/>
              </a:rPr>
              <a:t>: </a:t>
            </a:r>
            <a:r>
              <a:rPr sz="1400" spc="30" dirty="0">
                <a:solidFill>
                  <a:srgbClr val="222222"/>
                </a:solidFill>
                <a:latin typeface="Lucida Console"/>
                <a:cs typeface="Lucida Console"/>
              </a:rPr>
              <a:t> </a:t>
            </a:r>
            <a:r>
              <a:rPr sz="1350" b="1" spc="25" dirty="0">
                <a:solidFill>
                  <a:srgbClr val="008000"/>
                </a:solidFill>
                <a:latin typeface="Lucida Console"/>
                <a:cs typeface="Lucida Console"/>
              </a:rPr>
              <a:t>app</a:t>
            </a:r>
            <a:r>
              <a:rPr sz="1400" spc="25" dirty="0">
                <a:solidFill>
                  <a:srgbClr val="222222"/>
                </a:solidFill>
                <a:latin typeface="Lucida Console"/>
                <a:cs typeface="Lucida Console"/>
              </a:rPr>
              <a:t>:</a:t>
            </a:r>
            <a:r>
              <a:rPr sz="1400" spc="-110" dirty="0">
                <a:solidFill>
                  <a:srgbClr val="222222"/>
                </a:solidFill>
                <a:latin typeface="Lucida Console"/>
                <a:cs typeface="Lucida Console"/>
              </a:rPr>
              <a:t> </a:t>
            </a:r>
            <a:r>
              <a:rPr sz="1400" spc="-10" dirty="0">
                <a:solidFill>
                  <a:srgbClr val="222222"/>
                </a:solidFill>
                <a:latin typeface="Lucida Console"/>
                <a:cs typeface="Lucida Console"/>
              </a:rPr>
              <a:t>nginx</a:t>
            </a:r>
            <a:endParaRPr sz="1400">
              <a:latin typeface="Lucida Console"/>
              <a:cs typeface="Lucida Console"/>
            </a:endParaRPr>
          </a:p>
          <a:p>
            <a:pPr>
              <a:lnSpc>
                <a:spcPts val="1625"/>
              </a:lnSpc>
            </a:pPr>
            <a:r>
              <a:rPr sz="1350" b="1" spc="25" dirty="0">
                <a:solidFill>
                  <a:srgbClr val="008000"/>
                </a:solidFill>
                <a:latin typeface="Lucida Console"/>
                <a:cs typeface="Lucida Console"/>
              </a:rPr>
              <a:t>spec</a:t>
            </a:r>
            <a:r>
              <a:rPr sz="1400" spc="25" dirty="0">
                <a:solidFill>
                  <a:srgbClr val="222222"/>
                </a:solidFill>
                <a:latin typeface="Lucida Console"/>
                <a:cs typeface="Lucida Console"/>
              </a:rPr>
              <a:t>:</a:t>
            </a:r>
            <a:endParaRPr sz="1400">
              <a:latin typeface="Lucida Console"/>
              <a:cs typeface="Lucida Console"/>
            </a:endParaRPr>
          </a:p>
          <a:p>
            <a:pPr marL="212725">
              <a:lnSpc>
                <a:spcPct val="100000"/>
              </a:lnSpc>
              <a:spcBef>
                <a:spcPts val="25"/>
              </a:spcBef>
            </a:pPr>
            <a:r>
              <a:rPr sz="1350" b="1" spc="30" dirty="0">
                <a:solidFill>
                  <a:srgbClr val="008000"/>
                </a:solidFill>
                <a:latin typeface="Lucida Console"/>
                <a:cs typeface="Lucida Console"/>
              </a:rPr>
              <a:t>replicas</a:t>
            </a:r>
            <a:r>
              <a:rPr sz="1400" spc="30" dirty="0">
                <a:solidFill>
                  <a:srgbClr val="222222"/>
                </a:solidFill>
                <a:latin typeface="Lucida Console"/>
                <a:cs typeface="Lucida Console"/>
              </a:rPr>
              <a:t>:</a:t>
            </a:r>
            <a:r>
              <a:rPr sz="1400" spc="-80" dirty="0">
                <a:solidFill>
                  <a:srgbClr val="222222"/>
                </a:solidFill>
                <a:latin typeface="Lucida Console"/>
                <a:cs typeface="Lucida Console"/>
              </a:rPr>
              <a:t> </a:t>
            </a:r>
            <a:r>
              <a:rPr sz="1400" dirty="0">
                <a:solidFill>
                  <a:srgbClr val="666666"/>
                </a:solidFill>
                <a:latin typeface="Lucida Console"/>
                <a:cs typeface="Lucida Console"/>
              </a:rPr>
              <a:t>3</a:t>
            </a:r>
            <a:endParaRPr sz="1400">
              <a:latin typeface="Lucida Console"/>
              <a:cs typeface="Lucida Console"/>
            </a:endParaRPr>
          </a:p>
          <a:p>
            <a:pPr marL="425450" marR="1622425" indent="-212725">
              <a:lnSpc>
                <a:spcPts val="1610"/>
              </a:lnSpc>
              <a:spcBef>
                <a:spcPts val="135"/>
              </a:spcBef>
            </a:pPr>
            <a:r>
              <a:rPr sz="1350" b="1" spc="30" dirty="0">
                <a:solidFill>
                  <a:srgbClr val="008000"/>
                </a:solidFill>
                <a:latin typeface="Lucida Console"/>
                <a:cs typeface="Lucida Console"/>
              </a:rPr>
              <a:t>selector</a:t>
            </a:r>
            <a:r>
              <a:rPr sz="1400" spc="30" dirty="0">
                <a:solidFill>
                  <a:srgbClr val="222222"/>
                </a:solidFill>
                <a:latin typeface="Lucida Console"/>
                <a:cs typeface="Lucida Console"/>
              </a:rPr>
              <a:t>: </a:t>
            </a:r>
            <a:r>
              <a:rPr sz="1400" spc="35" dirty="0">
                <a:solidFill>
                  <a:srgbClr val="222222"/>
                </a:solidFill>
                <a:latin typeface="Lucida Console"/>
                <a:cs typeface="Lucida Console"/>
              </a:rPr>
              <a:t> </a:t>
            </a:r>
            <a:r>
              <a:rPr sz="1350" b="1" spc="30" dirty="0">
                <a:solidFill>
                  <a:srgbClr val="008000"/>
                </a:solidFill>
                <a:latin typeface="Lucida Console"/>
                <a:cs typeface="Lucida Console"/>
              </a:rPr>
              <a:t>matchLabels</a:t>
            </a:r>
            <a:r>
              <a:rPr sz="1400" dirty="0">
                <a:solidFill>
                  <a:srgbClr val="222222"/>
                </a:solidFill>
                <a:latin typeface="Lucida Console"/>
                <a:cs typeface="Lucida Console"/>
              </a:rPr>
              <a:t>:</a:t>
            </a:r>
            <a:endParaRPr sz="1400">
              <a:latin typeface="Lucida Console"/>
              <a:cs typeface="Lucida Console"/>
            </a:endParaRPr>
          </a:p>
          <a:p>
            <a:pPr marL="638175">
              <a:lnSpc>
                <a:spcPts val="1660"/>
              </a:lnSpc>
            </a:pPr>
            <a:r>
              <a:rPr sz="1350" b="1" spc="25" dirty="0">
                <a:solidFill>
                  <a:srgbClr val="008000"/>
                </a:solidFill>
                <a:latin typeface="Lucida Console"/>
                <a:cs typeface="Lucida Console"/>
              </a:rPr>
              <a:t>app</a:t>
            </a:r>
            <a:r>
              <a:rPr sz="1400" spc="25" dirty="0">
                <a:solidFill>
                  <a:srgbClr val="222222"/>
                </a:solidFill>
                <a:latin typeface="Lucida Console"/>
                <a:cs typeface="Lucida Console"/>
              </a:rPr>
              <a:t>:</a:t>
            </a:r>
            <a:r>
              <a:rPr sz="1400" spc="-114" dirty="0">
                <a:solidFill>
                  <a:srgbClr val="222222"/>
                </a:solidFill>
                <a:latin typeface="Lucida Console"/>
                <a:cs typeface="Lucida Console"/>
              </a:rPr>
              <a:t> </a:t>
            </a:r>
            <a:r>
              <a:rPr sz="1400" spc="-10" dirty="0">
                <a:solidFill>
                  <a:srgbClr val="222222"/>
                </a:solidFill>
                <a:latin typeface="Lucida Console"/>
                <a:cs typeface="Lucida Console"/>
              </a:rPr>
              <a:t>nginx</a:t>
            </a:r>
            <a:endParaRPr sz="1400">
              <a:latin typeface="Lucida Console"/>
              <a:cs typeface="Lucida Console"/>
            </a:endParaRPr>
          </a:p>
          <a:p>
            <a:pPr marL="425450" marR="1946275" indent="-212725">
              <a:lnSpc>
                <a:spcPts val="1700"/>
              </a:lnSpc>
              <a:spcBef>
                <a:spcPts val="40"/>
              </a:spcBef>
            </a:pPr>
            <a:r>
              <a:rPr sz="1350" b="1" spc="30" dirty="0">
                <a:solidFill>
                  <a:srgbClr val="008000"/>
                </a:solidFill>
                <a:latin typeface="Lucida Console"/>
                <a:cs typeface="Lucida Console"/>
              </a:rPr>
              <a:t>template</a:t>
            </a:r>
            <a:r>
              <a:rPr sz="1400" spc="30" dirty="0">
                <a:solidFill>
                  <a:srgbClr val="222222"/>
                </a:solidFill>
                <a:latin typeface="Lucida Console"/>
                <a:cs typeface="Lucida Console"/>
              </a:rPr>
              <a:t>: </a:t>
            </a:r>
            <a:r>
              <a:rPr sz="1400" spc="35" dirty="0">
                <a:solidFill>
                  <a:srgbClr val="222222"/>
                </a:solidFill>
                <a:latin typeface="Lucida Console"/>
                <a:cs typeface="Lucida Console"/>
              </a:rPr>
              <a:t> </a:t>
            </a:r>
            <a:r>
              <a:rPr sz="1350" b="1" spc="30" dirty="0">
                <a:solidFill>
                  <a:srgbClr val="008000"/>
                </a:solidFill>
                <a:latin typeface="Lucida Console"/>
                <a:cs typeface="Lucida Console"/>
              </a:rPr>
              <a:t>metadata</a:t>
            </a:r>
            <a:r>
              <a:rPr sz="1400" dirty="0">
                <a:solidFill>
                  <a:srgbClr val="222222"/>
                </a:solidFill>
                <a:latin typeface="Lucida Console"/>
                <a:cs typeface="Lucida Console"/>
              </a:rPr>
              <a:t>:</a:t>
            </a:r>
            <a:endParaRPr sz="1400">
              <a:latin typeface="Lucida Console"/>
              <a:cs typeface="Lucida Console"/>
            </a:endParaRPr>
          </a:p>
          <a:p>
            <a:pPr marL="1063625" marR="1210310" indent="-212725">
              <a:lnSpc>
                <a:spcPts val="1610"/>
              </a:lnSpc>
              <a:spcBef>
                <a:spcPts val="80"/>
              </a:spcBef>
            </a:pPr>
            <a:r>
              <a:rPr sz="1350" b="1" spc="25" dirty="0">
                <a:solidFill>
                  <a:srgbClr val="008000"/>
                </a:solidFill>
                <a:latin typeface="Lucida Console"/>
                <a:cs typeface="Lucida Console"/>
              </a:rPr>
              <a:t>labels</a:t>
            </a:r>
            <a:r>
              <a:rPr sz="1400" spc="25" dirty="0">
                <a:solidFill>
                  <a:srgbClr val="222222"/>
                </a:solidFill>
                <a:latin typeface="Lucida Console"/>
                <a:cs typeface="Lucida Console"/>
              </a:rPr>
              <a:t>: </a:t>
            </a:r>
            <a:r>
              <a:rPr sz="1400" spc="30" dirty="0">
                <a:solidFill>
                  <a:srgbClr val="222222"/>
                </a:solidFill>
                <a:latin typeface="Lucida Console"/>
                <a:cs typeface="Lucida Console"/>
              </a:rPr>
              <a:t> </a:t>
            </a:r>
            <a:r>
              <a:rPr sz="1350" b="1" spc="25" dirty="0">
                <a:solidFill>
                  <a:srgbClr val="008000"/>
                </a:solidFill>
                <a:latin typeface="Lucida Console"/>
                <a:cs typeface="Lucida Console"/>
              </a:rPr>
              <a:t>app</a:t>
            </a:r>
            <a:r>
              <a:rPr sz="1400" spc="25" dirty="0">
                <a:solidFill>
                  <a:srgbClr val="222222"/>
                </a:solidFill>
                <a:latin typeface="Lucida Console"/>
                <a:cs typeface="Lucida Console"/>
              </a:rPr>
              <a:t>:</a:t>
            </a:r>
            <a:r>
              <a:rPr sz="1400" spc="-110" dirty="0">
                <a:solidFill>
                  <a:srgbClr val="222222"/>
                </a:solidFill>
                <a:latin typeface="Lucida Console"/>
                <a:cs typeface="Lucida Console"/>
              </a:rPr>
              <a:t> </a:t>
            </a:r>
            <a:r>
              <a:rPr sz="1400" spc="-10" dirty="0">
                <a:solidFill>
                  <a:srgbClr val="222222"/>
                </a:solidFill>
                <a:latin typeface="Lucida Console"/>
                <a:cs typeface="Lucida Console"/>
              </a:rPr>
              <a:t>nginx</a:t>
            </a:r>
            <a:endParaRPr sz="1400">
              <a:latin typeface="Lucida Console"/>
              <a:cs typeface="Lucida Console"/>
            </a:endParaRPr>
          </a:p>
          <a:p>
            <a:pPr marL="638175">
              <a:lnSpc>
                <a:spcPts val="1660"/>
              </a:lnSpc>
            </a:pPr>
            <a:r>
              <a:rPr sz="1350" b="1" spc="25" dirty="0">
                <a:solidFill>
                  <a:srgbClr val="008000"/>
                </a:solidFill>
                <a:latin typeface="Lucida Console"/>
                <a:cs typeface="Lucida Console"/>
              </a:rPr>
              <a:t>spec</a:t>
            </a:r>
            <a:r>
              <a:rPr sz="1400" spc="25" dirty="0">
                <a:solidFill>
                  <a:srgbClr val="222222"/>
                </a:solidFill>
                <a:latin typeface="Lucida Console"/>
                <a:cs typeface="Lucida Console"/>
              </a:rPr>
              <a:t>:</a:t>
            </a:r>
            <a:endParaRPr sz="1400">
              <a:latin typeface="Lucida Console"/>
              <a:cs typeface="Lucida Console"/>
            </a:endParaRPr>
          </a:p>
          <a:p>
            <a:pPr marL="850900">
              <a:lnSpc>
                <a:spcPct val="100000"/>
              </a:lnSpc>
            </a:pPr>
            <a:r>
              <a:rPr sz="1350" b="1" spc="30" dirty="0">
                <a:solidFill>
                  <a:srgbClr val="008000"/>
                </a:solidFill>
                <a:latin typeface="Lucida Console"/>
                <a:cs typeface="Lucida Console"/>
              </a:rPr>
              <a:t>containers</a:t>
            </a:r>
            <a:r>
              <a:rPr sz="1400" spc="30" dirty="0">
                <a:solidFill>
                  <a:srgbClr val="222222"/>
                </a:solidFill>
                <a:latin typeface="Lucida Console"/>
                <a:cs typeface="Lucida Console"/>
              </a:rPr>
              <a:t>:</a:t>
            </a:r>
            <a:endParaRPr sz="1400">
              <a:latin typeface="Lucida Console"/>
              <a:cs typeface="Lucida Console"/>
            </a:endParaRPr>
          </a:p>
          <a:p>
            <a:pPr marL="850900">
              <a:lnSpc>
                <a:spcPct val="100000"/>
              </a:lnSpc>
              <a:spcBef>
                <a:spcPts val="25"/>
              </a:spcBef>
            </a:pPr>
            <a:r>
              <a:rPr sz="1400" dirty="0">
                <a:solidFill>
                  <a:srgbClr val="222222"/>
                </a:solidFill>
                <a:latin typeface="Lucida Console"/>
                <a:cs typeface="Lucida Console"/>
              </a:rPr>
              <a:t>-</a:t>
            </a:r>
            <a:r>
              <a:rPr sz="1400" spc="-50" dirty="0">
                <a:solidFill>
                  <a:srgbClr val="222222"/>
                </a:solidFill>
                <a:latin typeface="Lucida Console"/>
                <a:cs typeface="Lucida Console"/>
              </a:rPr>
              <a:t> </a:t>
            </a:r>
            <a:r>
              <a:rPr sz="1350" b="1" spc="25" dirty="0">
                <a:solidFill>
                  <a:srgbClr val="008000"/>
                </a:solidFill>
                <a:latin typeface="Lucida Console"/>
                <a:cs typeface="Lucida Console"/>
              </a:rPr>
              <a:t>name</a:t>
            </a:r>
            <a:r>
              <a:rPr sz="1400" spc="25" dirty="0">
                <a:solidFill>
                  <a:srgbClr val="222222"/>
                </a:solidFill>
                <a:latin typeface="Lucida Console"/>
                <a:cs typeface="Lucida Console"/>
              </a:rPr>
              <a:t>:</a:t>
            </a:r>
            <a:r>
              <a:rPr sz="1400" spc="-50" dirty="0">
                <a:solidFill>
                  <a:srgbClr val="222222"/>
                </a:solidFill>
                <a:latin typeface="Lucida Console"/>
                <a:cs typeface="Lucida Console"/>
              </a:rPr>
              <a:t> </a:t>
            </a:r>
            <a:r>
              <a:rPr sz="1400" spc="-10" dirty="0">
                <a:solidFill>
                  <a:srgbClr val="222222"/>
                </a:solidFill>
                <a:latin typeface="Lucida Console"/>
                <a:cs typeface="Lucida Console"/>
              </a:rPr>
              <a:t>nginx</a:t>
            </a:r>
            <a:endParaRPr sz="1400">
              <a:latin typeface="Lucida Console"/>
              <a:cs typeface="Lucida Console"/>
            </a:endParaRPr>
          </a:p>
          <a:p>
            <a:pPr marL="1063625">
              <a:lnSpc>
                <a:spcPts val="1645"/>
              </a:lnSpc>
              <a:spcBef>
                <a:spcPts val="25"/>
              </a:spcBef>
            </a:pPr>
            <a:r>
              <a:rPr sz="1350" b="1" spc="25" dirty="0">
                <a:solidFill>
                  <a:srgbClr val="008000"/>
                </a:solidFill>
                <a:latin typeface="Lucida Console"/>
                <a:cs typeface="Lucida Console"/>
              </a:rPr>
              <a:t>image</a:t>
            </a:r>
            <a:r>
              <a:rPr sz="1400" spc="25" dirty="0">
                <a:solidFill>
                  <a:srgbClr val="222222"/>
                </a:solidFill>
                <a:latin typeface="Lucida Console"/>
                <a:cs typeface="Lucida Console"/>
              </a:rPr>
              <a:t>:</a:t>
            </a:r>
            <a:r>
              <a:rPr sz="1400" spc="-70" dirty="0">
                <a:solidFill>
                  <a:srgbClr val="222222"/>
                </a:solidFill>
                <a:latin typeface="Lucida Console"/>
                <a:cs typeface="Lucida Console"/>
              </a:rPr>
              <a:t> </a:t>
            </a:r>
            <a:r>
              <a:rPr sz="1400" spc="-10" dirty="0">
                <a:solidFill>
                  <a:srgbClr val="222222"/>
                </a:solidFill>
                <a:latin typeface="Lucida Console"/>
                <a:cs typeface="Lucida Console"/>
              </a:rPr>
              <a:t>nginx:1.14.2</a:t>
            </a:r>
            <a:endParaRPr sz="1400">
              <a:latin typeface="Lucida Console"/>
              <a:cs typeface="Lucida Console"/>
            </a:endParaRPr>
          </a:p>
          <a:p>
            <a:pPr marL="1063625">
              <a:lnSpc>
                <a:spcPts val="1645"/>
              </a:lnSpc>
            </a:pPr>
            <a:r>
              <a:rPr sz="1350" b="1" spc="25" dirty="0">
                <a:solidFill>
                  <a:srgbClr val="008000"/>
                </a:solidFill>
                <a:latin typeface="Lucida Console"/>
                <a:cs typeface="Lucida Console"/>
              </a:rPr>
              <a:t>ports</a:t>
            </a:r>
            <a:r>
              <a:rPr sz="1400" spc="25" dirty="0">
                <a:solidFill>
                  <a:srgbClr val="222222"/>
                </a:solidFill>
                <a:latin typeface="Lucida Console"/>
                <a:cs typeface="Lucida Console"/>
              </a:rPr>
              <a:t>:</a:t>
            </a:r>
            <a:endParaRPr sz="1400">
              <a:latin typeface="Lucida Console"/>
              <a:cs typeface="Lucida Console"/>
            </a:endParaRPr>
          </a:p>
          <a:p>
            <a:pPr marL="1063625">
              <a:lnSpc>
                <a:spcPct val="100000"/>
              </a:lnSpc>
              <a:spcBef>
                <a:spcPts val="25"/>
              </a:spcBef>
            </a:pPr>
            <a:r>
              <a:rPr sz="1400" dirty="0">
                <a:solidFill>
                  <a:srgbClr val="222222"/>
                </a:solidFill>
                <a:latin typeface="Lucida Console"/>
                <a:cs typeface="Lucida Console"/>
              </a:rPr>
              <a:t>-</a:t>
            </a:r>
            <a:r>
              <a:rPr sz="1400" spc="-45" dirty="0">
                <a:solidFill>
                  <a:srgbClr val="222222"/>
                </a:solidFill>
                <a:latin typeface="Lucida Console"/>
                <a:cs typeface="Lucida Console"/>
              </a:rPr>
              <a:t> </a:t>
            </a:r>
            <a:r>
              <a:rPr sz="1350" b="1" spc="30" dirty="0">
                <a:solidFill>
                  <a:srgbClr val="008000"/>
                </a:solidFill>
                <a:latin typeface="Lucida Console"/>
                <a:cs typeface="Lucida Console"/>
              </a:rPr>
              <a:t>containerPort</a:t>
            </a:r>
            <a:r>
              <a:rPr sz="1400" spc="30" dirty="0">
                <a:solidFill>
                  <a:srgbClr val="222222"/>
                </a:solidFill>
                <a:latin typeface="Lucida Console"/>
                <a:cs typeface="Lucida Console"/>
              </a:rPr>
              <a:t>:</a:t>
            </a:r>
            <a:r>
              <a:rPr sz="1400" spc="-45" dirty="0">
                <a:solidFill>
                  <a:srgbClr val="222222"/>
                </a:solidFill>
                <a:latin typeface="Lucida Console"/>
                <a:cs typeface="Lucida Console"/>
              </a:rPr>
              <a:t> </a:t>
            </a:r>
            <a:r>
              <a:rPr sz="1400" spc="-10" dirty="0">
                <a:solidFill>
                  <a:srgbClr val="666666"/>
                </a:solidFill>
                <a:latin typeface="Lucida Console"/>
                <a:cs typeface="Lucida Console"/>
              </a:rPr>
              <a:t>81</a:t>
            </a:r>
            <a:endParaRPr sz="1400">
              <a:latin typeface="Lucida Console"/>
              <a:cs typeface="Lucida Consol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46700" y="4759452"/>
            <a:ext cx="4670425" cy="19735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5080" indent="-457200">
              <a:lnSpc>
                <a:spcPct val="9980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Ecrire </a:t>
            </a:r>
            <a:r>
              <a:rPr sz="3200" spc="-5" dirty="0">
                <a:solidFill>
                  <a:srgbClr val="8C1C74"/>
                </a:solidFill>
                <a:latin typeface="Arial"/>
                <a:cs typeface="Arial"/>
              </a:rPr>
              <a:t>un </a:t>
            </a: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autre ‘fichier </a:t>
            </a:r>
            <a:r>
              <a:rPr sz="32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manifest’</a:t>
            </a:r>
            <a:r>
              <a:rPr sz="3200" spc="-1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8C1C74"/>
                </a:solidFill>
                <a:latin typeface="Arial"/>
                <a:cs typeface="Arial"/>
              </a:rPr>
              <a:t>pour</a:t>
            </a:r>
            <a:r>
              <a:rPr sz="32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8C1C74"/>
                </a:solidFill>
                <a:latin typeface="Arial"/>
                <a:cs typeface="Arial"/>
              </a:rPr>
              <a:t>déployer </a:t>
            </a:r>
            <a:r>
              <a:rPr sz="3200" spc="-87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une</a:t>
            </a:r>
            <a:r>
              <a:rPr sz="3200" spc="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application</a:t>
            </a:r>
            <a:r>
              <a:rPr sz="3200" spc="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8C1C74"/>
                </a:solidFill>
                <a:latin typeface="Arial"/>
                <a:cs typeface="Arial"/>
              </a:rPr>
              <a:t>de </a:t>
            </a: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 votre</a:t>
            </a:r>
            <a:r>
              <a:rPr sz="32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choix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7058" y="1101852"/>
            <a:ext cx="59988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Architecture</a:t>
            </a:r>
            <a:r>
              <a:rPr spc="-60" dirty="0"/>
              <a:t> </a:t>
            </a:r>
            <a:r>
              <a:rPr spc="-15" dirty="0"/>
              <a:t>Kubernetes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3404" y="2484311"/>
            <a:ext cx="5470879" cy="4350623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7058" y="1101852"/>
            <a:ext cx="59988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Architecture</a:t>
            </a:r>
            <a:r>
              <a:rPr spc="-60" dirty="0"/>
              <a:t> </a:t>
            </a:r>
            <a:r>
              <a:rPr spc="-15" dirty="0"/>
              <a:t>Kubernetes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3998" y="2014556"/>
            <a:ext cx="8774643" cy="5329085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7058" y="1101852"/>
            <a:ext cx="59988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Architecture</a:t>
            </a:r>
            <a:r>
              <a:rPr spc="-60" dirty="0"/>
              <a:t> </a:t>
            </a:r>
            <a:r>
              <a:rPr spc="-15" dirty="0"/>
              <a:t>Kubernetes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54" y="2181351"/>
            <a:ext cx="162115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25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8C1C74"/>
                </a:solidFill>
                <a:latin typeface="Arial"/>
                <a:cs typeface="Arial"/>
              </a:rPr>
              <a:t>Master</a:t>
            </a:r>
            <a:r>
              <a:rPr sz="2500" spc="-9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endParaRPr sz="2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8260" y="3459479"/>
            <a:ext cx="13462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MS UI Gothic"/>
                <a:cs typeface="MS UI Gothic"/>
              </a:rPr>
              <a:t>–</a:t>
            </a:r>
            <a:endParaRPr sz="17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8260" y="4517135"/>
            <a:ext cx="13462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MS UI Gothic"/>
                <a:cs typeface="MS UI Gothic"/>
              </a:rPr>
              <a:t>–</a:t>
            </a:r>
            <a:endParaRPr sz="1700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8260" y="5885688"/>
            <a:ext cx="13462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MS UI Gothic"/>
                <a:cs typeface="MS UI Gothic"/>
              </a:rPr>
              <a:t>–</a:t>
            </a:r>
            <a:endParaRPr sz="1700">
              <a:latin typeface="MS UI Gothic"/>
              <a:cs typeface="MS UI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7624" y="2697988"/>
            <a:ext cx="8498840" cy="386587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67970" marR="887094" indent="-255270">
              <a:lnSpc>
                <a:spcPts val="2500"/>
              </a:lnSpc>
              <a:spcBef>
                <a:spcPts val="300"/>
              </a:spcBef>
              <a:tabLst>
                <a:tab pos="267335" algn="l"/>
              </a:tabLst>
            </a:pPr>
            <a:r>
              <a:rPr sz="2550" baseline="9803" dirty="0">
                <a:latin typeface="MS UI Gothic"/>
                <a:cs typeface="MS UI Gothic"/>
              </a:rPr>
              <a:t>–	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Le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serveur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maître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sert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de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plan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de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contrôle primaire pour les </a:t>
            </a:r>
            <a:r>
              <a:rPr sz="2200" spc="-6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clusters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Kubernetes.</a:t>
            </a:r>
            <a:endParaRPr sz="2200">
              <a:latin typeface="Arial"/>
              <a:cs typeface="Arial"/>
            </a:endParaRPr>
          </a:p>
          <a:p>
            <a:pPr marL="267970" marR="5080">
              <a:lnSpc>
                <a:spcPct val="92700"/>
              </a:lnSpc>
              <a:spcBef>
                <a:spcPts val="800"/>
              </a:spcBef>
            </a:pP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Il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sert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de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point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de contact</a:t>
            </a:r>
            <a:r>
              <a:rPr sz="22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principal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pour les</a:t>
            </a:r>
            <a:r>
              <a:rPr sz="22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administrateurs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et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les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utilisateurs,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et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fournit également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de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nombreux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systèmes à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l'échelle </a:t>
            </a:r>
            <a:r>
              <a:rPr sz="2200" spc="-6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du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 cluster</a:t>
            </a:r>
            <a:r>
              <a:rPr sz="22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pour les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nœuds</a:t>
            </a:r>
            <a:r>
              <a:rPr sz="22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srgbClr val="8C1C74"/>
                </a:solidFill>
                <a:latin typeface="Arial"/>
                <a:cs typeface="Arial"/>
              </a:rPr>
              <a:t>‘worker’.</a:t>
            </a:r>
            <a:endParaRPr sz="2200">
              <a:latin typeface="Arial"/>
              <a:cs typeface="Arial"/>
            </a:endParaRPr>
          </a:p>
          <a:p>
            <a:pPr marL="267970" marR="154940">
              <a:lnSpc>
                <a:spcPts val="2500"/>
              </a:lnSpc>
              <a:spcBef>
                <a:spcPts val="965"/>
              </a:spcBef>
            </a:pP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Il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détermine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meilleurs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moyens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de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planifier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 les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conteneurs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de </a:t>
            </a:r>
            <a:r>
              <a:rPr sz="22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srgbClr val="8C1C74"/>
                </a:solidFill>
                <a:latin typeface="Arial"/>
                <a:cs typeface="Arial"/>
              </a:rPr>
              <a:t>‘worker’,</a:t>
            </a:r>
            <a:r>
              <a:rPr sz="22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authentifier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les clients</a:t>
            </a:r>
            <a:r>
              <a:rPr sz="22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et</a:t>
            </a:r>
            <a:r>
              <a:rPr sz="22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les nœuds,</a:t>
            </a:r>
            <a:r>
              <a:rPr sz="22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ajuster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 le</a:t>
            </a:r>
            <a:r>
              <a:rPr sz="22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réseaut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à </a:t>
            </a:r>
            <a:r>
              <a:rPr sz="2200" spc="-59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l'échelle</a:t>
            </a:r>
            <a:r>
              <a:rPr sz="22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du</a:t>
            </a:r>
            <a:r>
              <a:rPr sz="22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cluster</a:t>
            </a:r>
            <a:r>
              <a:rPr sz="22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et</a:t>
            </a:r>
            <a:r>
              <a:rPr sz="22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gérer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22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responsabilités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2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mise</a:t>
            </a:r>
            <a:r>
              <a:rPr sz="22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à</a:t>
            </a:r>
            <a:r>
              <a:rPr sz="22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l'échelle </a:t>
            </a:r>
            <a:r>
              <a:rPr sz="2200" spc="-59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et de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vérification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de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la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bonne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santé de</a:t>
            </a:r>
            <a:r>
              <a:rPr sz="22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l’ensemble.</a:t>
            </a:r>
            <a:endParaRPr sz="2200">
              <a:latin typeface="Arial"/>
              <a:cs typeface="Arial"/>
            </a:endParaRPr>
          </a:p>
          <a:p>
            <a:pPr marL="267970" marR="149225">
              <a:lnSpc>
                <a:spcPts val="2500"/>
              </a:lnSpc>
              <a:spcBef>
                <a:spcPts val="994"/>
              </a:spcBef>
            </a:pP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Ces composants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peuvent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être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installés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sur</a:t>
            </a:r>
            <a:r>
              <a:rPr sz="22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une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seule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machine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 ou </a:t>
            </a:r>
            <a:r>
              <a:rPr sz="2200" spc="-6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répartis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sur</a:t>
            </a:r>
            <a:r>
              <a:rPr sz="22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plusieurs</a:t>
            </a:r>
            <a:r>
              <a:rPr sz="22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serveurs.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7058" y="1101852"/>
            <a:ext cx="59988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Architecture</a:t>
            </a:r>
            <a:r>
              <a:rPr spc="-60" dirty="0"/>
              <a:t> </a:t>
            </a:r>
            <a:r>
              <a:rPr spc="-15" dirty="0"/>
              <a:t>Kubernetes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54" y="2186940"/>
            <a:ext cx="247967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10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26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15" dirty="0">
                <a:solidFill>
                  <a:srgbClr val="8C1C74"/>
                </a:solidFill>
                <a:latin typeface="Arial"/>
                <a:cs typeface="Arial"/>
              </a:rPr>
              <a:t>Master</a:t>
            </a:r>
            <a:r>
              <a:rPr sz="26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r>
              <a:rPr sz="2600" spc="-8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b="1" spc="15" dirty="0">
                <a:solidFill>
                  <a:srgbClr val="8C1C74"/>
                </a:solidFill>
                <a:latin typeface="Arial"/>
                <a:cs typeface="Arial"/>
              </a:rPr>
              <a:t>etcd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9862" y="3867911"/>
            <a:ext cx="13462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MS UI Gothic"/>
                <a:cs typeface="MS UI Gothic"/>
              </a:rPr>
              <a:t>–</a:t>
            </a:r>
            <a:endParaRPr sz="17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9862" y="4645152"/>
            <a:ext cx="13462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MS UI Gothic"/>
                <a:cs typeface="MS UI Gothic"/>
              </a:rPr>
              <a:t>–</a:t>
            </a:r>
            <a:endParaRPr sz="1700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9862" y="5425440"/>
            <a:ext cx="13462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MS UI Gothic"/>
                <a:cs typeface="MS UI Gothic"/>
              </a:rPr>
              <a:t>–</a:t>
            </a:r>
            <a:endParaRPr sz="1700">
              <a:latin typeface="MS UI Gothic"/>
              <a:cs typeface="MS UI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9862" y="5873496"/>
            <a:ext cx="13462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MS UI Gothic"/>
                <a:cs typeface="MS UI Gothic"/>
              </a:rPr>
              <a:t>–</a:t>
            </a:r>
            <a:endParaRPr sz="1700">
              <a:latin typeface="MS UI Gothic"/>
              <a:cs typeface="MS UI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9228" y="2724911"/>
            <a:ext cx="8542020" cy="382968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282575" marR="278130" indent="-269875">
              <a:lnSpc>
                <a:spcPts val="2590"/>
              </a:lnSpc>
              <a:spcBef>
                <a:spcPts val="325"/>
              </a:spcBef>
              <a:tabLst>
                <a:tab pos="281305" algn="l"/>
              </a:tabLst>
            </a:pPr>
            <a:r>
              <a:rPr sz="2550" baseline="9803" dirty="0">
                <a:latin typeface="MS UI Gothic"/>
                <a:cs typeface="MS UI Gothic"/>
              </a:rPr>
              <a:t>–	</a:t>
            </a:r>
            <a:r>
              <a:rPr sz="2300" dirty="0">
                <a:solidFill>
                  <a:srgbClr val="8C1C74"/>
                </a:solidFill>
                <a:latin typeface="Arial"/>
                <a:cs typeface="Arial"/>
              </a:rPr>
              <a:t>Le </a:t>
            </a:r>
            <a:r>
              <a:rPr sz="2300" spc="-5" dirty="0">
                <a:solidFill>
                  <a:srgbClr val="8C1C74"/>
                </a:solidFill>
                <a:latin typeface="Arial"/>
                <a:cs typeface="Arial"/>
              </a:rPr>
              <a:t>projet </a:t>
            </a:r>
            <a:r>
              <a:rPr sz="2300" b="1" spc="-5" dirty="0">
                <a:solidFill>
                  <a:srgbClr val="8C1C74"/>
                </a:solidFill>
                <a:latin typeface="Arial"/>
                <a:cs typeface="Arial"/>
              </a:rPr>
              <a:t>etcd </a:t>
            </a:r>
            <a:r>
              <a:rPr sz="2300" dirty="0">
                <a:solidFill>
                  <a:srgbClr val="8C1C74"/>
                </a:solidFill>
                <a:latin typeface="Arial"/>
                <a:cs typeface="Arial"/>
              </a:rPr>
              <a:t>est une solution de stockage </a:t>
            </a:r>
            <a:r>
              <a:rPr sz="2300" spc="-5" dirty="0">
                <a:solidFill>
                  <a:srgbClr val="8C1C74"/>
                </a:solidFill>
                <a:latin typeface="Arial"/>
                <a:cs typeface="Arial"/>
              </a:rPr>
              <a:t>clé/valeurs légère </a:t>
            </a:r>
            <a:r>
              <a:rPr sz="2300" spc="-6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8C1C74"/>
                </a:solidFill>
                <a:latin typeface="Arial"/>
                <a:cs typeface="Arial"/>
              </a:rPr>
              <a:t>et distribuée qui peut être configurée pour s'étendre </a:t>
            </a:r>
            <a:r>
              <a:rPr sz="2300" dirty="0">
                <a:solidFill>
                  <a:srgbClr val="8C1C74"/>
                </a:solidFill>
                <a:latin typeface="Arial"/>
                <a:cs typeface="Arial"/>
              </a:rPr>
              <a:t>sur </a:t>
            </a:r>
            <a:r>
              <a:rPr sz="23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8C1C74"/>
                </a:solidFill>
                <a:latin typeface="Arial"/>
                <a:cs typeface="Arial"/>
              </a:rPr>
              <a:t>plusieurs</a:t>
            </a:r>
            <a:r>
              <a:rPr sz="23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8C1C74"/>
                </a:solidFill>
                <a:latin typeface="Arial"/>
                <a:cs typeface="Arial"/>
              </a:rPr>
              <a:t>nœuds.</a:t>
            </a:r>
            <a:endParaRPr sz="2300">
              <a:latin typeface="Arial"/>
              <a:cs typeface="Arial"/>
            </a:endParaRPr>
          </a:p>
          <a:p>
            <a:pPr marL="282575" marR="513715">
              <a:lnSpc>
                <a:spcPts val="2620"/>
              </a:lnSpc>
              <a:spcBef>
                <a:spcPts val="990"/>
              </a:spcBef>
            </a:pPr>
            <a:r>
              <a:rPr sz="2300" spc="-5" dirty="0">
                <a:solidFill>
                  <a:srgbClr val="8C1C74"/>
                </a:solidFill>
                <a:latin typeface="Arial"/>
                <a:cs typeface="Arial"/>
              </a:rPr>
              <a:t>Kubernetes utilise </a:t>
            </a:r>
            <a:r>
              <a:rPr sz="2300" b="1" spc="-5" dirty="0">
                <a:solidFill>
                  <a:srgbClr val="8C1C74"/>
                </a:solidFill>
                <a:latin typeface="Arial"/>
                <a:cs typeface="Arial"/>
              </a:rPr>
              <a:t>etcd </a:t>
            </a:r>
            <a:r>
              <a:rPr sz="2300" spc="-5" dirty="0">
                <a:solidFill>
                  <a:srgbClr val="8C1C74"/>
                </a:solidFill>
                <a:latin typeface="Arial"/>
                <a:cs typeface="Arial"/>
              </a:rPr>
              <a:t>pour </a:t>
            </a:r>
            <a:r>
              <a:rPr sz="2300" dirty="0">
                <a:solidFill>
                  <a:srgbClr val="8C1C74"/>
                </a:solidFill>
                <a:latin typeface="Arial"/>
                <a:cs typeface="Arial"/>
              </a:rPr>
              <a:t>stocker </a:t>
            </a:r>
            <a:r>
              <a:rPr sz="2300" spc="-5" dirty="0">
                <a:solidFill>
                  <a:srgbClr val="8C1C74"/>
                </a:solidFill>
                <a:latin typeface="Arial"/>
                <a:cs typeface="Arial"/>
              </a:rPr>
              <a:t>les données </a:t>
            </a:r>
            <a:r>
              <a:rPr sz="2300" dirty="0">
                <a:solidFill>
                  <a:srgbClr val="8C1C74"/>
                </a:solidFill>
                <a:latin typeface="Arial"/>
                <a:cs typeface="Arial"/>
              </a:rPr>
              <a:t>de </a:t>
            </a:r>
            <a:r>
              <a:rPr sz="23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8C1C74"/>
                </a:solidFill>
                <a:latin typeface="Arial"/>
                <a:cs typeface="Arial"/>
              </a:rPr>
              <a:t>configuration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8C1C74"/>
                </a:solidFill>
                <a:latin typeface="Arial"/>
                <a:cs typeface="Arial"/>
              </a:rPr>
              <a:t>accessibles </a:t>
            </a:r>
            <a:r>
              <a:rPr sz="2300" spc="-5" dirty="0">
                <a:solidFill>
                  <a:srgbClr val="8C1C74"/>
                </a:solidFill>
                <a:latin typeface="Arial"/>
                <a:cs typeface="Arial"/>
              </a:rPr>
              <a:t>par </a:t>
            </a:r>
            <a:r>
              <a:rPr sz="2300" dirty="0">
                <a:solidFill>
                  <a:srgbClr val="8C1C74"/>
                </a:solidFill>
                <a:latin typeface="Arial"/>
                <a:cs typeface="Arial"/>
              </a:rPr>
              <a:t>chacun des</a:t>
            </a:r>
            <a:r>
              <a:rPr sz="23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8C1C74"/>
                </a:solidFill>
                <a:latin typeface="Arial"/>
                <a:cs typeface="Arial"/>
              </a:rPr>
              <a:t>nœuds</a:t>
            </a:r>
            <a:r>
              <a:rPr sz="23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8C1C74"/>
                </a:solidFill>
                <a:latin typeface="Arial"/>
                <a:cs typeface="Arial"/>
              </a:rPr>
              <a:t>du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8C1C74"/>
                </a:solidFill>
                <a:latin typeface="Arial"/>
                <a:cs typeface="Arial"/>
              </a:rPr>
              <a:t>cluster.</a:t>
            </a:r>
            <a:endParaRPr sz="2300">
              <a:latin typeface="Arial"/>
              <a:cs typeface="Arial"/>
            </a:endParaRPr>
          </a:p>
          <a:p>
            <a:pPr marL="282575" marR="10160">
              <a:lnSpc>
                <a:spcPts val="2590"/>
              </a:lnSpc>
              <a:spcBef>
                <a:spcPts val="1000"/>
              </a:spcBef>
            </a:pPr>
            <a:r>
              <a:rPr sz="2300" spc="-5" dirty="0">
                <a:solidFill>
                  <a:srgbClr val="8C1C74"/>
                </a:solidFill>
                <a:latin typeface="Arial"/>
                <a:cs typeface="Arial"/>
              </a:rPr>
              <a:t>Il aide</a:t>
            </a:r>
            <a:r>
              <a:rPr sz="23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8C1C74"/>
                </a:solidFill>
                <a:latin typeface="Arial"/>
                <a:cs typeface="Arial"/>
              </a:rPr>
              <a:t>également </a:t>
            </a:r>
            <a:r>
              <a:rPr sz="2300" dirty="0">
                <a:solidFill>
                  <a:srgbClr val="8C1C74"/>
                </a:solidFill>
                <a:latin typeface="Arial"/>
                <a:cs typeface="Arial"/>
              </a:rPr>
              <a:t>à</a:t>
            </a:r>
            <a:r>
              <a:rPr sz="23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8C1C74"/>
                </a:solidFill>
                <a:latin typeface="Arial"/>
                <a:cs typeface="Arial"/>
              </a:rPr>
              <a:t>maintenir l'état </a:t>
            </a:r>
            <a:r>
              <a:rPr sz="2300" dirty="0">
                <a:solidFill>
                  <a:srgbClr val="8C1C74"/>
                </a:solidFill>
                <a:latin typeface="Arial"/>
                <a:cs typeface="Arial"/>
              </a:rPr>
              <a:t>du</a:t>
            </a:r>
            <a:r>
              <a:rPr sz="2300" spc="-5" dirty="0">
                <a:solidFill>
                  <a:srgbClr val="8C1C74"/>
                </a:solidFill>
                <a:latin typeface="Arial"/>
                <a:cs typeface="Arial"/>
              </a:rPr>
              <a:t> cluster grâce</a:t>
            </a:r>
            <a:r>
              <a:rPr sz="23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8C1C74"/>
                </a:solidFill>
                <a:latin typeface="Arial"/>
                <a:cs typeface="Arial"/>
              </a:rPr>
              <a:t>à</a:t>
            </a:r>
            <a:r>
              <a:rPr sz="23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8C1C74"/>
                </a:solidFill>
                <a:latin typeface="Arial"/>
                <a:cs typeface="Arial"/>
              </a:rPr>
              <a:t>des </a:t>
            </a:r>
            <a:r>
              <a:rPr sz="23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8C1C74"/>
                </a:solidFill>
                <a:latin typeface="Arial"/>
                <a:cs typeface="Arial"/>
              </a:rPr>
              <a:t>fonctions telles </a:t>
            </a:r>
            <a:r>
              <a:rPr sz="2300" dirty="0">
                <a:solidFill>
                  <a:srgbClr val="8C1C74"/>
                </a:solidFill>
                <a:latin typeface="Arial"/>
                <a:cs typeface="Arial"/>
              </a:rPr>
              <a:t>que</a:t>
            </a:r>
            <a:r>
              <a:rPr sz="23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8C1C74"/>
                </a:solidFill>
                <a:latin typeface="Arial"/>
                <a:cs typeface="Arial"/>
              </a:rPr>
              <a:t>l'élection </a:t>
            </a:r>
            <a:r>
              <a:rPr sz="2300" dirty="0">
                <a:solidFill>
                  <a:srgbClr val="8C1C74"/>
                </a:solidFill>
                <a:latin typeface="Arial"/>
                <a:cs typeface="Arial"/>
              </a:rPr>
              <a:t>du</a:t>
            </a:r>
            <a:r>
              <a:rPr sz="23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8C1C74"/>
                </a:solidFill>
                <a:latin typeface="Arial"/>
                <a:cs typeface="Arial"/>
              </a:rPr>
              <a:t>chef</a:t>
            </a:r>
            <a:r>
              <a:rPr sz="23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8C1C74"/>
                </a:solidFill>
                <a:latin typeface="Arial"/>
                <a:cs typeface="Arial"/>
              </a:rPr>
              <a:t>et</a:t>
            </a:r>
            <a:r>
              <a:rPr sz="23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8C1C74"/>
                </a:solidFill>
                <a:latin typeface="Arial"/>
                <a:cs typeface="Arial"/>
              </a:rPr>
              <a:t>le </a:t>
            </a:r>
            <a:r>
              <a:rPr sz="2300" spc="-5" dirty="0">
                <a:solidFill>
                  <a:srgbClr val="8C1C74"/>
                </a:solidFill>
                <a:latin typeface="Arial"/>
                <a:cs typeface="Arial"/>
              </a:rPr>
              <a:t>verrouillage</a:t>
            </a:r>
            <a:r>
              <a:rPr sz="2300" spc="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8C1C74"/>
                </a:solidFill>
                <a:latin typeface="Arial"/>
                <a:cs typeface="Arial"/>
              </a:rPr>
              <a:t>distribué.</a:t>
            </a:r>
            <a:endParaRPr sz="2300">
              <a:latin typeface="Arial"/>
              <a:cs typeface="Arial"/>
            </a:endParaRPr>
          </a:p>
          <a:p>
            <a:pPr marL="282575">
              <a:lnSpc>
                <a:spcPct val="100000"/>
              </a:lnSpc>
              <a:spcBef>
                <a:spcPts val="595"/>
              </a:spcBef>
            </a:pPr>
            <a:r>
              <a:rPr sz="2300" spc="-5" dirty="0">
                <a:solidFill>
                  <a:srgbClr val="8C1C74"/>
                </a:solidFill>
                <a:latin typeface="Arial"/>
                <a:cs typeface="Arial"/>
              </a:rPr>
              <a:t>Il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8C1C74"/>
                </a:solidFill>
                <a:latin typeface="Arial"/>
                <a:cs typeface="Arial"/>
              </a:rPr>
              <a:t>fourni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8C1C74"/>
                </a:solidFill>
                <a:latin typeface="Arial"/>
                <a:cs typeface="Arial"/>
              </a:rPr>
              <a:t>une</a:t>
            </a:r>
            <a:r>
              <a:rPr sz="2300" spc="-1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8C1C74"/>
                </a:solidFill>
                <a:latin typeface="Arial"/>
                <a:cs typeface="Arial"/>
              </a:rPr>
              <a:t>API</a:t>
            </a:r>
            <a:r>
              <a:rPr sz="2300" spc="-1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8C1C74"/>
                </a:solidFill>
                <a:latin typeface="Arial"/>
                <a:cs typeface="Arial"/>
              </a:rPr>
              <a:t>HTTP/JSON.</a:t>
            </a:r>
            <a:endParaRPr sz="2300">
              <a:latin typeface="Arial"/>
              <a:cs typeface="Arial"/>
            </a:endParaRPr>
          </a:p>
          <a:p>
            <a:pPr marL="282575" marR="5080">
              <a:lnSpc>
                <a:spcPts val="2590"/>
              </a:lnSpc>
              <a:spcBef>
                <a:spcPts val="1065"/>
              </a:spcBef>
            </a:pPr>
            <a:r>
              <a:rPr sz="2300" b="1" spc="-5" dirty="0">
                <a:solidFill>
                  <a:srgbClr val="8C1C74"/>
                </a:solidFill>
                <a:latin typeface="Arial"/>
                <a:cs typeface="Arial"/>
              </a:rPr>
              <a:t>etcd </a:t>
            </a:r>
            <a:r>
              <a:rPr sz="2300" spc="-5" dirty="0">
                <a:solidFill>
                  <a:srgbClr val="8C1C74"/>
                </a:solidFill>
                <a:latin typeface="Arial"/>
                <a:cs typeface="Arial"/>
              </a:rPr>
              <a:t>peut être configuré </a:t>
            </a:r>
            <a:r>
              <a:rPr sz="2300" dirty="0">
                <a:solidFill>
                  <a:srgbClr val="8C1C74"/>
                </a:solidFill>
                <a:latin typeface="Arial"/>
                <a:cs typeface="Arial"/>
              </a:rPr>
              <a:t>sur un seul serveur maître </a:t>
            </a:r>
            <a:r>
              <a:rPr sz="2300" spc="-5" dirty="0">
                <a:solidFill>
                  <a:srgbClr val="8C1C74"/>
                </a:solidFill>
                <a:latin typeface="Arial"/>
                <a:cs typeface="Arial"/>
              </a:rPr>
              <a:t>ou, </a:t>
            </a:r>
            <a:r>
              <a:rPr sz="2300" dirty="0">
                <a:solidFill>
                  <a:srgbClr val="8C1C74"/>
                </a:solidFill>
                <a:latin typeface="Arial"/>
                <a:cs typeface="Arial"/>
              </a:rPr>
              <a:t>dans </a:t>
            </a:r>
            <a:r>
              <a:rPr sz="2300" spc="-5" dirty="0">
                <a:solidFill>
                  <a:srgbClr val="8C1C74"/>
                </a:solidFill>
                <a:latin typeface="Arial"/>
                <a:cs typeface="Arial"/>
              </a:rPr>
              <a:t>les </a:t>
            </a:r>
            <a:r>
              <a:rPr sz="2300" spc="-6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8C1C74"/>
                </a:solidFill>
                <a:latin typeface="Arial"/>
                <a:cs typeface="Arial"/>
              </a:rPr>
              <a:t>scénarios de</a:t>
            </a:r>
            <a:r>
              <a:rPr sz="23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8C1C74"/>
                </a:solidFill>
                <a:latin typeface="Arial"/>
                <a:cs typeface="Arial"/>
              </a:rPr>
              <a:t>production, réparti </a:t>
            </a:r>
            <a:r>
              <a:rPr sz="2300" dirty="0">
                <a:solidFill>
                  <a:srgbClr val="8C1C74"/>
                </a:solidFill>
                <a:latin typeface="Arial"/>
                <a:cs typeface="Arial"/>
              </a:rPr>
              <a:t>sur</a:t>
            </a:r>
            <a:r>
              <a:rPr sz="23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8C1C74"/>
                </a:solidFill>
                <a:latin typeface="Arial"/>
                <a:cs typeface="Arial"/>
              </a:rPr>
              <a:t>plusieurs </a:t>
            </a:r>
            <a:r>
              <a:rPr sz="2300" dirty="0">
                <a:solidFill>
                  <a:srgbClr val="8C1C74"/>
                </a:solidFill>
                <a:latin typeface="Arial"/>
                <a:cs typeface="Arial"/>
              </a:rPr>
              <a:t>machines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7058" y="1101852"/>
            <a:ext cx="59988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Architecture</a:t>
            </a:r>
            <a:r>
              <a:rPr spc="-60" dirty="0"/>
              <a:t> </a:t>
            </a:r>
            <a:r>
              <a:rPr spc="-15" dirty="0"/>
              <a:t>Kubernetes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8954" y="2061057"/>
            <a:ext cx="6556375" cy="89852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60"/>
              </a:spcBef>
            </a:pPr>
            <a:r>
              <a:rPr sz="2200" spc="10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2200" spc="15" dirty="0">
                <a:solidFill>
                  <a:srgbClr val="8C1C74"/>
                </a:solidFill>
                <a:latin typeface="Arial"/>
                <a:cs typeface="Arial"/>
              </a:rPr>
              <a:t> Master</a:t>
            </a:r>
            <a:r>
              <a:rPr sz="22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r>
              <a:rPr sz="22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b="1" spc="15" dirty="0">
                <a:solidFill>
                  <a:srgbClr val="8C1C74"/>
                </a:solidFill>
                <a:latin typeface="Arial"/>
                <a:cs typeface="Arial"/>
              </a:rPr>
              <a:t>kube-apiserver</a:t>
            </a:r>
            <a:endParaRPr sz="2200">
              <a:latin typeface="Arial"/>
              <a:cs typeface="Arial"/>
            </a:endParaRPr>
          </a:p>
          <a:p>
            <a:pPr marL="401955">
              <a:lnSpc>
                <a:spcPct val="100000"/>
              </a:lnSpc>
              <a:spcBef>
                <a:spcPts val="869"/>
              </a:spcBef>
            </a:pPr>
            <a:r>
              <a:rPr sz="2100" baseline="11904" dirty="0">
                <a:latin typeface="MS UI Gothic"/>
                <a:cs typeface="MS UI Gothic"/>
              </a:rPr>
              <a:t>–</a:t>
            </a:r>
            <a:r>
              <a:rPr sz="2100" spc="247" baseline="11904" dirty="0">
                <a:latin typeface="MS UI Gothic"/>
                <a:cs typeface="MS UI Gothic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Service</a:t>
            </a:r>
            <a:r>
              <a:rPr sz="2000" spc="-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maître</a:t>
            </a:r>
            <a:r>
              <a:rPr sz="2000" spc="-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20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plus</a:t>
            </a:r>
            <a:r>
              <a:rPr sz="2000" spc="-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8C1C74"/>
                </a:solidFill>
                <a:latin typeface="Arial"/>
                <a:cs typeface="Arial"/>
              </a:rPr>
              <a:t>important.</a:t>
            </a:r>
            <a:r>
              <a:rPr sz="2000" spc="-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C’est</a:t>
            </a:r>
            <a:r>
              <a:rPr sz="20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un</a:t>
            </a:r>
            <a:r>
              <a:rPr sz="20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serveur</a:t>
            </a:r>
            <a:r>
              <a:rPr sz="2000" spc="-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8C1C74"/>
                </a:solidFill>
                <a:latin typeface="Arial"/>
                <a:cs typeface="Arial"/>
              </a:rPr>
              <a:t>API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8577" y="3991355"/>
            <a:ext cx="1155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MS UI Gothic"/>
                <a:cs typeface="MS UI Gothic"/>
              </a:rPr>
              <a:t>–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8577" y="4652772"/>
            <a:ext cx="1155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MS UI Gothic"/>
                <a:cs typeface="MS UI Gothic"/>
              </a:rPr>
              <a:t>–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8577" y="5311140"/>
            <a:ext cx="1155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MS UI Gothic"/>
                <a:cs typeface="MS UI Gothic"/>
              </a:rPr>
              <a:t>–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8577" y="3009900"/>
            <a:ext cx="8622030" cy="341502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39395" marR="38100" indent="-227329">
              <a:lnSpc>
                <a:spcPct val="91500"/>
              </a:lnSpc>
              <a:spcBef>
                <a:spcPts val="300"/>
              </a:spcBef>
              <a:tabLst>
                <a:tab pos="239395" algn="l"/>
              </a:tabLst>
            </a:pPr>
            <a:r>
              <a:rPr sz="2100" baseline="9920" dirty="0">
                <a:latin typeface="MS UI Gothic"/>
                <a:cs typeface="MS UI Gothic"/>
              </a:rPr>
              <a:t>–	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C'est</a:t>
            </a:r>
            <a:r>
              <a:rPr sz="20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20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principal</a:t>
            </a:r>
            <a:r>
              <a:rPr sz="20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point</a:t>
            </a:r>
            <a:r>
              <a:rPr sz="20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0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gestion</a:t>
            </a:r>
            <a:r>
              <a:rPr sz="20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0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l'ensemble</a:t>
            </a:r>
            <a:r>
              <a:rPr sz="20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du</a:t>
            </a:r>
            <a:r>
              <a:rPr sz="20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cluster</a:t>
            </a:r>
            <a:r>
              <a:rPr sz="20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car</a:t>
            </a:r>
            <a:r>
              <a:rPr sz="20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il</a:t>
            </a:r>
            <a:r>
              <a:rPr sz="20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permet</a:t>
            </a:r>
            <a:r>
              <a:rPr sz="20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à</a:t>
            </a:r>
            <a:r>
              <a:rPr sz="20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8C1C74"/>
                </a:solidFill>
                <a:latin typeface="Arial"/>
                <a:cs typeface="Arial"/>
              </a:rPr>
              <a:t>un </a:t>
            </a:r>
            <a:r>
              <a:rPr sz="2000" spc="-5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utilisateur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de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configurer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les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charges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de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travail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et les </a:t>
            </a:r>
            <a:r>
              <a:rPr sz="2000" spc="-30" dirty="0">
                <a:solidFill>
                  <a:srgbClr val="8C1C74"/>
                </a:solidFill>
                <a:latin typeface="Arial"/>
                <a:cs typeface="Arial"/>
              </a:rPr>
              <a:t>unités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organisationnelles</a:t>
            </a:r>
            <a:r>
              <a:rPr sz="20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0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Kubernetes.</a:t>
            </a:r>
            <a:endParaRPr sz="2000">
              <a:latin typeface="Arial"/>
              <a:cs typeface="Arial"/>
            </a:endParaRPr>
          </a:p>
          <a:p>
            <a:pPr marL="239395" marR="349885">
              <a:lnSpc>
                <a:spcPts val="2210"/>
              </a:lnSpc>
              <a:spcBef>
                <a:spcPts val="835"/>
              </a:spcBef>
            </a:pP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Il</a:t>
            </a:r>
            <a:r>
              <a:rPr sz="20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est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 responsable</a:t>
            </a:r>
            <a:r>
              <a:rPr sz="20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0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s'assurer</a:t>
            </a:r>
            <a:r>
              <a:rPr sz="20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que</a:t>
            </a:r>
            <a:r>
              <a:rPr sz="20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20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stockage</a:t>
            </a:r>
            <a:r>
              <a:rPr sz="20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8C1C74"/>
                </a:solidFill>
                <a:latin typeface="Arial"/>
                <a:cs typeface="Arial"/>
              </a:rPr>
              <a:t>etcd</a:t>
            </a:r>
            <a:r>
              <a:rPr sz="2000" b="1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et</a:t>
            </a:r>
            <a:r>
              <a:rPr sz="20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20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services</a:t>
            </a:r>
            <a:r>
              <a:rPr sz="20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actifs </a:t>
            </a:r>
            <a:r>
              <a:rPr sz="2000" spc="-5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sont</a:t>
            </a:r>
            <a:r>
              <a:rPr sz="2000" spc="-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8C1C74"/>
                </a:solidFill>
                <a:latin typeface="Arial"/>
                <a:cs typeface="Arial"/>
              </a:rPr>
              <a:t>synchrones.</a:t>
            </a:r>
            <a:endParaRPr sz="2000">
              <a:latin typeface="Arial"/>
              <a:cs typeface="Arial"/>
            </a:endParaRPr>
          </a:p>
          <a:p>
            <a:pPr marL="239395" marR="131445">
              <a:lnSpc>
                <a:spcPts val="2210"/>
              </a:lnSpc>
              <a:spcBef>
                <a:spcPts val="785"/>
              </a:spcBef>
            </a:pP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Il</a:t>
            </a:r>
            <a:r>
              <a:rPr sz="20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sert</a:t>
            </a:r>
            <a:r>
              <a:rPr sz="20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0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pont</a:t>
            </a:r>
            <a:r>
              <a:rPr sz="20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entre</a:t>
            </a:r>
            <a:r>
              <a:rPr sz="20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2000" spc="-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divers</a:t>
            </a:r>
            <a:r>
              <a:rPr sz="20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composants</a:t>
            </a:r>
            <a:r>
              <a:rPr sz="20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pour</a:t>
            </a:r>
            <a:r>
              <a:rPr sz="20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8C1C74"/>
                </a:solidFill>
                <a:latin typeface="Arial"/>
                <a:cs typeface="Arial"/>
              </a:rPr>
              <a:t>maintenir</a:t>
            </a:r>
            <a:r>
              <a:rPr sz="20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l'état</a:t>
            </a:r>
            <a:r>
              <a:rPr sz="20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0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santé</a:t>
            </a:r>
            <a:r>
              <a:rPr sz="20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du </a:t>
            </a:r>
            <a:r>
              <a:rPr sz="2000" spc="-5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8C1C74"/>
                </a:solidFill>
                <a:latin typeface="Arial"/>
                <a:cs typeface="Arial"/>
              </a:rPr>
              <a:t>cluster.</a:t>
            </a:r>
            <a:endParaRPr sz="2000">
              <a:latin typeface="Arial"/>
              <a:cs typeface="Arial"/>
            </a:endParaRPr>
          </a:p>
          <a:p>
            <a:pPr marL="239395" marR="5080">
              <a:lnSpc>
                <a:spcPct val="91700"/>
              </a:lnSpc>
              <a:spcBef>
                <a:spcPts val="640"/>
              </a:spcBef>
            </a:pP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Le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serveur </a:t>
            </a:r>
            <a:r>
              <a:rPr sz="2000" b="1" spc="-25" dirty="0">
                <a:solidFill>
                  <a:srgbClr val="8C1C74"/>
                </a:solidFill>
                <a:latin typeface="Arial"/>
                <a:cs typeface="Arial"/>
              </a:rPr>
              <a:t>API </a:t>
            </a:r>
            <a:r>
              <a:rPr sz="2000" spc="-30" dirty="0">
                <a:solidFill>
                  <a:srgbClr val="8C1C74"/>
                </a:solidFill>
                <a:latin typeface="Arial"/>
                <a:cs typeface="Arial"/>
              </a:rPr>
              <a:t>implémente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une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interface </a:t>
            </a:r>
            <a:r>
              <a:rPr sz="2000" b="1" spc="-30" dirty="0">
                <a:solidFill>
                  <a:srgbClr val="8C1C74"/>
                </a:solidFill>
                <a:latin typeface="Arial"/>
                <a:cs typeface="Arial"/>
              </a:rPr>
              <a:t>RESTful</a:t>
            </a:r>
            <a:r>
              <a:rPr sz="2000" spc="-30" dirty="0">
                <a:solidFill>
                  <a:srgbClr val="8C1C74"/>
                </a:solidFill>
                <a:latin typeface="Arial"/>
                <a:cs typeface="Arial"/>
              </a:rPr>
              <a:t>,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ce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qui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signifie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que </a:t>
            </a:r>
            <a:r>
              <a:rPr sz="2000" spc="-30" dirty="0">
                <a:solidFill>
                  <a:srgbClr val="8C1C74"/>
                </a:solidFill>
                <a:latin typeface="Arial"/>
                <a:cs typeface="Arial"/>
              </a:rPr>
              <a:t>de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 nombreux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outils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et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bibliothèques </a:t>
            </a:r>
            <a:r>
              <a:rPr sz="2000" spc="-30" dirty="0">
                <a:solidFill>
                  <a:srgbClr val="8C1C74"/>
                </a:solidFill>
                <a:latin typeface="Arial"/>
                <a:cs typeface="Arial"/>
              </a:rPr>
              <a:t>différents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peuvent </a:t>
            </a:r>
            <a:r>
              <a:rPr sz="2000" spc="-30" dirty="0">
                <a:solidFill>
                  <a:srgbClr val="8C1C74"/>
                </a:solidFill>
                <a:latin typeface="Arial"/>
                <a:cs typeface="Arial"/>
              </a:rPr>
              <a:t>facilement communiquer </a:t>
            </a:r>
            <a:r>
              <a:rPr sz="2000" spc="-5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avec</a:t>
            </a:r>
            <a:r>
              <a:rPr sz="20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lui.</a:t>
            </a:r>
            <a:r>
              <a:rPr sz="20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Un</a:t>
            </a:r>
            <a:r>
              <a:rPr sz="20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client</a:t>
            </a:r>
            <a:r>
              <a:rPr sz="20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appelé</a:t>
            </a:r>
            <a:r>
              <a:rPr sz="20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8C1C74"/>
                </a:solidFill>
                <a:latin typeface="Arial"/>
                <a:cs typeface="Arial"/>
              </a:rPr>
              <a:t>kubectl</a:t>
            </a:r>
            <a:r>
              <a:rPr sz="2000" b="1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est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 disponible</a:t>
            </a:r>
            <a:r>
              <a:rPr sz="2000" spc="-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8C1C74"/>
                </a:solidFill>
                <a:latin typeface="Arial"/>
                <a:cs typeface="Arial"/>
              </a:rPr>
              <a:t>comme</a:t>
            </a:r>
            <a:r>
              <a:rPr sz="20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8C1C74"/>
                </a:solidFill>
                <a:latin typeface="Arial"/>
                <a:cs typeface="Arial"/>
              </a:rPr>
              <a:t>méthode</a:t>
            </a:r>
            <a:r>
              <a:rPr sz="20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par</a:t>
            </a:r>
            <a:r>
              <a:rPr sz="20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8C1C74"/>
                </a:solidFill>
                <a:latin typeface="Arial"/>
                <a:cs typeface="Arial"/>
              </a:rPr>
              <a:t>défaut </a:t>
            </a:r>
            <a:r>
              <a:rPr sz="2000" spc="-5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pour</a:t>
            </a:r>
            <a:r>
              <a:rPr sz="20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interagir</a:t>
            </a:r>
            <a:r>
              <a:rPr sz="20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avec</a:t>
            </a:r>
            <a:r>
              <a:rPr sz="20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20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cluster</a:t>
            </a:r>
            <a:r>
              <a:rPr sz="20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Kubernetes</a:t>
            </a:r>
            <a:r>
              <a:rPr sz="20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depuis</a:t>
            </a:r>
            <a:r>
              <a:rPr sz="20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un</a:t>
            </a:r>
            <a:r>
              <a:rPr sz="20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ordinateur</a:t>
            </a:r>
            <a:r>
              <a:rPr sz="2000" spc="-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local.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7058" y="1101852"/>
            <a:ext cx="59988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Architecture</a:t>
            </a:r>
            <a:r>
              <a:rPr spc="-60" dirty="0"/>
              <a:t> </a:t>
            </a:r>
            <a:r>
              <a:rPr spc="-15" dirty="0"/>
              <a:t>Kubernetes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54" y="2173224"/>
            <a:ext cx="630999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5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29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900" spc="-5" dirty="0">
                <a:solidFill>
                  <a:srgbClr val="8C1C74"/>
                </a:solidFill>
                <a:latin typeface="Arial"/>
                <a:cs typeface="Arial"/>
              </a:rPr>
              <a:t>Master</a:t>
            </a:r>
            <a:r>
              <a:rPr sz="29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r>
              <a:rPr sz="29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900" b="1" spc="-5" dirty="0">
                <a:solidFill>
                  <a:srgbClr val="8C1C74"/>
                </a:solidFill>
                <a:latin typeface="Arial"/>
                <a:cs typeface="Arial"/>
              </a:rPr>
              <a:t>kube-controller-manager</a:t>
            </a:r>
            <a:endParaRPr sz="2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3055" y="4022344"/>
            <a:ext cx="14732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latin typeface="MS UI Gothic"/>
                <a:cs typeface="MS UI Gothic"/>
              </a:rPr>
              <a:t>–</a:t>
            </a:r>
            <a:endParaRPr sz="19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2420" y="2753868"/>
            <a:ext cx="8370570" cy="307657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07340" marR="33655" indent="-294640">
              <a:lnSpc>
                <a:spcPct val="91500"/>
              </a:lnSpc>
              <a:spcBef>
                <a:spcPts val="365"/>
              </a:spcBef>
              <a:tabLst>
                <a:tab pos="306705" algn="l"/>
              </a:tabLst>
            </a:pPr>
            <a:r>
              <a:rPr sz="2850" baseline="11695" dirty="0">
                <a:latin typeface="MS UI Gothic"/>
                <a:cs typeface="MS UI Gothic"/>
              </a:rPr>
              <a:t>–	</a:t>
            </a:r>
            <a:r>
              <a:rPr sz="2600" spc="-10" dirty="0">
                <a:solidFill>
                  <a:srgbClr val="8C1C74"/>
                </a:solidFill>
                <a:latin typeface="Arial"/>
                <a:cs typeface="Arial"/>
              </a:rPr>
              <a:t>Il </a:t>
            </a:r>
            <a:r>
              <a:rPr sz="2600" spc="-30" dirty="0">
                <a:solidFill>
                  <a:srgbClr val="8C1C74"/>
                </a:solidFill>
                <a:latin typeface="Arial"/>
                <a:cs typeface="Arial"/>
              </a:rPr>
              <a:t>gère </a:t>
            </a:r>
            <a:r>
              <a:rPr sz="2600" spc="-25" dirty="0">
                <a:solidFill>
                  <a:srgbClr val="8C1C74"/>
                </a:solidFill>
                <a:latin typeface="Arial"/>
                <a:cs typeface="Arial"/>
              </a:rPr>
              <a:t>les </a:t>
            </a:r>
            <a:r>
              <a:rPr sz="2600" spc="-40" dirty="0">
                <a:solidFill>
                  <a:srgbClr val="8C1C74"/>
                </a:solidFill>
                <a:latin typeface="Arial"/>
                <a:cs typeface="Arial"/>
              </a:rPr>
              <a:t>différents </a:t>
            </a:r>
            <a:r>
              <a:rPr sz="2600" spc="-30" dirty="0">
                <a:solidFill>
                  <a:srgbClr val="8C1C74"/>
                </a:solidFill>
                <a:latin typeface="Arial"/>
                <a:cs typeface="Arial"/>
              </a:rPr>
              <a:t>contrôleurs qui </a:t>
            </a:r>
            <a:r>
              <a:rPr sz="2600" spc="-40" dirty="0">
                <a:solidFill>
                  <a:srgbClr val="8C1C74"/>
                </a:solidFill>
                <a:latin typeface="Arial"/>
                <a:cs typeface="Arial"/>
              </a:rPr>
              <a:t>régulent </a:t>
            </a:r>
            <a:r>
              <a:rPr sz="2600" spc="-30" dirty="0">
                <a:solidFill>
                  <a:srgbClr val="8C1C74"/>
                </a:solidFill>
                <a:latin typeface="Arial"/>
                <a:cs typeface="Arial"/>
              </a:rPr>
              <a:t>l'état </a:t>
            </a:r>
            <a:r>
              <a:rPr sz="2600" spc="-40" dirty="0">
                <a:solidFill>
                  <a:srgbClr val="8C1C74"/>
                </a:solidFill>
                <a:latin typeface="Arial"/>
                <a:cs typeface="Arial"/>
              </a:rPr>
              <a:t>du </a:t>
            </a:r>
            <a:r>
              <a:rPr sz="26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-60" dirty="0">
                <a:solidFill>
                  <a:srgbClr val="8C1C74"/>
                </a:solidFill>
                <a:latin typeface="Arial"/>
                <a:cs typeface="Arial"/>
              </a:rPr>
              <a:t>cluster,</a:t>
            </a:r>
            <a:r>
              <a:rPr sz="2600" spc="-8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-35" dirty="0">
                <a:solidFill>
                  <a:srgbClr val="8C1C74"/>
                </a:solidFill>
                <a:latin typeface="Arial"/>
                <a:cs typeface="Arial"/>
              </a:rPr>
              <a:t>gèrent</a:t>
            </a:r>
            <a:r>
              <a:rPr sz="26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26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-35" dirty="0">
                <a:solidFill>
                  <a:srgbClr val="8C1C74"/>
                </a:solidFill>
                <a:latin typeface="Arial"/>
                <a:cs typeface="Arial"/>
              </a:rPr>
              <a:t>cycles</a:t>
            </a:r>
            <a:r>
              <a:rPr sz="2600" spc="-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-2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600" spc="-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-20" dirty="0">
                <a:solidFill>
                  <a:srgbClr val="8C1C74"/>
                </a:solidFill>
                <a:latin typeface="Arial"/>
                <a:cs typeface="Arial"/>
              </a:rPr>
              <a:t>vie</a:t>
            </a:r>
            <a:r>
              <a:rPr sz="2600" spc="-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-30" dirty="0">
                <a:solidFill>
                  <a:srgbClr val="8C1C74"/>
                </a:solidFill>
                <a:latin typeface="Arial"/>
                <a:cs typeface="Arial"/>
              </a:rPr>
              <a:t>des</a:t>
            </a:r>
            <a:r>
              <a:rPr sz="26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-35" dirty="0">
                <a:solidFill>
                  <a:srgbClr val="8C1C74"/>
                </a:solidFill>
                <a:latin typeface="Arial"/>
                <a:cs typeface="Arial"/>
              </a:rPr>
              <a:t>charges</a:t>
            </a:r>
            <a:r>
              <a:rPr sz="26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-2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600" spc="-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8C1C74"/>
                </a:solidFill>
                <a:latin typeface="Arial"/>
                <a:cs typeface="Arial"/>
              </a:rPr>
              <a:t>travail</a:t>
            </a:r>
            <a:r>
              <a:rPr sz="26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-40" dirty="0">
                <a:solidFill>
                  <a:srgbClr val="8C1C74"/>
                </a:solidFill>
                <a:latin typeface="Arial"/>
                <a:cs typeface="Arial"/>
              </a:rPr>
              <a:t>et </a:t>
            </a:r>
            <a:r>
              <a:rPr sz="2600" spc="-7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-40" dirty="0">
                <a:solidFill>
                  <a:srgbClr val="8C1C74"/>
                </a:solidFill>
                <a:latin typeface="Arial"/>
                <a:cs typeface="Arial"/>
              </a:rPr>
              <a:t>exécutent</a:t>
            </a:r>
            <a:r>
              <a:rPr sz="26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26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-35" dirty="0">
                <a:solidFill>
                  <a:srgbClr val="8C1C74"/>
                </a:solidFill>
                <a:latin typeface="Arial"/>
                <a:cs typeface="Arial"/>
              </a:rPr>
              <a:t>tâches</a:t>
            </a:r>
            <a:r>
              <a:rPr sz="2600" spc="-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-2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600" spc="-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-35" dirty="0">
                <a:solidFill>
                  <a:srgbClr val="8C1C74"/>
                </a:solidFill>
                <a:latin typeface="Arial"/>
                <a:cs typeface="Arial"/>
              </a:rPr>
              <a:t>routine.</a:t>
            </a:r>
            <a:endParaRPr sz="2600">
              <a:latin typeface="Arial"/>
              <a:cs typeface="Arial"/>
            </a:endParaRPr>
          </a:p>
          <a:p>
            <a:pPr marL="307340" marR="5080">
              <a:lnSpc>
                <a:spcPct val="91300"/>
              </a:lnSpc>
              <a:spcBef>
                <a:spcPts val="940"/>
              </a:spcBef>
            </a:pPr>
            <a:r>
              <a:rPr sz="2600" spc="-40" dirty="0">
                <a:solidFill>
                  <a:srgbClr val="8C1C74"/>
                </a:solidFill>
                <a:latin typeface="Arial"/>
                <a:cs typeface="Arial"/>
              </a:rPr>
              <a:t>Lorsqu'un </a:t>
            </a:r>
            <a:r>
              <a:rPr sz="2600" spc="-45" dirty="0">
                <a:solidFill>
                  <a:srgbClr val="8C1C74"/>
                </a:solidFill>
                <a:latin typeface="Arial"/>
                <a:cs typeface="Arial"/>
              </a:rPr>
              <a:t>changement </a:t>
            </a:r>
            <a:r>
              <a:rPr sz="2600" spc="-25" dirty="0">
                <a:solidFill>
                  <a:srgbClr val="8C1C74"/>
                </a:solidFill>
                <a:latin typeface="Arial"/>
                <a:cs typeface="Arial"/>
              </a:rPr>
              <a:t>est </a:t>
            </a:r>
            <a:r>
              <a:rPr sz="2600" spc="-35" dirty="0">
                <a:solidFill>
                  <a:srgbClr val="8C1C74"/>
                </a:solidFill>
                <a:latin typeface="Arial"/>
                <a:cs typeface="Arial"/>
              </a:rPr>
              <a:t>détecté, </a:t>
            </a:r>
            <a:r>
              <a:rPr sz="2600" spc="-10" dirty="0">
                <a:solidFill>
                  <a:srgbClr val="8C1C74"/>
                </a:solidFill>
                <a:latin typeface="Arial"/>
                <a:cs typeface="Arial"/>
              </a:rPr>
              <a:t>le </a:t>
            </a:r>
            <a:r>
              <a:rPr sz="2600" spc="-30" dirty="0">
                <a:solidFill>
                  <a:srgbClr val="8C1C74"/>
                </a:solidFill>
                <a:latin typeface="Arial"/>
                <a:cs typeface="Arial"/>
              </a:rPr>
              <a:t>contrôleur </a:t>
            </a:r>
            <a:r>
              <a:rPr sz="2600" spc="-15" dirty="0">
                <a:solidFill>
                  <a:srgbClr val="8C1C74"/>
                </a:solidFill>
                <a:latin typeface="Arial"/>
                <a:cs typeface="Arial"/>
              </a:rPr>
              <a:t>lit </a:t>
            </a:r>
            <a:r>
              <a:rPr sz="2600" spc="-25" dirty="0">
                <a:solidFill>
                  <a:srgbClr val="8C1C74"/>
                </a:solidFill>
                <a:latin typeface="Arial"/>
                <a:cs typeface="Arial"/>
              </a:rPr>
              <a:t>les </a:t>
            </a:r>
            <a:r>
              <a:rPr sz="26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-40" dirty="0">
                <a:solidFill>
                  <a:srgbClr val="8C1C74"/>
                </a:solidFill>
                <a:latin typeface="Arial"/>
                <a:cs typeface="Arial"/>
              </a:rPr>
              <a:t>nouvelles</a:t>
            </a:r>
            <a:r>
              <a:rPr sz="2600" spc="-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-30" dirty="0">
                <a:solidFill>
                  <a:srgbClr val="8C1C74"/>
                </a:solidFill>
                <a:latin typeface="Arial"/>
                <a:cs typeface="Arial"/>
              </a:rPr>
              <a:t>informations</a:t>
            </a:r>
            <a:r>
              <a:rPr sz="26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-20" dirty="0">
                <a:solidFill>
                  <a:srgbClr val="8C1C74"/>
                </a:solidFill>
                <a:latin typeface="Arial"/>
                <a:cs typeface="Arial"/>
              </a:rPr>
              <a:t>et</a:t>
            </a:r>
            <a:r>
              <a:rPr sz="2600" spc="-30" dirty="0">
                <a:solidFill>
                  <a:srgbClr val="8C1C74"/>
                </a:solidFill>
                <a:latin typeface="Arial"/>
                <a:cs typeface="Arial"/>
              </a:rPr>
              <a:t> met </a:t>
            </a:r>
            <a:r>
              <a:rPr sz="2600" spc="-20" dirty="0">
                <a:solidFill>
                  <a:srgbClr val="8C1C74"/>
                </a:solidFill>
                <a:latin typeface="Arial"/>
                <a:cs typeface="Arial"/>
              </a:rPr>
              <a:t>en</a:t>
            </a:r>
            <a:r>
              <a:rPr sz="2600" spc="-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-30" dirty="0">
                <a:solidFill>
                  <a:srgbClr val="8C1C74"/>
                </a:solidFill>
                <a:latin typeface="Arial"/>
                <a:cs typeface="Arial"/>
              </a:rPr>
              <a:t>œuvre</a:t>
            </a:r>
            <a:r>
              <a:rPr sz="2600" spc="-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8C1C74"/>
                </a:solidFill>
                <a:latin typeface="Arial"/>
                <a:cs typeface="Arial"/>
              </a:rPr>
              <a:t>la</a:t>
            </a:r>
            <a:r>
              <a:rPr sz="2600" spc="-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-35" dirty="0">
                <a:solidFill>
                  <a:srgbClr val="8C1C74"/>
                </a:solidFill>
                <a:latin typeface="Arial"/>
                <a:cs typeface="Arial"/>
              </a:rPr>
              <a:t>procédure</a:t>
            </a:r>
            <a:r>
              <a:rPr sz="2600" spc="-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-30" dirty="0">
                <a:solidFill>
                  <a:srgbClr val="8C1C74"/>
                </a:solidFill>
                <a:latin typeface="Arial"/>
                <a:cs typeface="Arial"/>
              </a:rPr>
              <a:t>qui </a:t>
            </a:r>
            <a:r>
              <a:rPr sz="2600" spc="-70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-35" dirty="0">
                <a:solidFill>
                  <a:srgbClr val="8C1C74"/>
                </a:solidFill>
                <a:latin typeface="Arial"/>
                <a:cs typeface="Arial"/>
              </a:rPr>
              <a:t>permet d'atteindre </a:t>
            </a:r>
            <a:r>
              <a:rPr sz="2600" spc="-25" dirty="0">
                <a:solidFill>
                  <a:srgbClr val="8C1C74"/>
                </a:solidFill>
                <a:latin typeface="Arial"/>
                <a:cs typeface="Arial"/>
              </a:rPr>
              <a:t>l'état </a:t>
            </a:r>
            <a:r>
              <a:rPr sz="2600" spc="-35" dirty="0">
                <a:solidFill>
                  <a:srgbClr val="8C1C74"/>
                </a:solidFill>
                <a:latin typeface="Arial"/>
                <a:cs typeface="Arial"/>
              </a:rPr>
              <a:t>souhaité. Cela </a:t>
            </a:r>
            <a:r>
              <a:rPr sz="2600" spc="-30" dirty="0">
                <a:solidFill>
                  <a:srgbClr val="8C1C74"/>
                </a:solidFill>
                <a:latin typeface="Arial"/>
                <a:cs typeface="Arial"/>
              </a:rPr>
              <a:t>peut </a:t>
            </a:r>
            <a:r>
              <a:rPr sz="2600" spc="-35" dirty="0">
                <a:solidFill>
                  <a:srgbClr val="8C1C74"/>
                </a:solidFill>
                <a:latin typeface="Arial"/>
                <a:cs typeface="Arial"/>
              </a:rPr>
              <a:t>impliquer </a:t>
            </a:r>
            <a:r>
              <a:rPr sz="2600" spc="-15" dirty="0">
                <a:solidFill>
                  <a:srgbClr val="8C1C74"/>
                </a:solidFill>
                <a:latin typeface="Arial"/>
                <a:cs typeface="Arial"/>
              </a:rPr>
              <a:t>la </a:t>
            </a:r>
            <a:r>
              <a:rPr sz="26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-30" dirty="0">
                <a:solidFill>
                  <a:srgbClr val="8C1C74"/>
                </a:solidFill>
                <a:latin typeface="Arial"/>
                <a:cs typeface="Arial"/>
              </a:rPr>
              <a:t>mise </a:t>
            </a:r>
            <a:r>
              <a:rPr sz="2600" dirty="0">
                <a:solidFill>
                  <a:srgbClr val="8C1C74"/>
                </a:solidFill>
                <a:latin typeface="Arial"/>
                <a:cs typeface="Arial"/>
              </a:rPr>
              <a:t>à </a:t>
            </a:r>
            <a:r>
              <a:rPr sz="2600" spc="-35" dirty="0">
                <a:solidFill>
                  <a:srgbClr val="8C1C74"/>
                </a:solidFill>
                <a:latin typeface="Arial"/>
                <a:cs typeface="Arial"/>
              </a:rPr>
              <a:t>l'échelle d'une application </a:t>
            </a:r>
            <a:r>
              <a:rPr sz="2600" spc="-25" dirty="0">
                <a:solidFill>
                  <a:srgbClr val="8C1C74"/>
                </a:solidFill>
                <a:latin typeface="Arial"/>
                <a:cs typeface="Arial"/>
              </a:rPr>
              <a:t>vers </a:t>
            </a:r>
            <a:r>
              <a:rPr sz="2600" spc="-10" dirty="0">
                <a:solidFill>
                  <a:srgbClr val="8C1C74"/>
                </a:solidFill>
                <a:latin typeface="Arial"/>
                <a:cs typeface="Arial"/>
              </a:rPr>
              <a:t>le </a:t>
            </a:r>
            <a:r>
              <a:rPr sz="2600" spc="-30" dirty="0">
                <a:solidFill>
                  <a:srgbClr val="8C1C74"/>
                </a:solidFill>
                <a:latin typeface="Arial"/>
                <a:cs typeface="Arial"/>
              </a:rPr>
              <a:t>haut </a:t>
            </a:r>
            <a:r>
              <a:rPr sz="2600" spc="-20" dirty="0">
                <a:solidFill>
                  <a:srgbClr val="8C1C74"/>
                </a:solidFill>
                <a:latin typeface="Arial"/>
                <a:cs typeface="Arial"/>
              </a:rPr>
              <a:t>ou </a:t>
            </a:r>
            <a:r>
              <a:rPr sz="2600" spc="-25" dirty="0">
                <a:solidFill>
                  <a:srgbClr val="8C1C74"/>
                </a:solidFill>
                <a:latin typeface="Arial"/>
                <a:cs typeface="Arial"/>
              </a:rPr>
              <a:t>vers </a:t>
            </a:r>
            <a:r>
              <a:rPr sz="2600" spc="-20" dirty="0">
                <a:solidFill>
                  <a:srgbClr val="8C1C74"/>
                </a:solidFill>
                <a:latin typeface="Arial"/>
                <a:cs typeface="Arial"/>
              </a:rPr>
              <a:t>le </a:t>
            </a:r>
            <a:r>
              <a:rPr sz="26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-35" dirty="0">
                <a:solidFill>
                  <a:srgbClr val="8C1C74"/>
                </a:solidFill>
                <a:latin typeface="Arial"/>
                <a:cs typeface="Arial"/>
              </a:rPr>
              <a:t>bas,</a:t>
            </a:r>
            <a:r>
              <a:rPr sz="26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-35" dirty="0">
                <a:solidFill>
                  <a:srgbClr val="8C1C74"/>
                </a:solidFill>
                <a:latin typeface="Arial"/>
                <a:cs typeface="Arial"/>
              </a:rPr>
              <a:t>l'ajustement</a:t>
            </a:r>
            <a:r>
              <a:rPr sz="26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-30" dirty="0">
                <a:solidFill>
                  <a:srgbClr val="8C1C74"/>
                </a:solidFill>
                <a:latin typeface="Arial"/>
                <a:cs typeface="Arial"/>
              </a:rPr>
              <a:t>des</a:t>
            </a:r>
            <a:r>
              <a:rPr sz="26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-35" dirty="0">
                <a:solidFill>
                  <a:srgbClr val="8C1C74"/>
                </a:solidFill>
                <a:latin typeface="Arial"/>
                <a:cs typeface="Arial"/>
              </a:rPr>
              <a:t>‘endpoints’,</a:t>
            </a:r>
            <a:r>
              <a:rPr sz="2600" spc="-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8C1C74"/>
                </a:solidFill>
                <a:latin typeface="Arial"/>
                <a:cs typeface="Arial"/>
              </a:rPr>
              <a:t>etc.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7058" y="1101852"/>
            <a:ext cx="59988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Architecture</a:t>
            </a:r>
            <a:r>
              <a:rPr spc="-60" dirty="0"/>
              <a:t> </a:t>
            </a:r>
            <a:r>
              <a:rPr spc="-15" dirty="0"/>
              <a:t>Kubernetes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8954" y="2010981"/>
            <a:ext cx="9042400" cy="1458595"/>
          </a:xfrm>
          <a:prstGeom prst="rect">
            <a:avLst/>
          </a:prstGeom>
        </p:spPr>
        <p:txBody>
          <a:bodyPr vert="horz" wrap="square" lIns="0" tIns="1790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410"/>
              </a:spcBef>
            </a:pPr>
            <a:r>
              <a:rPr sz="2700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27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spc="5" dirty="0">
                <a:solidFill>
                  <a:srgbClr val="8C1C74"/>
                </a:solidFill>
                <a:latin typeface="Arial"/>
                <a:cs typeface="Arial"/>
              </a:rPr>
              <a:t>Master </a:t>
            </a:r>
            <a:r>
              <a:rPr sz="27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r>
              <a:rPr sz="27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700" b="1" spc="5" dirty="0">
                <a:solidFill>
                  <a:srgbClr val="8C1C74"/>
                </a:solidFill>
                <a:latin typeface="Arial"/>
                <a:cs typeface="Arial"/>
              </a:rPr>
              <a:t>Kube-scheduler</a:t>
            </a:r>
            <a:endParaRPr sz="2700">
              <a:latin typeface="Arial"/>
              <a:cs typeface="Arial"/>
            </a:endParaRPr>
          </a:p>
          <a:p>
            <a:pPr marL="758825" marR="17780" indent="-276225">
              <a:lnSpc>
                <a:spcPts val="2690"/>
              </a:lnSpc>
              <a:spcBef>
                <a:spcPts val="1410"/>
              </a:spcBef>
              <a:tabLst>
                <a:tab pos="758190" algn="l"/>
              </a:tabLst>
            </a:pPr>
            <a:r>
              <a:rPr sz="2700" baseline="9259" dirty="0">
                <a:latin typeface="MS UI Gothic"/>
                <a:cs typeface="MS UI Gothic"/>
              </a:rPr>
              <a:t>–	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Le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processus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qui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dispatche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les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charges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de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travail </a:t>
            </a:r>
            <a:r>
              <a:rPr sz="2400" dirty="0">
                <a:solidFill>
                  <a:srgbClr val="8C1C74"/>
                </a:solidFill>
                <a:latin typeface="Arial"/>
                <a:cs typeface="Arial"/>
              </a:rPr>
              <a:t>à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des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nœuds</a:t>
            </a:r>
            <a:r>
              <a:rPr sz="24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spécifiques</a:t>
            </a:r>
            <a:r>
              <a:rPr sz="24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du</a:t>
            </a:r>
            <a:r>
              <a:rPr sz="24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cluster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est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8C1C74"/>
                </a:solidFill>
                <a:latin typeface="Arial"/>
                <a:cs typeface="Arial"/>
              </a:rPr>
              <a:t>l'ordonnanceur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.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Ce</a:t>
            </a:r>
            <a:r>
              <a:rPr sz="2400" spc="-1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service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47381" y="3993896"/>
            <a:ext cx="1397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MS UI Gothic"/>
                <a:cs typeface="MS UI Gothic"/>
              </a:rPr>
              <a:t>●</a:t>
            </a:r>
            <a:endParaRPr sz="9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47381" y="4374895"/>
            <a:ext cx="1397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MS UI Gothic"/>
                <a:cs typeface="MS UI Gothic"/>
              </a:rPr>
              <a:t>●</a:t>
            </a:r>
            <a:endParaRPr sz="900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47381" y="3421379"/>
            <a:ext cx="6666865" cy="1193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7810" marR="5080" indent="-245745">
              <a:lnSpc>
                <a:spcPct val="125000"/>
              </a:lnSpc>
              <a:spcBef>
                <a:spcPts val="100"/>
              </a:spcBef>
              <a:buClr>
                <a:srgbClr val="000000"/>
              </a:buClr>
              <a:buSzPct val="45000"/>
              <a:buFont typeface="MS UI Gothic"/>
              <a:buChar char="●"/>
              <a:tabLst>
                <a:tab pos="257175" algn="l"/>
                <a:tab pos="258445" algn="l"/>
              </a:tabLst>
            </a:pP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lit</a:t>
            </a:r>
            <a:r>
              <a:rPr sz="20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2000" spc="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exigences</a:t>
            </a:r>
            <a:r>
              <a:rPr sz="2000" spc="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8C1C74"/>
                </a:solidFill>
                <a:latin typeface="Arial"/>
                <a:cs typeface="Arial"/>
              </a:rPr>
              <a:t>opérationnelles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8C1C74"/>
                </a:solidFill>
                <a:latin typeface="Arial"/>
                <a:cs typeface="Arial"/>
              </a:rPr>
              <a:t>d'une</a:t>
            </a:r>
            <a:r>
              <a:rPr sz="20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charge</a:t>
            </a:r>
            <a:r>
              <a:rPr sz="2000" spc="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8C1C74"/>
                </a:solidFill>
                <a:latin typeface="Arial"/>
                <a:cs typeface="Arial"/>
              </a:rPr>
              <a:t>travail, </a:t>
            </a:r>
            <a:r>
              <a:rPr sz="2000" spc="-5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8C1C74"/>
                </a:solidFill>
                <a:latin typeface="Arial"/>
                <a:cs typeface="Arial"/>
              </a:rPr>
              <a:t>analyse</a:t>
            </a:r>
            <a:r>
              <a:rPr sz="20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l'environnement</a:t>
            </a:r>
            <a:r>
              <a:rPr sz="20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8C1C74"/>
                </a:solidFill>
                <a:latin typeface="Arial"/>
                <a:cs typeface="Arial"/>
              </a:rPr>
              <a:t>d'infrastructure</a:t>
            </a:r>
            <a:r>
              <a:rPr sz="20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actuel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et</a:t>
            </a:r>
            <a:endParaRPr sz="2000">
              <a:latin typeface="Arial"/>
              <a:cs typeface="Arial"/>
            </a:endParaRPr>
          </a:p>
          <a:p>
            <a:pPr marL="257810">
              <a:lnSpc>
                <a:spcPct val="100000"/>
              </a:lnSpc>
              <a:spcBef>
                <a:spcPts val="790"/>
              </a:spcBef>
            </a:pPr>
            <a:r>
              <a:rPr sz="2000" spc="10" dirty="0">
                <a:solidFill>
                  <a:srgbClr val="8C1C74"/>
                </a:solidFill>
                <a:latin typeface="Arial"/>
                <a:cs typeface="Arial"/>
              </a:rPr>
              <a:t>place</a:t>
            </a:r>
            <a:r>
              <a:rPr sz="20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20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8C1C74"/>
                </a:solidFill>
                <a:latin typeface="Arial"/>
                <a:cs typeface="Arial"/>
              </a:rPr>
              <a:t>travail sur</a:t>
            </a:r>
            <a:r>
              <a:rPr sz="20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8C1C74"/>
                </a:solidFill>
                <a:latin typeface="Arial"/>
                <a:cs typeface="Arial"/>
              </a:rPr>
              <a:t>un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8C1C74"/>
                </a:solidFill>
                <a:latin typeface="Arial"/>
                <a:cs typeface="Arial"/>
              </a:rPr>
              <a:t>ou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8C1C74"/>
                </a:solidFill>
                <a:latin typeface="Arial"/>
                <a:cs typeface="Arial"/>
              </a:rPr>
              <a:t>plusieurs</a:t>
            </a:r>
            <a:r>
              <a:rPr sz="2000" spc="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nœuds</a:t>
            </a:r>
            <a:r>
              <a:rPr sz="2000" spc="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8C1C74"/>
                </a:solidFill>
                <a:latin typeface="Arial"/>
                <a:cs typeface="Arial"/>
              </a:rPr>
              <a:t>acceptables.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49933" y="4696459"/>
            <a:ext cx="140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S UI Gothic"/>
                <a:cs typeface="MS UI Gothic"/>
              </a:rPr>
              <a:t>–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5702" y="4653788"/>
            <a:ext cx="8341359" cy="173863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>
              <a:lnSpc>
                <a:spcPct val="92100"/>
              </a:lnSpc>
              <a:spcBef>
                <a:spcPts val="325"/>
              </a:spcBef>
            </a:pP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Le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sheduler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est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responsable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du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suivi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de la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capacité disponible </a:t>
            </a:r>
            <a:r>
              <a:rPr sz="2400" spc="-6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sur chaque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hôte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pour s'assurer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que les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charges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de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travail ne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dépassent</a:t>
            </a:r>
            <a:r>
              <a:rPr sz="2400" spc="8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pas</a:t>
            </a:r>
            <a:r>
              <a:rPr sz="2400" spc="7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2400" spc="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ressources</a:t>
            </a:r>
            <a:r>
              <a:rPr sz="2400" spc="7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disponibles.</a:t>
            </a:r>
            <a:r>
              <a:rPr sz="2400" spc="7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2400" spc="8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8C1C74"/>
                </a:solidFill>
                <a:latin typeface="Arial"/>
                <a:cs typeface="Arial"/>
              </a:rPr>
              <a:t>planificateur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 doit connaître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la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capacité totale ainsi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que les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ressources déjà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 allouées</a:t>
            </a:r>
            <a:r>
              <a:rPr sz="24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aux</a:t>
            </a:r>
            <a:r>
              <a:rPr sz="24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charges</a:t>
            </a:r>
            <a:r>
              <a:rPr sz="24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4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travail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8C1C74"/>
                </a:solidFill>
                <a:latin typeface="Arial"/>
                <a:cs typeface="Arial"/>
              </a:rPr>
              <a:t>existantes</a:t>
            </a:r>
            <a:r>
              <a:rPr sz="24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sur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chaque</a:t>
            </a:r>
            <a:r>
              <a:rPr sz="24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8C1C74"/>
                </a:solidFill>
                <a:latin typeface="Arial"/>
                <a:cs typeface="Arial"/>
              </a:rPr>
              <a:t>serveur.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7058" y="1101852"/>
            <a:ext cx="59988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Architecture</a:t>
            </a:r>
            <a:r>
              <a:rPr spc="-60" dirty="0"/>
              <a:t> </a:t>
            </a:r>
            <a:r>
              <a:rPr spc="-15" dirty="0"/>
              <a:t>Kubernetes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54" y="2168652"/>
            <a:ext cx="70510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32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Master</a:t>
            </a:r>
            <a:r>
              <a:rPr sz="32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r>
              <a:rPr sz="3200" spc="-10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8C1C74"/>
                </a:solidFill>
                <a:latin typeface="Arial"/>
                <a:cs typeface="Arial"/>
              </a:rPr>
              <a:t>cloud-controller-manager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1303" y="3798823"/>
            <a:ext cx="16002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MS UI Gothic"/>
                <a:cs typeface="MS UI Gothic"/>
              </a:rPr>
              <a:t>–</a:t>
            </a:r>
            <a:endParaRPr sz="21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0668" y="2819907"/>
            <a:ext cx="8355965" cy="257365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336550" marR="310515" indent="-323850">
              <a:lnSpc>
                <a:spcPts val="3120"/>
              </a:lnSpc>
              <a:spcBef>
                <a:spcPts val="405"/>
              </a:spcBef>
              <a:tabLst>
                <a:tab pos="335915" algn="l"/>
              </a:tabLst>
            </a:pPr>
            <a:r>
              <a:rPr sz="3150" baseline="10582" dirty="0">
                <a:latin typeface="MS UI Gothic"/>
                <a:cs typeface="MS UI Gothic"/>
              </a:rPr>
              <a:t>–	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Kubernetes</a:t>
            </a:r>
            <a:r>
              <a:rPr sz="28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peut</a:t>
            </a:r>
            <a:r>
              <a:rPr sz="28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être</a:t>
            </a:r>
            <a:r>
              <a:rPr sz="28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déployé</a:t>
            </a:r>
            <a:r>
              <a:rPr sz="28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dans</a:t>
            </a:r>
            <a:r>
              <a:rPr sz="28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8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nombreux </a:t>
            </a:r>
            <a:r>
              <a:rPr sz="2800" spc="-7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environnements</a:t>
            </a:r>
            <a:r>
              <a:rPr sz="2800" spc="-15" dirty="0">
                <a:solidFill>
                  <a:srgbClr val="8C1C74"/>
                </a:solidFill>
                <a:latin typeface="Arial"/>
                <a:cs typeface="Arial"/>
              </a:rPr>
              <a:t> différents.</a:t>
            </a:r>
            <a:endParaRPr sz="2800">
              <a:latin typeface="Arial"/>
              <a:cs typeface="Arial"/>
            </a:endParaRPr>
          </a:p>
          <a:p>
            <a:pPr marL="336550" marR="5080">
              <a:lnSpc>
                <a:spcPct val="93100"/>
              </a:lnSpc>
              <a:spcBef>
                <a:spcPts val="1005"/>
              </a:spcBef>
            </a:pP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Les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gestionnaires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de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contrôleurs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de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cloud agissent </a:t>
            </a:r>
            <a:r>
              <a:rPr sz="2800" spc="-7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comme</a:t>
            </a:r>
            <a:r>
              <a:rPr sz="28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la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colle qui</a:t>
            </a:r>
            <a:r>
              <a:rPr sz="28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permet</a:t>
            </a:r>
            <a:r>
              <a:rPr sz="28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à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 Kubernetes</a:t>
            </a:r>
            <a:r>
              <a:rPr sz="28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d'interagir </a:t>
            </a:r>
            <a:r>
              <a:rPr sz="2800" spc="-7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avec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des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fournisseurs ayant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des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capacités,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des </a:t>
            </a:r>
            <a:r>
              <a:rPr sz="28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8C1C74"/>
                </a:solidFill>
                <a:latin typeface="Arial"/>
                <a:cs typeface="Arial"/>
              </a:rPr>
              <a:t>fonctionnalités</a:t>
            </a:r>
            <a:r>
              <a:rPr sz="28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et</a:t>
            </a:r>
            <a:r>
              <a:rPr sz="28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des</a:t>
            </a:r>
            <a:r>
              <a:rPr sz="2800" spc="-1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8C1C74"/>
                </a:solidFill>
                <a:latin typeface="Arial"/>
                <a:cs typeface="Arial"/>
              </a:rPr>
              <a:t>API</a:t>
            </a:r>
            <a:r>
              <a:rPr sz="2800" spc="-1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8C1C74"/>
                </a:solidFill>
                <a:latin typeface="Arial"/>
                <a:cs typeface="Arial"/>
              </a:rPr>
              <a:t>différentes.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27058" y="1101852"/>
            <a:ext cx="59988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>
                <a:solidFill>
                  <a:srgbClr val="8C1C74"/>
                </a:solidFill>
                <a:latin typeface="Arial"/>
                <a:cs typeface="Arial"/>
              </a:rPr>
              <a:t>Architecture</a:t>
            </a:r>
            <a:r>
              <a:rPr sz="4400" spc="-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4400" spc="-15" dirty="0">
                <a:solidFill>
                  <a:srgbClr val="8C1C74"/>
                </a:solidFill>
                <a:latin typeface="Arial"/>
                <a:cs typeface="Arial"/>
              </a:rPr>
              <a:t>Kubernetes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1654" y="2168652"/>
            <a:ext cx="45605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Architecture</a:t>
            </a:r>
            <a:r>
              <a:rPr sz="32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d'un</a:t>
            </a:r>
            <a:r>
              <a:rPr sz="32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8C1C74"/>
                </a:solidFill>
                <a:latin typeface="Arial"/>
                <a:cs typeface="Arial"/>
              </a:rPr>
              <a:t>minion</a:t>
            </a:r>
            <a:r>
              <a:rPr sz="3200" spc="-1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66756" y="2879642"/>
            <a:ext cx="5781243" cy="422892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1812" y="3095643"/>
            <a:ext cx="3257304" cy="33811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6575" y="1101852"/>
            <a:ext cx="68338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Votre </a:t>
            </a:r>
            <a:r>
              <a:rPr spc="-15" dirty="0"/>
              <a:t>formation</a:t>
            </a:r>
            <a:r>
              <a:rPr spc="-10" dirty="0"/>
              <a:t> </a:t>
            </a:r>
            <a:r>
              <a:rPr dirty="0"/>
              <a:t>-</a:t>
            </a:r>
            <a:r>
              <a:rPr spc="-90" dirty="0"/>
              <a:t> </a:t>
            </a:r>
            <a:r>
              <a:rPr spc="-10" dirty="0"/>
              <a:t>Logistique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3554" y="1980456"/>
            <a:ext cx="4173220" cy="2862580"/>
          </a:xfrm>
          <a:prstGeom prst="rect">
            <a:avLst/>
          </a:prstGeom>
        </p:spPr>
        <p:txBody>
          <a:bodyPr vert="horz" wrap="square" lIns="0" tIns="20447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610"/>
              </a:spcBef>
            </a:pPr>
            <a:r>
              <a:rPr sz="3000" dirty="0">
                <a:solidFill>
                  <a:srgbClr val="8C1C74"/>
                </a:solidFill>
                <a:latin typeface="Arial"/>
                <a:cs typeface="Arial"/>
              </a:rPr>
              <a:t>Horaires </a:t>
            </a:r>
            <a:r>
              <a:rPr sz="3000" spc="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30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8C1C74"/>
                </a:solidFill>
                <a:latin typeface="Arial"/>
                <a:cs typeface="Arial"/>
              </a:rPr>
              <a:t>la</a:t>
            </a:r>
            <a:r>
              <a:rPr sz="3000" spc="-7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000" spc="5" dirty="0">
                <a:solidFill>
                  <a:srgbClr val="8C1C74"/>
                </a:solidFill>
                <a:latin typeface="Arial"/>
                <a:cs typeface="Arial"/>
              </a:rPr>
              <a:t>formation</a:t>
            </a:r>
            <a:endParaRPr sz="3000">
              <a:latin typeface="Arial"/>
              <a:cs typeface="Arial"/>
            </a:endParaRPr>
          </a:p>
          <a:p>
            <a:pPr marL="563245">
              <a:lnSpc>
                <a:spcPct val="100000"/>
              </a:lnSpc>
              <a:spcBef>
                <a:spcPts val="1315"/>
              </a:spcBef>
              <a:tabLst>
                <a:tab pos="869950" algn="l"/>
              </a:tabLst>
            </a:pPr>
            <a:r>
              <a:rPr sz="3000" baseline="11111" dirty="0">
                <a:latin typeface="MS UI Gothic"/>
                <a:cs typeface="MS UI Gothic"/>
              </a:rPr>
              <a:t>–	</a:t>
            </a:r>
            <a:r>
              <a:rPr sz="2600" spc="15" dirty="0">
                <a:solidFill>
                  <a:srgbClr val="8C1C74"/>
                </a:solidFill>
                <a:latin typeface="Arial"/>
                <a:cs typeface="Arial"/>
              </a:rPr>
              <a:t>9h00-12h30</a:t>
            </a:r>
            <a:endParaRPr sz="2600">
              <a:latin typeface="Arial"/>
              <a:cs typeface="Arial"/>
            </a:endParaRPr>
          </a:p>
          <a:p>
            <a:pPr marL="563245">
              <a:lnSpc>
                <a:spcPct val="100000"/>
              </a:lnSpc>
              <a:spcBef>
                <a:spcPts val="985"/>
              </a:spcBef>
              <a:tabLst>
                <a:tab pos="869950" algn="l"/>
              </a:tabLst>
            </a:pPr>
            <a:r>
              <a:rPr sz="3000" baseline="11111" dirty="0">
                <a:latin typeface="MS UI Gothic"/>
                <a:cs typeface="MS UI Gothic"/>
              </a:rPr>
              <a:t>–	</a:t>
            </a:r>
            <a:r>
              <a:rPr sz="2600" spc="15" dirty="0">
                <a:solidFill>
                  <a:srgbClr val="8C1C74"/>
                </a:solidFill>
                <a:latin typeface="Arial"/>
                <a:cs typeface="Arial"/>
              </a:rPr>
              <a:t>14h00-17h30</a:t>
            </a:r>
            <a:endParaRPr sz="26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869"/>
              </a:spcBef>
            </a:pPr>
            <a:r>
              <a:rPr sz="3000" spc="5" dirty="0">
                <a:solidFill>
                  <a:srgbClr val="8C1C74"/>
                </a:solidFill>
                <a:latin typeface="Arial"/>
                <a:cs typeface="Arial"/>
              </a:rPr>
              <a:t>Pauses</a:t>
            </a:r>
            <a:endParaRPr sz="3000">
              <a:latin typeface="Arial"/>
              <a:cs typeface="Arial"/>
            </a:endParaRPr>
          </a:p>
          <a:p>
            <a:pPr marL="563245">
              <a:lnSpc>
                <a:spcPct val="100000"/>
              </a:lnSpc>
              <a:spcBef>
                <a:spcPts val="1095"/>
              </a:spcBef>
              <a:tabLst>
                <a:tab pos="869950" algn="l"/>
              </a:tabLst>
            </a:pPr>
            <a:r>
              <a:rPr sz="3000" baseline="11111" dirty="0">
                <a:latin typeface="MS UI Gothic"/>
                <a:cs typeface="MS UI Gothic"/>
              </a:rPr>
              <a:t>–	</a:t>
            </a:r>
            <a:r>
              <a:rPr sz="2600" dirty="0">
                <a:solidFill>
                  <a:srgbClr val="8C1C74"/>
                </a:solidFill>
                <a:latin typeface="Arial"/>
                <a:cs typeface="Arial"/>
              </a:rPr>
              <a:t>2</a:t>
            </a:r>
            <a:r>
              <a:rPr sz="26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8C1C74"/>
                </a:solidFill>
                <a:latin typeface="Arial"/>
                <a:cs typeface="Arial"/>
              </a:rPr>
              <a:t>x</a:t>
            </a:r>
            <a:r>
              <a:rPr sz="26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10" dirty="0">
                <a:solidFill>
                  <a:srgbClr val="8C1C74"/>
                </a:solidFill>
                <a:latin typeface="Arial"/>
                <a:cs typeface="Arial"/>
              </a:rPr>
              <a:t>15</a:t>
            </a:r>
            <a:r>
              <a:rPr sz="26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15" dirty="0">
                <a:solidFill>
                  <a:srgbClr val="8C1C74"/>
                </a:solidFill>
                <a:latin typeface="Arial"/>
                <a:cs typeface="Arial"/>
              </a:rPr>
              <a:t>min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1654" y="6122923"/>
            <a:ext cx="71215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10" dirty="0">
                <a:solidFill>
                  <a:srgbClr val="8C1C74"/>
                </a:solidFill>
                <a:latin typeface="Arial"/>
                <a:cs typeface="Arial"/>
              </a:rPr>
              <a:t>Merci</a:t>
            </a:r>
            <a:r>
              <a:rPr sz="30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8C1C74"/>
                </a:solidFill>
                <a:latin typeface="Arial"/>
                <a:cs typeface="Arial"/>
              </a:rPr>
              <a:t>d’éteindre</a:t>
            </a:r>
            <a:r>
              <a:rPr sz="3000" spc="10" dirty="0">
                <a:solidFill>
                  <a:srgbClr val="8C1C74"/>
                </a:solidFill>
                <a:latin typeface="Arial"/>
                <a:cs typeface="Arial"/>
              </a:rPr>
              <a:t> vos</a:t>
            </a:r>
            <a:r>
              <a:rPr sz="30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000" spc="5" dirty="0">
                <a:solidFill>
                  <a:srgbClr val="8C1C74"/>
                </a:solidFill>
                <a:latin typeface="Arial"/>
                <a:cs typeface="Arial"/>
              </a:rPr>
              <a:t>téléphones</a:t>
            </a:r>
            <a:r>
              <a:rPr sz="3000" spc="-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8C1C74"/>
                </a:solidFill>
                <a:latin typeface="Arial"/>
                <a:cs typeface="Arial"/>
              </a:rPr>
              <a:t>portables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7058" y="1101852"/>
            <a:ext cx="59988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Architecture</a:t>
            </a:r>
            <a:r>
              <a:rPr spc="-60" dirty="0"/>
              <a:t> </a:t>
            </a:r>
            <a:r>
              <a:rPr spc="-15" dirty="0"/>
              <a:t>Kubernetes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4936" y="2178303"/>
            <a:ext cx="6179185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spc="5" dirty="0">
                <a:solidFill>
                  <a:srgbClr val="8C1C74"/>
                </a:solidFill>
                <a:latin typeface="Arial"/>
                <a:cs typeface="Arial"/>
              </a:rPr>
              <a:t>Architecture</a:t>
            </a:r>
            <a:r>
              <a:rPr sz="31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rgbClr val="8C1C74"/>
                </a:solidFill>
                <a:latin typeface="Arial"/>
                <a:cs typeface="Arial"/>
              </a:rPr>
              <a:t>d'un </a:t>
            </a:r>
            <a:r>
              <a:rPr sz="3100" spc="5" dirty="0">
                <a:solidFill>
                  <a:srgbClr val="8C1C74"/>
                </a:solidFill>
                <a:latin typeface="Arial"/>
                <a:cs typeface="Arial"/>
              </a:rPr>
              <a:t>minion</a:t>
            </a:r>
            <a:r>
              <a:rPr sz="3100" dirty="0">
                <a:solidFill>
                  <a:srgbClr val="8C1C74"/>
                </a:solidFill>
                <a:latin typeface="Arial"/>
                <a:cs typeface="Arial"/>
              </a:rPr>
              <a:t> :</a:t>
            </a:r>
            <a:r>
              <a:rPr sz="31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100" b="1" spc="10" dirty="0">
                <a:solidFill>
                  <a:srgbClr val="8C1C74"/>
                </a:solidFill>
                <a:latin typeface="Arial"/>
                <a:cs typeface="Arial"/>
              </a:rPr>
              <a:t>Runtime</a:t>
            </a:r>
            <a:endParaRPr sz="3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64501" y="4920996"/>
            <a:ext cx="1536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MS UI Gothic"/>
                <a:cs typeface="MS UI Gothic"/>
              </a:rPr>
              <a:t>–</a:t>
            </a:r>
            <a:endParaRPr sz="20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63865" y="2786379"/>
            <a:ext cx="8188959" cy="367728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30835" marR="5080" indent="-318135">
              <a:lnSpc>
                <a:spcPct val="90700"/>
              </a:lnSpc>
              <a:spcBef>
                <a:spcPts val="409"/>
              </a:spcBef>
              <a:tabLst>
                <a:tab pos="329565" algn="l"/>
              </a:tabLst>
            </a:pPr>
            <a:r>
              <a:rPr sz="3000" baseline="11111" dirty="0">
                <a:latin typeface="MS UI Gothic"/>
                <a:cs typeface="MS UI Gothic"/>
              </a:rPr>
              <a:t>–	</a:t>
            </a:r>
            <a:r>
              <a:rPr sz="2800" spc="-25" dirty="0">
                <a:solidFill>
                  <a:srgbClr val="8C1C74"/>
                </a:solidFill>
                <a:latin typeface="Arial"/>
                <a:cs typeface="Arial"/>
              </a:rPr>
              <a:t>La </a:t>
            </a:r>
            <a:r>
              <a:rPr sz="2800" spc="-35" dirty="0">
                <a:solidFill>
                  <a:srgbClr val="8C1C74"/>
                </a:solidFill>
                <a:latin typeface="Arial"/>
                <a:cs typeface="Arial"/>
              </a:rPr>
              <a:t>base </a:t>
            </a:r>
            <a:r>
              <a:rPr sz="2800" spc="-25" dirty="0">
                <a:solidFill>
                  <a:srgbClr val="8C1C74"/>
                </a:solidFill>
                <a:latin typeface="Arial"/>
                <a:cs typeface="Arial"/>
              </a:rPr>
              <a:t>de </a:t>
            </a:r>
            <a:r>
              <a:rPr sz="2800" spc="-40" dirty="0">
                <a:solidFill>
                  <a:srgbClr val="8C1C74"/>
                </a:solidFill>
                <a:latin typeface="Arial"/>
                <a:cs typeface="Arial"/>
              </a:rPr>
              <a:t>chaque nœud </a:t>
            </a:r>
            <a:r>
              <a:rPr sz="2800" spc="-25" dirty="0">
                <a:solidFill>
                  <a:srgbClr val="8C1C74"/>
                </a:solidFill>
                <a:latin typeface="Arial"/>
                <a:cs typeface="Arial"/>
              </a:rPr>
              <a:t>est un </a:t>
            </a:r>
            <a:r>
              <a:rPr sz="2800" spc="-35" dirty="0">
                <a:solidFill>
                  <a:srgbClr val="8C1C74"/>
                </a:solidFill>
                <a:latin typeface="Arial"/>
                <a:cs typeface="Arial"/>
              </a:rPr>
              <a:t>runtime </a:t>
            </a:r>
            <a:r>
              <a:rPr sz="2800" spc="-40" dirty="0">
                <a:solidFill>
                  <a:srgbClr val="8C1C74"/>
                </a:solidFill>
                <a:latin typeface="Arial"/>
                <a:cs typeface="Arial"/>
              </a:rPr>
              <a:t>de </a:t>
            </a:r>
            <a:r>
              <a:rPr sz="28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70" dirty="0">
                <a:solidFill>
                  <a:srgbClr val="8C1C74"/>
                </a:solidFill>
                <a:latin typeface="Arial"/>
                <a:cs typeface="Arial"/>
              </a:rPr>
              <a:t>conteneur. </a:t>
            </a:r>
            <a:r>
              <a:rPr sz="2800" spc="-40" dirty="0">
                <a:solidFill>
                  <a:srgbClr val="8C1C74"/>
                </a:solidFill>
                <a:latin typeface="Arial"/>
                <a:cs typeface="Arial"/>
              </a:rPr>
              <a:t>Généralement, </a:t>
            </a:r>
            <a:r>
              <a:rPr sz="2800" spc="-30" dirty="0">
                <a:solidFill>
                  <a:srgbClr val="8C1C74"/>
                </a:solidFill>
                <a:latin typeface="Arial"/>
                <a:cs typeface="Arial"/>
              </a:rPr>
              <a:t>cette </a:t>
            </a:r>
            <a:r>
              <a:rPr sz="2800" spc="-35" dirty="0">
                <a:solidFill>
                  <a:srgbClr val="8C1C74"/>
                </a:solidFill>
                <a:latin typeface="Arial"/>
                <a:cs typeface="Arial"/>
              </a:rPr>
              <a:t>exigence </a:t>
            </a:r>
            <a:r>
              <a:rPr sz="2800" spc="-30" dirty="0">
                <a:solidFill>
                  <a:srgbClr val="8C1C74"/>
                </a:solidFill>
                <a:latin typeface="Arial"/>
                <a:cs typeface="Arial"/>
              </a:rPr>
              <a:t>est </a:t>
            </a:r>
            <a:r>
              <a:rPr sz="28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8C1C74"/>
                </a:solidFill>
                <a:latin typeface="Arial"/>
                <a:cs typeface="Arial"/>
              </a:rPr>
              <a:t>satisfaite</a:t>
            </a:r>
            <a:r>
              <a:rPr sz="2800" spc="-7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8C1C74"/>
                </a:solidFill>
                <a:latin typeface="Arial"/>
                <a:cs typeface="Arial"/>
              </a:rPr>
              <a:t>en</a:t>
            </a:r>
            <a:r>
              <a:rPr sz="2800" spc="-7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35" dirty="0">
                <a:solidFill>
                  <a:srgbClr val="8C1C74"/>
                </a:solidFill>
                <a:latin typeface="Arial"/>
                <a:cs typeface="Arial"/>
              </a:rPr>
              <a:t>installant</a:t>
            </a:r>
            <a:r>
              <a:rPr sz="2800" spc="-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8C1C74"/>
                </a:solidFill>
                <a:latin typeface="Arial"/>
                <a:cs typeface="Arial"/>
              </a:rPr>
              <a:t>et</a:t>
            </a:r>
            <a:r>
              <a:rPr sz="2800" spc="-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8C1C74"/>
                </a:solidFill>
                <a:latin typeface="Arial"/>
                <a:cs typeface="Arial"/>
              </a:rPr>
              <a:t>en</a:t>
            </a:r>
            <a:r>
              <a:rPr sz="2800" spc="-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40" dirty="0">
                <a:solidFill>
                  <a:srgbClr val="8C1C74"/>
                </a:solidFill>
                <a:latin typeface="Arial"/>
                <a:cs typeface="Arial"/>
              </a:rPr>
              <a:t>exécutant</a:t>
            </a:r>
            <a:r>
              <a:rPr sz="28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75" dirty="0">
                <a:solidFill>
                  <a:srgbClr val="8C1C74"/>
                </a:solidFill>
                <a:latin typeface="Arial"/>
                <a:cs typeface="Arial"/>
              </a:rPr>
              <a:t>Docker,</a:t>
            </a:r>
            <a:r>
              <a:rPr sz="2800" spc="-9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8C1C74"/>
                </a:solidFill>
                <a:latin typeface="Arial"/>
                <a:cs typeface="Arial"/>
              </a:rPr>
              <a:t>mais </a:t>
            </a:r>
            <a:r>
              <a:rPr sz="2800" spc="-7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8C1C74"/>
                </a:solidFill>
                <a:latin typeface="Arial"/>
                <a:cs typeface="Arial"/>
              </a:rPr>
              <a:t>des </a:t>
            </a:r>
            <a:r>
              <a:rPr sz="2800" spc="-35" dirty="0">
                <a:solidFill>
                  <a:srgbClr val="8C1C74"/>
                </a:solidFill>
                <a:latin typeface="Arial"/>
                <a:cs typeface="Arial"/>
              </a:rPr>
              <a:t>alternatives </a:t>
            </a:r>
            <a:r>
              <a:rPr sz="2800" spc="-45" dirty="0">
                <a:solidFill>
                  <a:srgbClr val="8C1C74"/>
                </a:solidFill>
                <a:latin typeface="Arial"/>
                <a:cs typeface="Arial"/>
              </a:rPr>
              <a:t>comme </a:t>
            </a:r>
            <a:r>
              <a:rPr sz="2800" spc="-25" dirty="0">
                <a:solidFill>
                  <a:srgbClr val="8C1C74"/>
                </a:solidFill>
                <a:latin typeface="Arial"/>
                <a:cs typeface="Arial"/>
              </a:rPr>
              <a:t>rkt et </a:t>
            </a:r>
            <a:r>
              <a:rPr sz="2800" spc="-35" dirty="0">
                <a:solidFill>
                  <a:srgbClr val="8C1C74"/>
                </a:solidFill>
                <a:latin typeface="Arial"/>
                <a:cs typeface="Arial"/>
              </a:rPr>
              <a:t>runc sont </a:t>
            </a:r>
            <a:r>
              <a:rPr sz="2800" spc="-45" dirty="0">
                <a:solidFill>
                  <a:srgbClr val="8C1C74"/>
                </a:solidFill>
                <a:latin typeface="Arial"/>
                <a:cs typeface="Arial"/>
              </a:rPr>
              <a:t>également </a:t>
            </a:r>
            <a:r>
              <a:rPr sz="28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35" dirty="0">
                <a:solidFill>
                  <a:srgbClr val="8C1C74"/>
                </a:solidFill>
                <a:latin typeface="Arial"/>
                <a:cs typeface="Arial"/>
              </a:rPr>
              <a:t>disponibles.</a:t>
            </a:r>
            <a:endParaRPr sz="2800">
              <a:latin typeface="Arial"/>
              <a:cs typeface="Arial"/>
            </a:endParaRPr>
          </a:p>
          <a:p>
            <a:pPr marL="330835" marR="100330" algn="just">
              <a:lnSpc>
                <a:spcPct val="90200"/>
              </a:lnSpc>
              <a:spcBef>
                <a:spcPts val="1075"/>
              </a:spcBef>
            </a:pPr>
            <a:r>
              <a:rPr sz="2800" spc="-25" dirty="0">
                <a:solidFill>
                  <a:srgbClr val="8C1C74"/>
                </a:solidFill>
                <a:latin typeface="Arial"/>
                <a:cs typeface="Arial"/>
              </a:rPr>
              <a:t>Le </a:t>
            </a:r>
            <a:r>
              <a:rPr sz="2800" spc="-35" dirty="0">
                <a:solidFill>
                  <a:srgbClr val="8C1C74"/>
                </a:solidFill>
                <a:latin typeface="Arial"/>
                <a:cs typeface="Arial"/>
              </a:rPr>
              <a:t>runtime </a:t>
            </a:r>
            <a:r>
              <a:rPr sz="2800" spc="-30" dirty="0">
                <a:solidFill>
                  <a:srgbClr val="8C1C74"/>
                </a:solidFill>
                <a:latin typeface="Arial"/>
                <a:cs typeface="Arial"/>
              </a:rPr>
              <a:t>est </a:t>
            </a:r>
            <a:r>
              <a:rPr sz="2800" spc="-40" dirty="0">
                <a:solidFill>
                  <a:srgbClr val="8C1C74"/>
                </a:solidFill>
                <a:latin typeface="Arial"/>
                <a:cs typeface="Arial"/>
              </a:rPr>
              <a:t>responsable </a:t>
            </a:r>
            <a:r>
              <a:rPr sz="2800" spc="-25" dirty="0">
                <a:solidFill>
                  <a:srgbClr val="8C1C74"/>
                </a:solidFill>
                <a:latin typeface="Arial"/>
                <a:cs typeface="Arial"/>
              </a:rPr>
              <a:t>du </a:t>
            </a:r>
            <a:r>
              <a:rPr sz="2800" spc="-40" dirty="0">
                <a:solidFill>
                  <a:srgbClr val="8C1C74"/>
                </a:solidFill>
                <a:latin typeface="Arial"/>
                <a:cs typeface="Arial"/>
              </a:rPr>
              <a:t>démarrage </a:t>
            </a:r>
            <a:r>
              <a:rPr sz="2800" spc="-25" dirty="0">
                <a:solidFill>
                  <a:srgbClr val="8C1C74"/>
                </a:solidFill>
                <a:latin typeface="Arial"/>
                <a:cs typeface="Arial"/>
              </a:rPr>
              <a:t>et </a:t>
            </a:r>
            <a:r>
              <a:rPr sz="2800" spc="-20" dirty="0">
                <a:solidFill>
                  <a:srgbClr val="8C1C74"/>
                </a:solidFill>
                <a:latin typeface="Arial"/>
                <a:cs typeface="Arial"/>
              </a:rPr>
              <a:t>de la </a:t>
            </a:r>
            <a:r>
              <a:rPr sz="2800" spc="-7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35" dirty="0">
                <a:solidFill>
                  <a:srgbClr val="8C1C74"/>
                </a:solidFill>
                <a:latin typeface="Arial"/>
                <a:cs typeface="Arial"/>
              </a:rPr>
              <a:t>gestion </a:t>
            </a:r>
            <a:r>
              <a:rPr sz="2800" spc="-30" dirty="0">
                <a:solidFill>
                  <a:srgbClr val="8C1C74"/>
                </a:solidFill>
                <a:latin typeface="Arial"/>
                <a:cs typeface="Arial"/>
              </a:rPr>
              <a:t>des </a:t>
            </a:r>
            <a:r>
              <a:rPr sz="2800" spc="-40" dirty="0">
                <a:solidFill>
                  <a:srgbClr val="8C1C74"/>
                </a:solidFill>
                <a:latin typeface="Arial"/>
                <a:cs typeface="Arial"/>
              </a:rPr>
              <a:t>conteneurs, </a:t>
            </a:r>
            <a:r>
              <a:rPr sz="2800" spc="-35" dirty="0">
                <a:solidFill>
                  <a:srgbClr val="8C1C74"/>
                </a:solidFill>
                <a:latin typeface="Arial"/>
                <a:cs typeface="Arial"/>
              </a:rPr>
              <a:t>applications </a:t>
            </a:r>
            <a:r>
              <a:rPr sz="2800" spc="-45" dirty="0">
                <a:solidFill>
                  <a:srgbClr val="8C1C74"/>
                </a:solidFill>
                <a:latin typeface="Arial"/>
                <a:cs typeface="Arial"/>
              </a:rPr>
              <a:t>encapsulées </a:t>
            </a:r>
            <a:r>
              <a:rPr sz="28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35" dirty="0">
                <a:solidFill>
                  <a:srgbClr val="8C1C74"/>
                </a:solidFill>
                <a:latin typeface="Arial"/>
                <a:cs typeface="Arial"/>
              </a:rPr>
              <a:t>dans </a:t>
            </a:r>
            <a:r>
              <a:rPr sz="2800" spc="-20" dirty="0">
                <a:solidFill>
                  <a:srgbClr val="8C1C74"/>
                </a:solidFill>
                <a:latin typeface="Arial"/>
                <a:cs typeface="Arial"/>
              </a:rPr>
              <a:t>un </a:t>
            </a:r>
            <a:r>
              <a:rPr sz="2800" spc="-40" dirty="0">
                <a:solidFill>
                  <a:srgbClr val="8C1C74"/>
                </a:solidFill>
                <a:latin typeface="Arial"/>
                <a:cs typeface="Arial"/>
              </a:rPr>
              <a:t>environnement </a:t>
            </a:r>
            <a:r>
              <a:rPr sz="2800" spc="-35" dirty="0">
                <a:solidFill>
                  <a:srgbClr val="8C1C74"/>
                </a:solidFill>
                <a:latin typeface="Arial"/>
                <a:cs typeface="Arial"/>
              </a:rPr>
              <a:t>d'exploitation </a:t>
            </a:r>
            <a:r>
              <a:rPr sz="2800" spc="-40" dirty="0">
                <a:solidFill>
                  <a:srgbClr val="8C1C74"/>
                </a:solidFill>
                <a:latin typeface="Arial"/>
                <a:cs typeface="Arial"/>
              </a:rPr>
              <a:t>relativement </a:t>
            </a:r>
            <a:r>
              <a:rPr sz="2800" spc="-7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8C1C74"/>
                </a:solidFill>
                <a:latin typeface="Arial"/>
                <a:cs typeface="Arial"/>
              </a:rPr>
              <a:t>isolé</a:t>
            </a:r>
            <a:r>
              <a:rPr sz="2800" spc="-7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8C1C74"/>
                </a:solidFill>
                <a:latin typeface="Arial"/>
                <a:cs typeface="Arial"/>
              </a:rPr>
              <a:t>mais</a:t>
            </a:r>
            <a:r>
              <a:rPr sz="2800" spc="-80" dirty="0">
                <a:solidFill>
                  <a:srgbClr val="8C1C74"/>
                </a:solidFill>
                <a:latin typeface="Arial"/>
                <a:cs typeface="Arial"/>
              </a:rPr>
              <a:t> léger.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993" y="1079646"/>
            <a:ext cx="1223999" cy="1223999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7058" y="1101852"/>
            <a:ext cx="59988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Architecture</a:t>
            </a:r>
            <a:r>
              <a:rPr spc="-60" dirty="0"/>
              <a:t> </a:t>
            </a:r>
            <a:r>
              <a:rPr spc="-15" dirty="0"/>
              <a:t>Kubernetes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018" y="2181351"/>
            <a:ext cx="476948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10" dirty="0">
                <a:solidFill>
                  <a:srgbClr val="8C1C74"/>
                </a:solidFill>
                <a:latin typeface="Arial"/>
                <a:cs typeface="Arial"/>
              </a:rPr>
              <a:t>Architecture</a:t>
            </a:r>
            <a:r>
              <a:rPr sz="25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-10" dirty="0">
                <a:solidFill>
                  <a:srgbClr val="8C1C74"/>
                </a:solidFill>
                <a:latin typeface="Arial"/>
                <a:cs typeface="Arial"/>
              </a:rPr>
              <a:t>d'un</a:t>
            </a:r>
            <a:r>
              <a:rPr sz="25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-10" dirty="0">
                <a:solidFill>
                  <a:srgbClr val="8C1C74"/>
                </a:solidFill>
                <a:latin typeface="Arial"/>
                <a:cs typeface="Arial"/>
              </a:rPr>
              <a:t>minion</a:t>
            </a:r>
            <a:r>
              <a:rPr sz="25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8C1C74"/>
                </a:solidFill>
                <a:latin typeface="Arial"/>
                <a:cs typeface="Arial"/>
              </a:rPr>
              <a:t>: </a:t>
            </a:r>
            <a:r>
              <a:rPr sz="2500" b="1" spc="-10" dirty="0">
                <a:solidFill>
                  <a:srgbClr val="8C1C74"/>
                </a:solidFill>
                <a:latin typeface="Arial"/>
                <a:cs typeface="Arial"/>
              </a:rPr>
              <a:t>kubelet</a:t>
            </a:r>
            <a:endParaRPr sz="2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4134" y="3152140"/>
            <a:ext cx="1282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MS UI Gothic"/>
                <a:cs typeface="MS UI Gothic"/>
              </a:rPr>
              <a:t>–</a:t>
            </a:r>
            <a:endParaRPr sz="16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4134" y="4194555"/>
            <a:ext cx="1282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MS UI Gothic"/>
                <a:cs typeface="MS UI Gothic"/>
              </a:rPr>
              <a:t>–</a:t>
            </a:r>
            <a:endParaRPr sz="1600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4134" y="5240020"/>
            <a:ext cx="1282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MS UI Gothic"/>
                <a:cs typeface="MS UI Gothic"/>
              </a:rPr>
              <a:t>–</a:t>
            </a:r>
            <a:endParaRPr sz="1600">
              <a:latin typeface="MS UI Gothic"/>
              <a:cs typeface="MS UI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4134" y="2597403"/>
            <a:ext cx="8495665" cy="389636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  <a:tabLst>
                <a:tab pos="264160" algn="l"/>
              </a:tabLst>
            </a:pPr>
            <a:r>
              <a:rPr sz="2400" baseline="10416" dirty="0">
                <a:latin typeface="MS UI Gothic"/>
                <a:cs typeface="MS UI Gothic"/>
              </a:rPr>
              <a:t>–	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Point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 contact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8C1C74"/>
                </a:solidFill>
                <a:latin typeface="Arial"/>
                <a:cs typeface="Arial"/>
              </a:rPr>
              <a:t>principal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pour chaque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nœud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avec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22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8C1C74"/>
                </a:solidFill>
                <a:latin typeface="Arial"/>
                <a:cs typeface="Arial"/>
              </a:rPr>
              <a:t>cluster.</a:t>
            </a:r>
            <a:endParaRPr sz="2200">
              <a:latin typeface="Arial"/>
              <a:cs typeface="Arial"/>
            </a:endParaRPr>
          </a:p>
          <a:p>
            <a:pPr marL="265430" marR="5080">
              <a:lnSpc>
                <a:spcPct val="93200"/>
              </a:lnSpc>
              <a:spcBef>
                <a:spcPts val="830"/>
              </a:spcBef>
            </a:pP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Ce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service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 est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chargé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 de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relayer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22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informations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 vers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et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depuis</a:t>
            </a:r>
            <a:r>
              <a:rPr sz="22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les </a:t>
            </a:r>
            <a:r>
              <a:rPr sz="2200" spc="-59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services gestionnaires, ainsi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que d'interagir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avec </a:t>
            </a:r>
            <a:r>
              <a:rPr sz="2200" b="1" spc="-10" dirty="0">
                <a:solidFill>
                  <a:srgbClr val="8C1C74"/>
                </a:solidFill>
                <a:latin typeface="Arial"/>
                <a:cs typeface="Arial"/>
              </a:rPr>
              <a:t>etcd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pour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lire les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détails</a:t>
            </a:r>
            <a:r>
              <a:rPr sz="22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2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configuration</a:t>
            </a:r>
            <a:r>
              <a:rPr sz="22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ou</a:t>
            </a:r>
            <a:r>
              <a:rPr sz="22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écrire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 de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nouvelles</a:t>
            </a:r>
            <a:r>
              <a:rPr sz="22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valeurs.</a:t>
            </a:r>
            <a:endParaRPr sz="2200">
              <a:latin typeface="Arial"/>
              <a:cs typeface="Arial"/>
            </a:endParaRPr>
          </a:p>
          <a:p>
            <a:pPr marL="265430" marR="361315">
              <a:lnSpc>
                <a:spcPct val="95000"/>
              </a:lnSpc>
              <a:spcBef>
                <a:spcPts val="875"/>
              </a:spcBef>
            </a:pPr>
            <a:r>
              <a:rPr sz="2200" b="1" spc="-15" dirty="0">
                <a:solidFill>
                  <a:srgbClr val="8C1C74"/>
                </a:solidFill>
                <a:latin typeface="Arial"/>
                <a:cs typeface="Arial"/>
              </a:rPr>
              <a:t>kubelet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communique avec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les composants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maîtres pour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 s'authentifier au cluster et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recevoir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les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commandes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et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le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travail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à </a:t>
            </a:r>
            <a:r>
              <a:rPr sz="2200" spc="-60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8C1C74"/>
                </a:solidFill>
                <a:latin typeface="Arial"/>
                <a:cs typeface="Arial"/>
              </a:rPr>
              <a:t>effectuer.</a:t>
            </a:r>
            <a:endParaRPr sz="2200">
              <a:latin typeface="Arial"/>
              <a:cs typeface="Arial"/>
            </a:endParaRPr>
          </a:p>
          <a:p>
            <a:pPr marL="265430" marR="78740">
              <a:lnSpc>
                <a:spcPct val="92100"/>
              </a:lnSpc>
              <a:spcBef>
                <a:spcPts val="855"/>
              </a:spcBef>
            </a:pP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Le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processus </a:t>
            </a:r>
            <a:r>
              <a:rPr sz="2200" b="1" spc="-15" dirty="0">
                <a:solidFill>
                  <a:srgbClr val="8C1C74"/>
                </a:solidFill>
                <a:latin typeface="Arial"/>
                <a:cs typeface="Arial"/>
              </a:rPr>
              <a:t>kubelet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assume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la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responsabilité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de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maintenir l'état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du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travail sur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le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serveur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de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nœuds.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Il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contrôle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le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temps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d'exécution </a:t>
            </a:r>
            <a:r>
              <a:rPr sz="2200" spc="-6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du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conteneur pour lancer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ou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détruire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les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conteneurs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selon les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besoins.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993" y="1079646"/>
            <a:ext cx="1223999" cy="1223999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7058" y="1101852"/>
            <a:ext cx="59988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Architecture</a:t>
            </a:r>
            <a:r>
              <a:rPr spc="-60" dirty="0"/>
              <a:t> </a:t>
            </a:r>
            <a:r>
              <a:rPr spc="-15" dirty="0"/>
              <a:t>Kubernetes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1318" y="2021023"/>
            <a:ext cx="8874125" cy="3021965"/>
          </a:xfrm>
          <a:prstGeom prst="rect">
            <a:avLst/>
          </a:prstGeom>
        </p:spPr>
        <p:txBody>
          <a:bodyPr vert="horz" wrap="square" lIns="0" tIns="1695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35"/>
              </a:spcBef>
            </a:pPr>
            <a:r>
              <a:rPr sz="2600" dirty="0">
                <a:solidFill>
                  <a:srgbClr val="8C1C74"/>
                </a:solidFill>
                <a:latin typeface="Arial"/>
                <a:cs typeface="Arial"/>
              </a:rPr>
              <a:t>Architecture</a:t>
            </a:r>
            <a:r>
              <a:rPr sz="26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8C1C74"/>
                </a:solidFill>
                <a:latin typeface="Arial"/>
                <a:cs typeface="Arial"/>
              </a:rPr>
              <a:t>d'un</a:t>
            </a:r>
            <a:r>
              <a:rPr sz="26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8C1C74"/>
                </a:solidFill>
                <a:latin typeface="Arial"/>
                <a:cs typeface="Arial"/>
              </a:rPr>
              <a:t>minion</a:t>
            </a:r>
            <a:r>
              <a:rPr sz="26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r>
              <a:rPr sz="2600" spc="1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b="1" spc="5" dirty="0">
                <a:solidFill>
                  <a:srgbClr val="8C1C74"/>
                </a:solidFill>
                <a:latin typeface="Arial"/>
                <a:cs typeface="Arial"/>
              </a:rPr>
              <a:t>kube-proxy</a:t>
            </a:r>
            <a:endParaRPr sz="2600">
              <a:latin typeface="Arial"/>
              <a:cs typeface="Arial"/>
            </a:endParaRPr>
          </a:p>
          <a:p>
            <a:pPr marL="732790" marR="17780" indent="-267335">
              <a:lnSpc>
                <a:spcPct val="92900"/>
              </a:lnSpc>
              <a:spcBef>
                <a:spcPts val="1285"/>
              </a:spcBef>
              <a:tabLst>
                <a:tab pos="732790" algn="l"/>
              </a:tabLst>
            </a:pPr>
            <a:r>
              <a:rPr sz="2550" baseline="9803" dirty="0">
                <a:latin typeface="MS UI Gothic"/>
                <a:cs typeface="MS UI Gothic"/>
              </a:rPr>
              <a:t>–	</a:t>
            </a:r>
            <a:r>
              <a:rPr sz="2300" spc="-10" dirty="0">
                <a:solidFill>
                  <a:srgbClr val="8C1C74"/>
                </a:solidFill>
                <a:latin typeface="Arial"/>
                <a:cs typeface="Arial"/>
              </a:rPr>
              <a:t>Pour 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gérer </a:t>
            </a:r>
            <a:r>
              <a:rPr sz="2300" spc="-10" dirty="0">
                <a:solidFill>
                  <a:srgbClr val="8C1C74"/>
                </a:solidFill>
                <a:latin typeface="Arial"/>
                <a:cs typeface="Arial"/>
              </a:rPr>
              <a:t>les 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sous-réseaux d'hôtes individuels </a:t>
            </a:r>
            <a:r>
              <a:rPr sz="2300" spc="-5" dirty="0">
                <a:solidFill>
                  <a:srgbClr val="8C1C74"/>
                </a:solidFill>
                <a:latin typeface="Arial"/>
                <a:cs typeface="Arial"/>
              </a:rPr>
              <a:t>et 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rendre les </a:t>
            </a:r>
            <a:r>
              <a:rPr sz="2300" spc="-10" dirty="0">
                <a:solidFill>
                  <a:srgbClr val="8C1C74"/>
                </a:solidFill>
                <a:latin typeface="Arial"/>
                <a:cs typeface="Arial"/>
              </a:rPr>
              <a:t> services 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disponibles </a:t>
            </a:r>
            <a:r>
              <a:rPr sz="2300" spc="-10" dirty="0">
                <a:solidFill>
                  <a:srgbClr val="8C1C74"/>
                </a:solidFill>
                <a:latin typeface="Arial"/>
                <a:cs typeface="Arial"/>
              </a:rPr>
              <a:t>aux 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autres composants, </a:t>
            </a:r>
            <a:r>
              <a:rPr sz="2300" spc="-10" dirty="0">
                <a:solidFill>
                  <a:srgbClr val="8C1C74"/>
                </a:solidFill>
                <a:latin typeface="Arial"/>
                <a:cs typeface="Arial"/>
              </a:rPr>
              <a:t>un 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petit </a:t>
            </a:r>
            <a:r>
              <a:rPr sz="2300" spc="-10" dirty="0">
                <a:solidFill>
                  <a:srgbClr val="8C1C74"/>
                </a:solidFill>
                <a:latin typeface="Arial"/>
                <a:cs typeface="Arial"/>
              </a:rPr>
              <a:t>service </a:t>
            </a:r>
            <a:r>
              <a:rPr sz="23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8C1C74"/>
                </a:solidFill>
                <a:latin typeface="Arial"/>
                <a:cs typeface="Arial"/>
              </a:rPr>
              <a:t>proxy 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appelé </a:t>
            </a:r>
            <a:r>
              <a:rPr sz="2300" b="1" spc="-15" dirty="0">
                <a:solidFill>
                  <a:srgbClr val="8C1C74"/>
                </a:solidFill>
                <a:latin typeface="Arial"/>
                <a:cs typeface="Arial"/>
              </a:rPr>
              <a:t>kube-proxy </a:t>
            </a:r>
            <a:r>
              <a:rPr sz="2300" spc="-5" dirty="0">
                <a:solidFill>
                  <a:srgbClr val="8C1C74"/>
                </a:solidFill>
                <a:latin typeface="Arial"/>
                <a:cs typeface="Arial"/>
              </a:rPr>
              <a:t>est </a:t>
            </a:r>
            <a:r>
              <a:rPr sz="2300" spc="-10" dirty="0">
                <a:solidFill>
                  <a:srgbClr val="8C1C74"/>
                </a:solidFill>
                <a:latin typeface="Arial"/>
                <a:cs typeface="Arial"/>
              </a:rPr>
              <a:t>exécuté </a:t>
            </a:r>
            <a:r>
              <a:rPr sz="2300" spc="-5" dirty="0">
                <a:solidFill>
                  <a:srgbClr val="8C1C74"/>
                </a:solidFill>
                <a:latin typeface="Arial"/>
                <a:cs typeface="Arial"/>
              </a:rPr>
              <a:t>sur 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chaque minion. </a:t>
            </a:r>
            <a:r>
              <a:rPr sz="2300" spc="-5" dirty="0">
                <a:solidFill>
                  <a:srgbClr val="8C1C74"/>
                </a:solidFill>
                <a:latin typeface="Arial"/>
                <a:cs typeface="Arial"/>
              </a:rPr>
              <a:t>Ce </a:t>
            </a:r>
            <a:r>
              <a:rPr sz="23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8C1C74"/>
                </a:solidFill>
                <a:latin typeface="Arial"/>
                <a:cs typeface="Arial"/>
              </a:rPr>
              <a:t>processus 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achemine </a:t>
            </a:r>
            <a:r>
              <a:rPr sz="2300" spc="-10" dirty="0">
                <a:solidFill>
                  <a:srgbClr val="8C1C74"/>
                </a:solidFill>
                <a:latin typeface="Arial"/>
                <a:cs typeface="Arial"/>
              </a:rPr>
              <a:t>les 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demandes </a:t>
            </a:r>
            <a:r>
              <a:rPr sz="2300" spc="-10" dirty="0">
                <a:solidFill>
                  <a:srgbClr val="8C1C74"/>
                </a:solidFill>
                <a:latin typeface="Arial"/>
                <a:cs typeface="Arial"/>
              </a:rPr>
              <a:t>aux 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conteneurs appropriés, </a:t>
            </a:r>
            <a:r>
              <a:rPr sz="2300" spc="-6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peut </a:t>
            </a:r>
            <a:r>
              <a:rPr sz="2300" spc="-25" dirty="0">
                <a:solidFill>
                  <a:srgbClr val="8C1C74"/>
                </a:solidFill>
                <a:latin typeface="Arial"/>
                <a:cs typeface="Arial"/>
              </a:rPr>
              <a:t>effectuer </a:t>
            </a:r>
            <a:r>
              <a:rPr sz="2300" spc="-10" dirty="0">
                <a:solidFill>
                  <a:srgbClr val="8C1C74"/>
                </a:solidFill>
                <a:latin typeface="Arial"/>
                <a:cs typeface="Arial"/>
              </a:rPr>
              <a:t>un 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équilibrage </a:t>
            </a:r>
            <a:r>
              <a:rPr sz="2300" spc="-10" dirty="0">
                <a:solidFill>
                  <a:srgbClr val="8C1C74"/>
                </a:solidFill>
                <a:latin typeface="Arial"/>
                <a:cs typeface="Arial"/>
              </a:rPr>
              <a:t>de charge 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primitif </a:t>
            </a:r>
            <a:r>
              <a:rPr sz="2300" spc="-10" dirty="0">
                <a:solidFill>
                  <a:srgbClr val="8C1C74"/>
                </a:solidFill>
                <a:latin typeface="Arial"/>
                <a:cs typeface="Arial"/>
              </a:rPr>
              <a:t>et </a:t>
            </a:r>
            <a:r>
              <a:rPr sz="2300" spc="-5" dirty="0">
                <a:solidFill>
                  <a:srgbClr val="8C1C74"/>
                </a:solidFill>
                <a:latin typeface="Arial"/>
                <a:cs typeface="Arial"/>
              </a:rPr>
              <a:t>est </a:t>
            </a:r>
            <a:r>
              <a:rPr sz="23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généralement </a:t>
            </a:r>
            <a:r>
              <a:rPr sz="2300" spc="-10" dirty="0">
                <a:solidFill>
                  <a:srgbClr val="8C1C74"/>
                </a:solidFill>
                <a:latin typeface="Arial"/>
                <a:cs typeface="Arial"/>
              </a:rPr>
              <a:t>chargé de s'assurer que 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l'environnement </a:t>
            </a:r>
            <a:r>
              <a:rPr sz="2300" spc="-10" dirty="0">
                <a:solidFill>
                  <a:srgbClr val="8C1C74"/>
                </a:solidFill>
                <a:latin typeface="Arial"/>
                <a:cs typeface="Arial"/>
              </a:rPr>
              <a:t>réseau </a:t>
            </a:r>
            <a:r>
              <a:rPr sz="2300" spc="-5" dirty="0">
                <a:solidFill>
                  <a:srgbClr val="8C1C74"/>
                </a:solidFill>
                <a:latin typeface="Arial"/>
                <a:cs typeface="Arial"/>
              </a:rPr>
              <a:t> est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 prévisible</a:t>
            </a:r>
            <a:r>
              <a:rPr sz="23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8C1C74"/>
                </a:solidFill>
                <a:latin typeface="Arial"/>
                <a:cs typeface="Arial"/>
              </a:rPr>
              <a:t>et</a:t>
            </a:r>
            <a:r>
              <a:rPr sz="23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accessible,</a:t>
            </a:r>
            <a:r>
              <a:rPr sz="23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8C1C74"/>
                </a:solidFill>
                <a:latin typeface="Arial"/>
                <a:cs typeface="Arial"/>
              </a:rPr>
              <a:t>mais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8C1C74"/>
                </a:solidFill>
                <a:latin typeface="Arial"/>
                <a:cs typeface="Arial"/>
              </a:rPr>
              <a:t>isolé</a:t>
            </a:r>
            <a:r>
              <a:rPr sz="23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8C1C74"/>
                </a:solidFill>
                <a:latin typeface="Arial"/>
                <a:cs typeface="Arial"/>
              </a:rPr>
              <a:t>cas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échéant.</a:t>
            </a:r>
            <a:endParaRPr sz="23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993" y="1079646"/>
            <a:ext cx="1223999" cy="1223999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6423" y="912876"/>
            <a:ext cx="6010910" cy="131826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971039" marR="5080" indent="-1958339">
              <a:lnSpc>
                <a:spcPts val="4900"/>
              </a:lnSpc>
              <a:spcBef>
                <a:spcPts val="575"/>
              </a:spcBef>
            </a:pPr>
            <a:r>
              <a:rPr spc="-10" dirty="0"/>
              <a:t>Architecture Kubernetes </a:t>
            </a:r>
            <a:r>
              <a:rPr spc="-1210" dirty="0"/>
              <a:t> </a:t>
            </a:r>
            <a:r>
              <a:rPr spc="-10" dirty="0"/>
              <a:t>Résumé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7730" y="2683071"/>
            <a:ext cx="8222579" cy="3904372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5942" y="1101852"/>
            <a:ext cx="37820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Objets</a:t>
            </a:r>
            <a:r>
              <a:rPr spc="-35" dirty="0"/>
              <a:t> </a:t>
            </a:r>
            <a:r>
              <a:rPr spc="-5" dirty="0"/>
              <a:t>de</a:t>
            </a:r>
            <a:r>
              <a:rPr spc="-50" dirty="0"/>
              <a:t> </a:t>
            </a:r>
            <a:r>
              <a:rPr spc="-5" dirty="0"/>
              <a:t>base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5942" y="1101852"/>
            <a:ext cx="37820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Objets</a:t>
            </a:r>
            <a:r>
              <a:rPr spc="-35" dirty="0"/>
              <a:t> </a:t>
            </a:r>
            <a:r>
              <a:rPr spc="-5" dirty="0"/>
              <a:t>de</a:t>
            </a:r>
            <a:r>
              <a:rPr spc="-50" dirty="0"/>
              <a:t> </a:t>
            </a:r>
            <a:r>
              <a:rPr spc="-5" dirty="0"/>
              <a:t>base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2538" y="2015648"/>
            <a:ext cx="7630736" cy="4439355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5942" y="1101852"/>
            <a:ext cx="37820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Objets</a:t>
            </a:r>
            <a:r>
              <a:rPr spc="-35" dirty="0"/>
              <a:t> </a:t>
            </a:r>
            <a:r>
              <a:rPr spc="-5" dirty="0"/>
              <a:t>de</a:t>
            </a:r>
            <a:r>
              <a:rPr spc="-50" dirty="0"/>
              <a:t> </a:t>
            </a:r>
            <a:r>
              <a:rPr spc="-5" dirty="0"/>
              <a:t>base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2292" y="2181351"/>
            <a:ext cx="59817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500" b="1" dirty="0">
                <a:solidFill>
                  <a:srgbClr val="8C1C74"/>
                </a:solidFill>
                <a:latin typeface="Arial"/>
                <a:cs typeface="Arial"/>
              </a:rPr>
              <a:t>P</a:t>
            </a:r>
            <a:r>
              <a:rPr sz="2500" b="1" spc="-15" dirty="0">
                <a:solidFill>
                  <a:srgbClr val="8C1C74"/>
                </a:solidFill>
                <a:latin typeface="Arial"/>
                <a:cs typeface="Arial"/>
              </a:rPr>
              <a:t>od</a:t>
            </a:r>
            <a:endParaRPr sz="2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3297" y="2728467"/>
            <a:ext cx="1028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MS UI Gothic"/>
                <a:cs typeface="MS UI Gothic"/>
              </a:rPr>
              <a:t>–</a:t>
            </a:r>
            <a:endParaRPr sz="16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3217" y="4081779"/>
            <a:ext cx="1282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MS UI Gothic"/>
                <a:cs typeface="MS UI Gothic"/>
              </a:rPr>
              <a:t>–</a:t>
            </a:r>
            <a:endParaRPr sz="1600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3217" y="4819396"/>
            <a:ext cx="1282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MS UI Gothic"/>
                <a:cs typeface="MS UI Gothic"/>
              </a:rPr>
              <a:t>–</a:t>
            </a:r>
            <a:endParaRPr sz="1600">
              <a:latin typeface="MS UI Gothic"/>
              <a:cs typeface="MS UI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3217" y="5864860"/>
            <a:ext cx="1282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MS UI Gothic"/>
                <a:cs typeface="MS UI Gothic"/>
              </a:rPr>
              <a:t>–</a:t>
            </a:r>
            <a:endParaRPr sz="1600">
              <a:latin typeface="MS UI Gothic"/>
              <a:cs typeface="MS UI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64501" y="2682747"/>
            <a:ext cx="8298815" cy="384175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>
              <a:lnSpc>
                <a:spcPct val="92100"/>
              </a:lnSpc>
              <a:spcBef>
                <a:spcPts val="305"/>
              </a:spcBef>
            </a:pP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Un </a:t>
            </a:r>
            <a:r>
              <a:rPr sz="2200" b="1" spc="-15" dirty="0">
                <a:solidFill>
                  <a:srgbClr val="8C1C74"/>
                </a:solidFill>
                <a:latin typeface="Arial"/>
                <a:cs typeface="Arial"/>
              </a:rPr>
              <a:t>pod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est l'unité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la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plus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basique avec lequel Kubernetes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fonctionne.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Les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conteneurs eux-mêmes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ne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sont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pas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assignés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à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des </a:t>
            </a:r>
            <a:r>
              <a:rPr sz="2200" spc="-6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hôtes.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Au lieu de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cela,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un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ou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plusieurs conteneurs étroitement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couplés</a:t>
            </a:r>
            <a:r>
              <a:rPr sz="22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sont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encapsulés</a:t>
            </a:r>
            <a:r>
              <a:rPr sz="22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dans</a:t>
            </a:r>
            <a:r>
              <a:rPr sz="22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un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objet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appelé</a:t>
            </a:r>
            <a:r>
              <a:rPr sz="22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8C1C74"/>
                </a:solidFill>
                <a:latin typeface="Arial"/>
                <a:cs typeface="Arial"/>
              </a:rPr>
              <a:t>pod</a:t>
            </a:r>
            <a:r>
              <a:rPr sz="2200" spc="-20" dirty="0">
                <a:solidFill>
                  <a:srgbClr val="8C1C74"/>
                </a:solidFill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  <a:p>
            <a:pPr marL="12700" marR="334010">
              <a:lnSpc>
                <a:spcPts val="2500"/>
              </a:lnSpc>
              <a:spcBef>
                <a:spcPts val="1065"/>
              </a:spcBef>
            </a:pP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Un </a:t>
            </a:r>
            <a:r>
              <a:rPr sz="2200" b="1" spc="-15" dirty="0">
                <a:solidFill>
                  <a:srgbClr val="8C1C74"/>
                </a:solidFill>
                <a:latin typeface="Arial"/>
                <a:cs typeface="Arial"/>
              </a:rPr>
              <a:t>pod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représente généralement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un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ou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plusieurs conteneurs </a:t>
            </a:r>
            <a:r>
              <a:rPr sz="2200" spc="-20" dirty="0">
                <a:solidFill>
                  <a:srgbClr val="8C1C74"/>
                </a:solidFill>
                <a:latin typeface="Arial"/>
                <a:cs typeface="Arial"/>
              </a:rPr>
              <a:t>qui </a:t>
            </a:r>
            <a:r>
              <a:rPr sz="2200" spc="-6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doivent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être</a:t>
            </a:r>
            <a:r>
              <a:rPr sz="22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contrôlés comme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une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seule</a:t>
            </a:r>
            <a:r>
              <a:rPr sz="22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application.</a:t>
            </a:r>
            <a:endParaRPr sz="2200">
              <a:latin typeface="Arial"/>
              <a:cs typeface="Arial"/>
            </a:endParaRPr>
          </a:p>
          <a:p>
            <a:pPr marL="12700" marR="212725" algn="just">
              <a:lnSpc>
                <a:spcPct val="92700"/>
              </a:lnSpc>
              <a:spcBef>
                <a:spcPts val="800"/>
              </a:spcBef>
            </a:pP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Les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pods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se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composent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de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conteneurs qui fonctionnent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en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étroite </a:t>
            </a:r>
            <a:r>
              <a:rPr sz="2200" spc="-6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collaboration,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ont un cycle de vie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commun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et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doivent toujours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être </a:t>
            </a:r>
            <a:r>
              <a:rPr sz="2200" spc="-6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programmés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 sur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22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8C1C74"/>
                </a:solidFill>
                <a:latin typeface="Arial"/>
                <a:cs typeface="Arial"/>
              </a:rPr>
              <a:t>même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nœud.</a:t>
            </a:r>
            <a:endParaRPr sz="2200">
              <a:latin typeface="Arial"/>
              <a:cs typeface="Arial"/>
            </a:endParaRPr>
          </a:p>
          <a:p>
            <a:pPr marL="12700" marR="365760" algn="just">
              <a:lnSpc>
                <a:spcPts val="2500"/>
              </a:lnSpc>
              <a:spcBef>
                <a:spcPts val="969"/>
              </a:spcBef>
            </a:pP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Ils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sont gérés </a:t>
            </a:r>
            <a:r>
              <a:rPr sz="2200" spc="-20" dirty="0">
                <a:solidFill>
                  <a:srgbClr val="8C1C74"/>
                </a:solidFill>
                <a:latin typeface="Arial"/>
                <a:cs typeface="Arial"/>
              </a:rPr>
              <a:t>comme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une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unité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et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partagent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leur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environnement, </a:t>
            </a:r>
            <a:r>
              <a:rPr sz="2200" spc="-6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leurs</a:t>
            </a:r>
            <a:r>
              <a:rPr sz="22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volumes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et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 leur</a:t>
            </a:r>
            <a:r>
              <a:rPr sz="22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espace</a:t>
            </a:r>
            <a:r>
              <a:rPr sz="22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65" dirty="0">
                <a:solidFill>
                  <a:srgbClr val="8C1C74"/>
                </a:solidFill>
                <a:latin typeface="Arial"/>
                <a:cs typeface="Arial"/>
              </a:rPr>
              <a:t>IP.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5942" y="1101852"/>
            <a:ext cx="37820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Objets</a:t>
            </a:r>
            <a:r>
              <a:rPr spc="-35" dirty="0"/>
              <a:t> </a:t>
            </a:r>
            <a:r>
              <a:rPr spc="-5" dirty="0"/>
              <a:t>de</a:t>
            </a:r>
            <a:r>
              <a:rPr spc="-50" dirty="0"/>
              <a:t> </a:t>
            </a:r>
            <a:r>
              <a:rPr spc="-5" dirty="0"/>
              <a:t>base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54" y="2168652"/>
            <a:ext cx="7918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8C1C74"/>
                </a:solidFill>
                <a:latin typeface="Arial"/>
                <a:cs typeface="Arial"/>
              </a:rPr>
              <a:t>P</a:t>
            </a:r>
            <a:r>
              <a:rPr sz="3200" b="1" spc="-15" dirty="0">
                <a:solidFill>
                  <a:srgbClr val="8C1C74"/>
                </a:solidFill>
                <a:latin typeface="Arial"/>
                <a:cs typeface="Arial"/>
              </a:rPr>
              <a:t>o</a:t>
            </a:r>
            <a:r>
              <a:rPr sz="3200" b="1" dirty="0">
                <a:solidFill>
                  <a:srgbClr val="8C1C74"/>
                </a:solidFill>
                <a:latin typeface="Arial"/>
                <a:cs typeface="Arial"/>
              </a:rPr>
              <a:t>d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97019" y="2258059"/>
            <a:ext cx="3901440" cy="410972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2467610">
              <a:lnSpc>
                <a:spcPct val="92800"/>
              </a:lnSpc>
              <a:spcBef>
                <a:spcPts val="254"/>
              </a:spcBef>
            </a:pPr>
            <a:r>
              <a:rPr sz="1800" spc="-20" dirty="0">
                <a:solidFill>
                  <a:srgbClr val="00A833"/>
                </a:solidFill>
                <a:latin typeface="Arial"/>
                <a:cs typeface="Arial"/>
              </a:rPr>
              <a:t>ap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i</a:t>
            </a:r>
            <a:r>
              <a:rPr sz="1800" spc="-114" dirty="0">
                <a:solidFill>
                  <a:srgbClr val="00A833"/>
                </a:solidFill>
                <a:latin typeface="Arial"/>
                <a:cs typeface="Arial"/>
              </a:rPr>
              <a:t>V</a:t>
            </a:r>
            <a:r>
              <a:rPr sz="1800" spc="-20" dirty="0">
                <a:solidFill>
                  <a:srgbClr val="00A833"/>
                </a:solidFill>
                <a:latin typeface="Arial"/>
                <a:cs typeface="Arial"/>
              </a:rPr>
              <a:t>e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rsi</a:t>
            </a:r>
            <a:r>
              <a:rPr sz="1800" spc="-20" dirty="0">
                <a:solidFill>
                  <a:srgbClr val="00A833"/>
                </a:solidFill>
                <a:latin typeface="Arial"/>
                <a:cs typeface="Arial"/>
              </a:rPr>
              <a:t>on</a:t>
            </a:r>
            <a:r>
              <a:rPr sz="1800" dirty="0">
                <a:solidFill>
                  <a:srgbClr val="00A833"/>
                </a:solidFill>
                <a:latin typeface="Arial"/>
                <a:cs typeface="Arial"/>
              </a:rPr>
              <a:t>:</a:t>
            </a:r>
            <a:r>
              <a:rPr sz="1800" spc="-35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A833"/>
                </a:solidFill>
                <a:latin typeface="Arial"/>
                <a:cs typeface="Arial"/>
              </a:rPr>
              <a:t>v1  </a:t>
            </a: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kind: 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Pod 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 metadata:</a:t>
            </a:r>
            <a:endParaRPr sz="1800">
              <a:latin typeface="Arial"/>
              <a:cs typeface="Arial"/>
            </a:endParaRPr>
          </a:p>
          <a:p>
            <a:pPr marL="12700" marR="2458085">
              <a:lnSpc>
                <a:spcPts val="2020"/>
              </a:lnSpc>
              <a:spcBef>
                <a:spcPts val="15"/>
              </a:spcBef>
            </a:pP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name:</a:t>
            </a:r>
            <a:r>
              <a:rPr sz="1800" spc="-70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rss-site </a:t>
            </a:r>
            <a:r>
              <a:rPr sz="1800" spc="-484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labels:</a:t>
            </a:r>
            <a:endParaRPr sz="1800">
              <a:latin typeface="Arial"/>
              <a:cs typeface="Arial"/>
            </a:endParaRPr>
          </a:p>
          <a:p>
            <a:pPr marL="268605">
              <a:lnSpc>
                <a:spcPts val="1860"/>
              </a:lnSpc>
            </a:pP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app:</a:t>
            </a:r>
            <a:r>
              <a:rPr sz="1800" spc="-60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A833"/>
                </a:solidFill>
                <a:latin typeface="Arial"/>
                <a:cs typeface="Arial"/>
              </a:rPr>
              <a:t>rss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05"/>
              </a:lnSpc>
            </a:pP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spec: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955"/>
              </a:lnSpc>
            </a:pP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containers:</a:t>
            </a:r>
            <a:endParaRPr sz="1800">
              <a:latin typeface="Arial"/>
              <a:cs typeface="Arial"/>
            </a:endParaRPr>
          </a:p>
          <a:p>
            <a:pPr marL="408305" indent="-139700">
              <a:lnSpc>
                <a:spcPts val="1989"/>
              </a:lnSpc>
              <a:buChar char="-"/>
              <a:tabLst>
                <a:tab pos="408305" algn="l"/>
              </a:tabLst>
            </a:pP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name:</a:t>
            </a:r>
            <a:r>
              <a:rPr sz="1800" spc="-55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front-end</a:t>
            </a:r>
            <a:endParaRPr sz="1800">
              <a:latin typeface="Arial"/>
              <a:cs typeface="Arial"/>
            </a:endParaRPr>
          </a:p>
          <a:p>
            <a:pPr marL="395605" marR="2216150">
              <a:lnSpc>
                <a:spcPts val="2020"/>
              </a:lnSpc>
              <a:spcBef>
                <a:spcPts val="150"/>
              </a:spcBef>
            </a:pP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image:</a:t>
            </a:r>
            <a:r>
              <a:rPr sz="1800" spc="-80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nginx </a:t>
            </a:r>
            <a:r>
              <a:rPr sz="1800" spc="-484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ports:</a:t>
            </a:r>
            <a:endParaRPr sz="1800">
              <a:latin typeface="Arial"/>
              <a:cs typeface="Arial"/>
            </a:endParaRPr>
          </a:p>
          <a:p>
            <a:pPr marL="663575" lvl="1" indent="-139065">
              <a:lnSpc>
                <a:spcPts val="1764"/>
              </a:lnSpc>
              <a:buChar char="-"/>
              <a:tabLst>
                <a:tab pos="663575" algn="l"/>
              </a:tabLst>
            </a:pP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containerPort:</a:t>
            </a:r>
            <a:r>
              <a:rPr sz="1800" spc="-60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80</a:t>
            </a:r>
            <a:endParaRPr sz="1800">
              <a:latin typeface="Arial"/>
              <a:cs typeface="Arial"/>
            </a:endParaRPr>
          </a:p>
          <a:p>
            <a:pPr marL="408305" indent="-139700">
              <a:lnSpc>
                <a:spcPts val="2050"/>
              </a:lnSpc>
              <a:buChar char="-"/>
              <a:tabLst>
                <a:tab pos="408305" algn="l"/>
              </a:tabLst>
            </a:pP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name:</a:t>
            </a:r>
            <a:r>
              <a:rPr sz="1800" spc="-45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rss-reader</a:t>
            </a:r>
            <a:endParaRPr sz="1800">
              <a:latin typeface="Arial"/>
              <a:cs typeface="Arial"/>
            </a:endParaRPr>
          </a:p>
          <a:p>
            <a:pPr marL="395605" marR="5080">
              <a:lnSpc>
                <a:spcPts val="1989"/>
              </a:lnSpc>
              <a:spcBef>
                <a:spcPts val="180"/>
              </a:spcBef>
            </a:pP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image: 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nickchase/rss-php-nginx:v1 </a:t>
            </a:r>
            <a:r>
              <a:rPr sz="1800" spc="-490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ports:</a:t>
            </a:r>
            <a:endParaRPr sz="1800">
              <a:latin typeface="Arial"/>
              <a:cs typeface="Arial"/>
            </a:endParaRPr>
          </a:p>
          <a:p>
            <a:pPr marL="663575" lvl="1" indent="-139065">
              <a:lnSpc>
                <a:spcPts val="1955"/>
              </a:lnSpc>
              <a:buChar char="-"/>
              <a:tabLst>
                <a:tab pos="663575" algn="l"/>
              </a:tabLst>
            </a:pP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containerPort:</a:t>
            </a:r>
            <a:r>
              <a:rPr sz="1800" spc="-60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88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5942" y="1101852"/>
            <a:ext cx="37820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Objets</a:t>
            </a:r>
            <a:r>
              <a:rPr spc="-35" dirty="0"/>
              <a:t> </a:t>
            </a:r>
            <a:r>
              <a:rPr spc="-5" dirty="0"/>
              <a:t>de</a:t>
            </a:r>
            <a:r>
              <a:rPr spc="-50" dirty="0"/>
              <a:t> </a:t>
            </a:r>
            <a:r>
              <a:rPr spc="-5" dirty="0"/>
              <a:t>base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54" y="2036572"/>
            <a:ext cx="7823200" cy="3133090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sz="2800" spc="15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28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15" dirty="0">
                <a:solidFill>
                  <a:srgbClr val="8C1C74"/>
                </a:solidFill>
                <a:latin typeface="Arial"/>
                <a:cs typeface="Arial"/>
              </a:rPr>
              <a:t>PODs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15" dirty="0">
                <a:solidFill>
                  <a:srgbClr val="8C1C74"/>
                </a:solidFill>
                <a:latin typeface="Arial"/>
                <a:cs typeface="Arial"/>
              </a:rPr>
              <a:t>sont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15" dirty="0">
                <a:solidFill>
                  <a:srgbClr val="8C1C74"/>
                </a:solidFill>
                <a:latin typeface="Arial"/>
                <a:cs typeface="Arial"/>
              </a:rPr>
              <a:t>mortels,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15" dirty="0">
                <a:solidFill>
                  <a:srgbClr val="8C1C74"/>
                </a:solidFill>
                <a:latin typeface="Arial"/>
                <a:cs typeface="Arial"/>
              </a:rPr>
              <a:t>leur</a:t>
            </a:r>
            <a:r>
              <a:rPr sz="28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IP</a:t>
            </a:r>
            <a:r>
              <a:rPr sz="28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20" dirty="0">
                <a:solidFill>
                  <a:srgbClr val="8C1C74"/>
                </a:solidFill>
                <a:latin typeface="Arial"/>
                <a:cs typeface="Arial"/>
              </a:rPr>
              <a:t>change,</a:t>
            </a:r>
            <a:r>
              <a:rPr sz="2800" spc="-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...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ts val="3190"/>
              </a:lnSpc>
              <a:spcBef>
                <a:spcPts val="1400"/>
              </a:spcBef>
              <a:tabLst>
                <a:tab pos="4015740" algn="l"/>
              </a:tabLst>
            </a:pPr>
            <a:r>
              <a:rPr sz="2800" spc="15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28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15" dirty="0">
                <a:solidFill>
                  <a:srgbClr val="8C1C74"/>
                </a:solidFill>
                <a:latin typeface="Arial"/>
                <a:cs typeface="Arial"/>
              </a:rPr>
              <a:t>PODs</a:t>
            </a:r>
            <a:r>
              <a:rPr sz="2800" spc="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20" dirty="0">
                <a:solidFill>
                  <a:srgbClr val="8C1C74"/>
                </a:solidFill>
                <a:latin typeface="Arial"/>
                <a:cs typeface="Arial"/>
              </a:rPr>
              <a:t>peuvent</a:t>
            </a:r>
            <a:r>
              <a:rPr sz="28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8C1C74"/>
                </a:solidFill>
                <a:latin typeface="Arial"/>
                <a:cs typeface="Arial"/>
              </a:rPr>
              <a:t>être	</a:t>
            </a:r>
            <a:r>
              <a:rPr sz="2800" spc="10" dirty="0">
                <a:solidFill>
                  <a:srgbClr val="8C1C74"/>
                </a:solidFill>
                <a:latin typeface="Arial"/>
                <a:cs typeface="Arial"/>
              </a:rPr>
              <a:t>‘scalé’</a:t>
            </a:r>
            <a:r>
              <a:rPr sz="2800" spc="-1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rgbClr val="8C1C74"/>
                </a:solidFill>
                <a:latin typeface="Arial"/>
                <a:cs typeface="Arial"/>
              </a:rPr>
              <a:t>(on</a:t>
            </a:r>
            <a:r>
              <a:rPr sz="28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15" dirty="0">
                <a:solidFill>
                  <a:srgbClr val="8C1C74"/>
                </a:solidFill>
                <a:latin typeface="Arial"/>
                <a:cs typeface="Arial"/>
              </a:rPr>
              <a:t>augmente</a:t>
            </a:r>
            <a:r>
              <a:rPr sz="2800" spc="-1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15" dirty="0">
                <a:solidFill>
                  <a:srgbClr val="8C1C74"/>
                </a:solidFill>
                <a:latin typeface="Arial"/>
                <a:cs typeface="Arial"/>
              </a:rPr>
              <a:t>ou </a:t>
            </a:r>
            <a:r>
              <a:rPr sz="2800" spc="-7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15" dirty="0">
                <a:solidFill>
                  <a:srgbClr val="8C1C74"/>
                </a:solidFill>
                <a:latin typeface="Arial"/>
                <a:cs typeface="Arial"/>
              </a:rPr>
              <a:t>diminue</a:t>
            </a:r>
            <a:r>
              <a:rPr sz="28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15" dirty="0">
                <a:solidFill>
                  <a:srgbClr val="8C1C74"/>
                </a:solidFill>
                <a:latin typeface="Arial"/>
                <a:cs typeface="Arial"/>
              </a:rPr>
              <a:t>leur nombre</a:t>
            </a:r>
            <a:r>
              <a:rPr sz="28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8C1C74"/>
                </a:solidFill>
                <a:latin typeface="Arial"/>
                <a:cs typeface="Arial"/>
              </a:rPr>
              <a:t>en</a:t>
            </a:r>
            <a:r>
              <a:rPr sz="28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rgbClr val="8C1C74"/>
                </a:solidFill>
                <a:latin typeface="Arial"/>
                <a:cs typeface="Arial"/>
              </a:rPr>
              <a:t>fonction</a:t>
            </a:r>
            <a:r>
              <a:rPr sz="28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8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8C1C74"/>
                </a:solidFill>
                <a:latin typeface="Arial"/>
                <a:cs typeface="Arial"/>
              </a:rPr>
              <a:t>la</a:t>
            </a:r>
            <a:r>
              <a:rPr sz="28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15" dirty="0">
                <a:solidFill>
                  <a:srgbClr val="8C1C74"/>
                </a:solidFill>
                <a:latin typeface="Arial"/>
                <a:cs typeface="Arial"/>
              </a:rPr>
              <a:t>charge)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Il</a:t>
            </a:r>
            <a:r>
              <a:rPr sz="28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rgbClr val="8C1C74"/>
                </a:solidFill>
                <a:latin typeface="Arial"/>
                <a:cs typeface="Arial"/>
              </a:rPr>
              <a:t>faut</a:t>
            </a:r>
            <a:r>
              <a:rPr sz="28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15" dirty="0">
                <a:solidFill>
                  <a:srgbClr val="8C1C74"/>
                </a:solidFill>
                <a:latin typeface="Arial"/>
                <a:cs typeface="Arial"/>
              </a:rPr>
              <a:t>dès</a:t>
            </a:r>
            <a:r>
              <a:rPr sz="2800" spc="10" dirty="0">
                <a:solidFill>
                  <a:srgbClr val="8C1C74"/>
                </a:solidFill>
                <a:latin typeface="Arial"/>
                <a:cs typeface="Arial"/>
              </a:rPr>
              <a:t> lors</a:t>
            </a:r>
            <a:r>
              <a:rPr sz="28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780415" indent="-288290">
              <a:lnSpc>
                <a:spcPct val="100000"/>
              </a:lnSpc>
              <a:spcBef>
                <a:spcPts val="1019"/>
              </a:spcBef>
              <a:buClr>
                <a:srgbClr val="000000"/>
              </a:buClr>
              <a:buSzPct val="72000"/>
              <a:buFont typeface="MS UI Gothic"/>
              <a:buChar char="–"/>
              <a:tabLst>
                <a:tab pos="779780" algn="l"/>
                <a:tab pos="780415" algn="l"/>
              </a:tabLst>
            </a:pPr>
            <a:r>
              <a:rPr sz="2500" spc="-20" dirty="0">
                <a:solidFill>
                  <a:srgbClr val="8C1C74"/>
                </a:solidFill>
                <a:latin typeface="Arial"/>
                <a:cs typeface="Arial"/>
              </a:rPr>
              <a:t>Informer</a:t>
            </a:r>
            <a:r>
              <a:rPr sz="25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-10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25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-15" dirty="0">
                <a:solidFill>
                  <a:srgbClr val="8C1C74"/>
                </a:solidFill>
                <a:latin typeface="Arial"/>
                <a:cs typeface="Arial"/>
              </a:rPr>
              <a:t>autres</a:t>
            </a:r>
            <a:r>
              <a:rPr sz="25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-15" dirty="0">
                <a:solidFill>
                  <a:srgbClr val="8C1C74"/>
                </a:solidFill>
                <a:latin typeface="Arial"/>
                <a:cs typeface="Arial"/>
              </a:rPr>
              <a:t>containers</a:t>
            </a:r>
            <a:endParaRPr sz="2500">
              <a:latin typeface="Arial"/>
              <a:cs typeface="Arial"/>
            </a:endParaRPr>
          </a:p>
          <a:p>
            <a:pPr marL="780415" indent="-288290">
              <a:lnSpc>
                <a:spcPct val="100000"/>
              </a:lnSpc>
              <a:spcBef>
                <a:spcPts val="815"/>
              </a:spcBef>
              <a:buClr>
                <a:srgbClr val="000000"/>
              </a:buClr>
              <a:buSzPct val="72000"/>
              <a:buFont typeface="MS UI Gothic"/>
              <a:buChar char="–"/>
              <a:tabLst>
                <a:tab pos="779780" algn="l"/>
                <a:tab pos="780415" algn="l"/>
              </a:tabLst>
            </a:pPr>
            <a:r>
              <a:rPr sz="2500" spc="-15" dirty="0">
                <a:solidFill>
                  <a:srgbClr val="8C1C74"/>
                </a:solidFill>
                <a:latin typeface="Arial"/>
                <a:cs typeface="Arial"/>
              </a:rPr>
              <a:t>Répartir</a:t>
            </a:r>
            <a:r>
              <a:rPr sz="25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8C1C74"/>
                </a:solidFill>
                <a:latin typeface="Arial"/>
                <a:cs typeface="Arial"/>
              </a:rPr>
              <a:t>la</a:t>
            </a:r>
            <a:r>
              <a:rPr sz="25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-15" dirty="0">
                <a:solidFill>
                  <a:srgbClr val="8C1C74"/>
                </a:solidFill>
                <a:latin typeface="Arial"/>
                <a:cs typeface="Arial"/>
              </a:rPr>
              <a:t>charge</a:t>
            </a:r>
            <a:r>
              <a:rPr sz="25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-1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5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-15" dirty="0">
                <a:solidFill>
                  <a:srgbClr val="8C1C74"/>
                </a:solidFill>
                <a:latin typeface="Arial"/>
                <a:cs typeface="Arial"/>
              </a:rPr>
              <a:t>façon</a:t>
            </a:r>
            <a:r>
              <a:rPr sz="25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-20" dirty="0">
                <a:solidFill>
                  <a:srgbClr val="8C1C74"/>
                </a:solidFill>
                <a:latin typeface="Arial"/>
                <a:cs typeface="Arial"/>
              </a:rPr>
              <a:t>adéquate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5942" y="1101852"/>
            <a:ext cx="37820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Objets</a:t>
            </a:r>
            <a:r>
              <a:rPr spc="-35" dirty="0"/>
              <a:t> </a:t>
            </a:r>
            <a:r>
              <a:rPr spc="-5" dirty="0"/>
              <a:t>de</a:t>
            </a:r>
            <a:r>
              <a:rPr spc="-50" dirty="0"/>
              <a:t> </a:t>
            </a:r>
            <a:r>
              <a:rPr spc="-5" dirty="0"/>
              <a:t>base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54" y="2086355"/>
            <a:ext cx="9028430" cy="4241165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2000" b="1" spc="30" dirty="0">
                <a:solidFill>
                  <a:srgbClr val="8C1C74"/>
                </a:solidFill>
                <a:latin typeface="Arial"/>
                <a:cs typeface="Arial"/>
              </a:rPr>
              <a:t>Deployment</a:t>
            </a:r>
            <a:endParaRPr sz="2000">
              <a:latin typeface="Arial"/>
              <a:cs typeface="Arial"/>
            </a:endParaRPr>
          </a:p>
          <a:p>
            <a:pPr marL="12700" marR="94615">
              <a:lnSpc>
                <a:spcPts val="2300"/>
              </a:lnSpc>
              <a:spcBef>
                <a:spcPts val="1050"/>
              </a:spcBef>
            </a:pP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Un</a:t>
            </a:r>
            <a:r>
              <a:rPr sz="2000" spc="7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8C1C74"/>
                </a:solidFill>
                <a:latin typeface="Arial"/>
                <a:cs typeface="Arial"/>
              </a:rPr>
              <a:t>Deployment</a:t>
            </a:r>
            <a:r>
              <a:rPr sz="2000" spc="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est</a:t>
            </a:r>
            <a:r>
              <a:rPr sz="2000" spc="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un</a:t>
            </a:r>
            <a:r>
              <a:rPr sz="2000" spc="7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des</a:t>
            </a:r>
            <a:r>
              <a:rPr sz="2000" spc="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objets</a:t>
            </a:r>
            <a:r>
              <a:rPr sz="2000" spc="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8C1C74"/>
                </a:solidFill>
                <a:latin typeface="Arial"/>
                <a:cs typeface="Arial"/>
              </a:rPr>
              <a:t>permettant</a:t>
            </a:r>
            <a:r>
              <a:rPr sz="2000" spc="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000" spc="7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lancer</a:t>
            </a:r>
            <a:r>
              <a:rPr sz="2000" spc="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des</a:t>
            </a:r>
            <a:r>
              <a:rPr sz="2000" spc="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8C1C74"/>
                </a:solidFill>
                <a:latin typeface="Arial"/>
                <a:cs typeface="Arial"/>
              </a:rPr>
              <a:t>Pods.</a:t>
            </a:r>
            <a:r>
              <a:rPr sz="2000" spc="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8C1C74"/>
                </a:solidFill>
                <a:latin typeface="Arial"/>
                <a:cs typeface="Arial"/>
              </a:rPr>
              <a:t>Dans</a:t>
            </a:r>
            <a:r>
              <a:rPr sz="2000" spc="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8C1C74"/>
                </a:solidFill>
                <a:latin typeface="Arial"/>
                <a:cs typeface="Arial"/>
              </a:rPr>
              <a:t>les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8C1C74"/>
                </a:solidFill>
                <a:latin typeface="Arial"/>
                <a:cs typeface="Arial"/>
              </a:rPr>
              <a:t>bonnes</a:t>
            </a:r>
            <a:r>
              <a:rPr sz="2000" spc="7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pratiques</a:t>
            </a:r>
            <a:r>
              <a:rPr sz="2000" spc="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000" spc="7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Kubernetes</a:t>
            </a:r>
            <a:r>
              <a:rPr sz="2000" spc="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il</a:t>
            </a:r>
            <a:r>
              <a:rPr sz="2000" spc="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est</a:t>
            </a:r>
            <a:r>
              <a:rPr sz="2000" spc="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8C1C74"/>
                </a:solidFill>
                <a:latin typeface="Arial"/>
                <a:cs typeface="Arial"/>
              </a:rPr>
              <a:t>encouragé</a:t>
            </a:r>
            <a:r>
              <a:rPr sz="2000" spc="8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8C1C74"/>
                </a:solidFill>
                <a:latin typeface="Arial"/>
                <a:cs typeface="Arial"/>
              </a:rPr>
              <a:t>d’utiliser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des</a:t>
            </a:r>
            <a:r>
              <a:rPr sz="2000" spc="9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8C1C74"/>
                </a:solidFill>
                <a:latin typeface="Arial"/>
                <a:cs typeface="Arial"/>
              </a:rPr>
              <a:t>Deployments.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ts val="2300"/>
              </a:lnSpc>
              <a:spcBef>
                <a:spcPts val="894"/>
              </a:spcBef>
            </a:pPr>
            <a:r>
              <a:rPr sz="2000" spc="25" dirty="0">
                <a:solidFill>
                  <a:srgbClr val="8C1C74"/>
                </a:solidFill>
                <a:latin typeface="Arial"/>
                <a:cs typeface="Arial"/>
              </a:rPr>
              <a:t>Lors</a:t>
            </a:r>
            <a:r>
              <a:rPr sz="2000" spc="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000" spc="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8C1C74"/>
                </a:solidFill>
                <a:latin typeface="Arial"/>
                <a:cs typeface="Arial"/>
              </a:rPr>
              <a:t>la</a:t>
            </a:r>
            <a:r>
              <a:rPr sz="2000" spc="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création</a:t>
            </a:r>
            <a:r>
              <a:rPr sz="2000" spc="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d’un</a:t>
            </a:r>
            <a:r>
              <a:rPr sz="2000" spc="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8C1C74"/>
                </a:solidFill>
                <a:latin typeface="Arial"/>
                <a:cs typeface="Arial"/>
              </a:rPr>
              <a:t>Deployment</a:t>
            </a:r>
            <a:r>
              <a:rPr sz="2000" spc="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2000" spc="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controller</a:t>
            </a:r>
            <a:r>
              <a:rPr sz="2000" spc="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8C1C74"/>
                </a:solidFill>
                <a:latin typeface="Arial"/>
                <a:cs typeface="Arial"/>
              </a:rPr>
              <a:t>associé</a:t>
            </a:r>
            <a:r>
              <a:rPr sz="2000" spc="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va</a:t>
            </a:r>
            <a:r>
              <a:rPr sz="2000" spc="7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créer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8C1C74"/>
                </a:solidFill>
                <a:latin typeface="Arial"/>
                <a:cs typeface="Arial"/>
              </a:rPr>
              <a:t>un </a:t>
            </a:r>
            <a:r>
              <a:rPr sz="2000" spc="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ReplicaSet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à</a:t>
            </a:r>
            <a:r>
              <a:rPr sz="2000" spc="7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partir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000" spc="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8C1C74"/>
                </a:solidFill>
                <a:latin typeface="Arial"/>
                <a:cs typeface="Arial"/>
              </a:rPr>
              <a:t>votre</a:t>
            </a:r>
            <a:r>
              <a:rPr sz="2000" spc="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configuration.</a:t>
            </a:r>
            <a:r>
              <a:rPr sz="2000" spc="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2000" spc="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controller</a:t>
            </a:r>
            <a:r>
              <a:rPr sz="2000" spc="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8C1C74"/>
                </a:solidFill>
                <a:latin typeface="Arial"/>
                <a:cs typeface="Arial"/>
              </a:rPr>
              <a:t>associé</a:t>
            </a:r>
            <a:r>
              <a:rPr sz="2000" spc="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au</a:t>
            </a:r>
            <a:r>
              <a:rPr sz="2000" spc="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ReplicaSet </a:t>
            </a:r>
            <a:r>
              <a:rPr sz="2000" spc="-5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va</a:t>
            </a:r>
            <a:r>
              <a:rPr sz="2000" spc="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8C1C74"/>
                </a:solidFill>
                <a:latin typeface="Arial"/>
                <a:cs typeface="Arial"/>
              </a:rPr>
              <a:t>créer</a:t>
            </a:r>
            <a:r>
              <a:rPr sz="2000" spc="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une</a:t>
            </a:r>
            <a:r>
              <a:rPr sz="2000" spc="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série</a:t>
            </a:r>
            <a:r>
              <a:rPr sz="2000" spc="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000" spc="7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Pod</a:t>
            </a:r>
            <a:r>
              <a:rPr sz="2000" spc="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à</a:t>
            </a:r>
            <a:r>
              <a:rPr sz="2000" spc="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partir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000" spc="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la</a:t>
            </a:r>
            <a:r>
              <a:rPr sz="2000" spc="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configuration</a:t>
            </a:r>
            <a:r>
              <a:rPr sz="2000" spc="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du</a:t>
            </a:r>
            <a:r>
              <a:rPr sz="2000" spc="-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ReplicaSet.</a:t>
            </a:r>
            <a:endParaRPr sz="2000">
              <a:latin typeface="Arial"/>
              <a:cs typeface="Arial"/>
            </a:endParaRPr>
          </a:p>
          <a:p>
            <a:pPr marL="12700" marR="739140">
              <a:lnSpc>
                <a:spcPts val="2300"/>
              </a:lnSpc>
              <a:spcBef>
                <a:spcPts val="900"/>
              </a:spcBef>
            </a:pP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8C1C74"/>
                </a:solidFill>
                <a:latin typeface="Arial"/>
                <a:cs typeface="Arial"/>
              </a:rPr>
              <a:t>avantages</a:t>
            </a:r>
            <a:r>
              <a:rPr sz="2000" spc="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8C1C74"/>
                </a:solidFill>
                <a:latin typeface="Arial"/>
                <a:cs typeface="Arial"/>
              </a:rPr>
              <a:t>d’utiliser</a:t>
            </a:r>
            <a:r>
              <a:rPr sz="2000" spc="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un</a:t>
            </a:r>
            <a:r>
              <a:rPr sz="2000" spc="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8C1C74"/>
                </a:solidFill>
                <a:latin typeface="Arial"/>
                <a:cs typeface="Arial"/>
              </a:rPr>
              <a:t>Deployment</a:t>
            </a:r>
            <a:r>
              <a:rPr sz="2000" spc="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au</a:t>
            </a:r>
            <a:r>
              <a:rPr sz="2000" spc="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8C1C74"/>
                </a:solidFill>
                <a:latin typeface="Arial"/>
                <a:cs typeface="Arial"/>
              </a:rPr>
              <a:t>lieu</a:t>
            </a:r>
            <a:r>
              <a:rPr sz="2000" spc="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000" spc="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8C1C74"/>
                </a:solidFill>
                <a:latin typeface="Arial"/>
                <a:cs typeface="Arial"/>
              </a:rPr>
              <a:t>créer</a:t>
            </a:r>
            <a:r>
              <a:rPr sz="2000" spc="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8C1C74"/>
                </a:solidFill>
                <a:latin typeface="Arial"/>
                <a:cs typeface="Arial"/>
              </a:rPr>
              <a:t>directement</a:t>
            </a:r>
            <a:r>
              <a:rPr sz="2000" spc="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8C1C74"/>
                </a:solidFill>
                <a:latin typeface="Arial"/>
                <a:cs typeface="Arial"/>
              </a:rPr>
              <a:t>un </a:t>
            </a:r>
            <a:r>
              <a:rPr sz="2000" spc="-5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ReplicaSet</a:t>
            </a:r>
            <a:r>
              <a:rPr sz="2000" spc="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8C1C74"/>
                </a:solidFill>
                <a:latin typeface="Arial"/>
                <a:cs typeface="Arial"/>
              </a:rPr>
              <a:t>sont</a:t>
            </a:r>
            <a:r>
              <a:rPr sz="2000" spc="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12700" marR="140970">
              <a:lnSpc>
                <a:spcPts val="2280"/>
              </a:lnSpc>
              <a:spcBef>
                <a:spcPts val="935"/>
              </a:spcBef>
              <a:buFont typeface="Arial"/>
              <a:buChar char="•"/>
              <a:tabLst>
                <a:tab pos="303530" algn="l"/>
                <a:tab pos="304165" algn="l"/>
              </a:tabLst>
            </a:pPr>
            <a:r>
              <a:rPr sz="2000" b="1" spc="25" dirty="0">
                <a:solidFill>
                  <a:srgbClr val="8C1C74"/>
                </a:solidFill>
                <a:latin typeface="Arial"/>
                <a:cs typeface="Arial"/>
              </a:rPr>
              <a:t>Historisation</a:t>
            </a:r>
            <a:r>
              <a:rPr sz="2000" b="1" spc="7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b="1" spc="2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000" b="1" spc="7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b="1" spc="25" dirty="0">
                <a:solidFill>
                  <a:srgbClr val="8C1C74"/>
                </a:solidFill>
                <a:latin typeface="Arial"/>
                <a:cs typeface="Arial"/>
              </a:rPr>
              <a:t>l’objet</a:t>
            </a:r>
            <a:r>
              <a:rPr sz="2000" b="1" spc="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8C1C74"/>
                </a:solidFill>
                <a:latin typeface="Arial"/>
                <a:cs typeface="Arial"/>
              </a:rPr>
              <a:t>chaque</a:t>
            </a:r>
            <a:r>
              <a:rPr sz="2000" spc="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8C1C74"/>
                </a:solidFill>
                <a:latin typeface="Arial"/>
                <a:cs typeface="Arial"/>
              </a:rPr>
              <a:t>changement</a:t>
            </a:r>
            <a:r>
              <a:rPr sz="2000" spc="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dans</a:t>
            </a:r>
            <a:r>
              <a:rPr sz="2000" spc="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l’objet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(via</a:t>
            </a:r>
            <a:r>
              <a:rPr sz="2000" spc="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un</a:t>
            </a:r>
            <a:r>
              <a:rPr sz="2000" spc="7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“apply” </a:t>
            </a:r>
            <a:r>
              <a:rPr sz="2000" spc="-5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ou</a:t>
            </a:r>
            <a:r>
              <a:rPr sz="2000" spc="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un</a:t>
            </a:r>
            <a:r>
              <a:rPr sz="2000" spc="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“edit”)</a:t>
            </a:r>
            <a:r>
              <a:rPr sz="2000" spc="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va</a:t>
            </a:r>
            <a:r>
              <a:rPr sz="2000" spc="7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8C1C74"/>
                </a:solidFill>
                <a:latin typeface="Arial"/>
                <a:cs typeface="Arial"/>
              </a:rPr>
              <a:t>créer</a:t>
            </a:r>
            <a:r>
              <a:rPr sz="2000" spc="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une</a:t>
            </a:r>
            <a:r>
              <a:rPr sz="2000" spc="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8C1C74"/>
                </a:solidFill>
                <a:latin typeface="Arial"/>
                <a:cs typeface="Arial"/>
              </a:rPr>
              <a:t>sauvegarde</a:t>
            </a:r>
            <a:r>
              <a:rPr sz="2000" spc="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000" spc="7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8C1C74"/>
                </a:solidFill>
                <a:latin typeface="Arial"/>
                <a:cs typeface="Arial"/>
              </a:rPr>
              <a:t>la</a:t>
            </a:r>
            <a:r>
              <a:rPr sz="2000" spc="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8C1C74"/>
                </a:solidFill>
                <a:latin typeface="Arial"/>
                <a:cs typeface="Arial"/>
              </a:rPr>
              <a:t>version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8C1C74"/>
                </a:solidFill>
                <a:latin typeface="Arial"/>
                <a:cs typeface="Arial"/>
              </a:rPr>
              <a:t>précédente.</a:t>
            </a:r>
            <a:endParaRPr sz="2000">
              <a:latin typeface="Arial"/>
              <a:cs typeface="Arial"/>
            </a:endParaRPr>
          </a:p>
          <a:p>
            <a:pPr marL="12700" marR="187325">
              <a:lnSpc>
                <a:spcPts val="2300"/>
              </a:lnSpc>
              <a:spcBef>
                <a:spcPts val="919"/>
              </a:spcBef>
              <a:buFont typeface="Arial"/>
              <a:buChar char="•"/>
              <a:tabLst>
                <a:tab pos="303530" algn="l"/>
                <a:tab pos="304165" algn="l"/>
              </a:tabLst>
            </a:pPr>
            <a:r>
              <a:rPr sz="2000" b="1" spc="30" dirty="0">
                <a:solidFill>
                  <a:srgbClr val="8C1C74"/>
                </a:solidFill>
                <a:latin typeface="Arial"/>
                <a:cs typeface="Arial"/>
              </a:rPr>
              <a:t>Gestion</a:t>
            </a:r>
            <a:r>
              <a:rPr sz="2000" b="1" spc="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b="1" spc="20" dirty="0">
                <a:solidFill>
                  <a:srgbClr val="8C1C74"/>
                </a:solidFill>
                <a:latin typeface="Arial"/>
                <a:cs typeface="Arial"/>
              </a:rPr>
              <a:t>du</a:t>
            </a:r>
            <a:r>
              <a:rPr sz="2000" b="1" spc="7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b="1" spc="25" dirty="0">
                <a:solidFill>
                  <a:srgbClr val="8C1C74"/>
                </a:solidFill>
                <a:latin typeface="Arial"/>
                <a:cs typeface="Arial"/>
              </a:rPr>
              <a:t>rollout</a:t>
            </a:r>
            <a:r>
              <a:rPr sz="2000" b="1" spc="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b="1" spc="15" dirty="0">
                <a:solidFill>
                  <a:srgbClr val="8C1C74"/>
                </a:solidFill>
                <a:latin typeface="Arial"/>
                <a:cs typeface="Arial"/>
              </a:rPr>
              <a:t>et</a:t>
            </a:r>
            <a:r>
              <a:rPr sz="2000" b="1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b="1" spc="20" dirty="0">
                <a:solidFill>
                  <a:srgbClr val="8C1C74"/>
                </a:solidFill>
                <a:latin typeface="Arial"/>
                <a:cs typeface="Arial"/>
              </a:rPr>
              <a:t>du</a:t>
            </a:r>
            <a:r>
              <a:rPr sz="2000" b="1" spc="8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b="1" spc="25" dirty="0">
                <a:solidFill>
                  <a:srgbClr val="8C1C74"/>
                </a:solidFill>
                <a:latin typeface="Arial"/>
                <a:cs typeface="Arial"/>
              </a:rPr>
              <a:t>rollback</a:t>
            </a:r>
            <a:r>
              <a:rPr sz="2000" b="1" spc="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r>
              <a:rPr sz="2000" spc="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en</a:t>
            </a:r>
            <a:r>
              <a:rPr sz="2000" spc="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8C1C74"/>
                </a:solidFill>
                <a:latin typeface="Arial"/>
                <a:cs typeface="Arial"/>
              </a:rPr>
              <a:t>lien</a:t>
            </a:r>
            <a:r>
              <a:rPr sz="2000" spc="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avec</a:t>
            </a:r>
            <a:r>
              <a:rPr sz="2000" spc="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2000" spc="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point</a:t>
            </a:r>
            <a:r>
              <a:rPr sz="2000" spc="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8C1C74"/>
                </a:solidFill>
                <a:latin typeface="Arial"/>
                <a:cs typeface="Arial"/>
              </a:rPr>
              <a:t>précédent,</a:t>
            </a:r>
            <a:r>
              <a:rPr sz="2000" spc="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8C1C74"/>
                </a:solidFill>
                <a:latin typeface="Arial"/>
                <a:cs typeface="Arial"/>
              </a:rPr>
              <a:t>vous </a:t>
            </a:r>
            <a:r>
              <a:rPr sz="2000" spc="-5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8C1C74"/>
                </a:solidFill>
                <a:latin typeface="Arial"/>
                <a:cs typeface="Arial"/>
              </a:rPr>
              <a:t>pourrez</a:t>
            </a:r>
            <a:r>
              <a:rPr sz="2000" spc="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revenir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en</a:t>
            </a:r>
            <a:r>
              <a:rPr sz="2000" spc="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arrière</a:t>
            </a:r>
            <a:r>
              <a:rPr sz="2000" spc="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sur</a:t>
            </a:r>
            <a:r>
              <a:rPr sz="2000" spc="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une</a:t>
            </a:r>
            <a:r>
              <a:rPr sz="2000" spc="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configuration.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1179" y="1101852"/>
            <a:ext cx="721740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Votre</a:t>
            </a:r>
            <a:r>
              <a:rPr spc="-100" dirty="0"/>
              <a:t> </a:t>
            </a:r>
            <a:r>
              <a:rPr spc="-10" dirty="0"/>
              <a:t>formation</a:t>
            </a:r>
            <a:r>
              <a:rPr spc="-5" dirty="0"/>
              <a:t> </a:t>
            </a:r>
            <a:r>
              <a:rPr dirty="0"/>
              <a:t>-</a:t>
            </a:r>
            <a:r>
              <a:rPr spc="10" dirty="0"/>
              <a:t> </a:t>
            </a:r>
            <a:r>
              <a:rPr spc="-10" dirty="0"/>
              <a:t>Programme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54" y="1975611"/>
            <a:ext cx="5287645" cy="45427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909319">
              <a:lnSpc>
                <a:spcPct val="132300"/>
              </a:lnSpc>
              <a:spcBef>
                <a:spcPts val="140"/>
              </a:spcBef>
            </a:pPr>
            <a:r>
              <a:rPr sz="2800" spc="10" dirty="0">
                <a:solidFill>
                  <a:srgbClr val="8C1C74"/>
                </a:solidFill>
                <a:latin typeface="Arial"/>
                <a:cs typeface="Arial"/>
              </a:rPr>
              <a:t>Introduction</a:t>
            </a:r>
            <a:r>
              <a:rPr sz="28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à</a:t>
            </a:r>
            <a:r>
              <a:rPr sz="2800" spc="10" dirty="0">
                <a:solidFill>
                  <a:srgbClr val="8C1C74"/>
                </a:solidFill>
                <a:latin typeface="Arial"/>
                <a:cs typeface="Arial"/>
              </a:rPr>
              <a:t> Kubernetes </a:t>
            </a:r>
            <a:r>
              <a:rPr sz="2800" spc="15" dirty="0">
                <a:solidFill>
                  <a:srgbClr val="8C1C74"/>
                </a:solidFill>
                <a:latin typeface="Arial"/>
                <a:cs typeface="Arial"/>
              </a:rPr>
              <a:t> Les solutions </a:t>
            </a:r>
            <a:r>
              <a:rPr sz="2800" spc="10" dirty="0">
                <a:solidFill>
                  <a:srgbClr val="8C1C74"/>
                </a:solidFill>
                <a:latin typeface="Arial"/>
                <a:cs typeface="Arial"/>
              </a:rPr>
              <a:t>d’installation </a:t>
            </a:r>
            <a:r>
              <a:rPr sz="2800" spc="15" dirty="0">
                <a:solidFill>
                  <a:srgbClr val="8C1C74"/>
                </a:solidFill>
                <a:latin typeface="Arial"/>
                <a:cs typeface="Arial"/>
              </a:rPr>
              <a:t> Les </a:t>
            </a:r>
            <a:r>
              <a:rPr sz="2800" spc="10" dirty="0">
                <a:solidFill>
                  <a:srgbClr val="8C1C74"/>
                </a:solidFill>
                <a:latin typeface="Arial"/>
                <a:cs typeface="Arial"/>
              </a:rPr>
              <a:t>fichiers</a:t>
            </a:r>
            <a:r>
              <a:rPr sz="28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rgbClr val="8C1C74"/>
                </a:solidFill>
                <a:latin typeface="Arial"/>
                <a:cs typeface="Arial"/>
              </a:rPr>
              <a:t>descriptifs </a:t>
            </a:r>
            <a:r>
              <a:rPr sz="28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rgbClr val="8C1C74"/>
                </a:solidFill>
                <a:latin typeface="Arial"/>
                <a:cs typeface="Arial"/>
              </a:rPr>
              <a:t>Architecture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800" spc="-8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15" dirty="0">
                <a:solidFill>
                  <a:srgbClr val="8C1C74"/>
                </a:solidFill>
                <a:latin typeface="Arial"/>
                <a:cs typeface="Arial"/>
              </a:rPr>
              <a:t>Kubernetes </a:t>
            </a:r>
            <a:r>
              <a:rPr sz="2800" spc="-7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8C1C74"/>
                </a:solidFill>
                <a:latin typeface="Arial"/>
                <a:cs typeface="Arial"/>
              </a:rPr>
              <a:t>Objets </a:t>
            </a:r>
            <a:r>
              <a:rPr sz="2800" spc="10" dirty="0">
                <a:solidFill>
                  <a:srgbClr val="8C1C74"/>
                </a:solidFill>
                <a:latin typeface="Arial"/>
                <a:cs typeface="Arial"/>
              </a:rPr>
              <a:t>de </a:t>
            </a:r>
            <a:r>
              <a:rPr sz="2800" spc="15" dirty="0">
                <a:solidFill>
                  <a:srgbClr val="8C1C74"/>
                </a:solidFill>
                <a:latin typeface="Arial"/>
                <a:cs typeface="Arial"/>
              </a:rPr>
              <a:t>base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35"/>
              </a:spcBef>
            </a:pPr>
            <a:r>
              <a:rPr sz="2800" spc="10" dirty="0">
                <a:solidFill>
                  <a:srgbClr val="8C1C74"/>
                </a:solidFill>
                <a:latin typeface="Arial"/>
                <a:cs typeface="Arial"/>
              </a:rPr>
              <a:t>Exploiter</a:t>
            </a:r>
            <a:r>
              <a:rPr sz="28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rgbClr val="8C1C74"/>
                </a:solidFill>
                <a:latin typeface="Arial"/>
                <a:cs typeface="Arial"/>
              </a:rPr>
              <a:t>Kubernetes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2800" spc="10" dirty="0">
                <a:solidFill>
                  <a:srgbClr val="8C1C74"/>
                </a:solidFill>
                <a:latin typeface="Arial"/>
                <a:cs typeface="Arial"/>
              </a:rPr>
              <a:t>Gestion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15" dirty="0">
                <a:solidFill>
                  <a:srgbClr val="8C1C74"/>
                </a:solidFill>
                <a:latin typeface="Arial"/>
                <a:cs typeface="Arial"/>
              </a:rPr>
              <a:t>avancée des</a:t>
            </a:r>
            <a:r>
              <a:rPr sz="2800" spc="10" dirty="0">
                <a:solidFill>
                  <a:srgbClr val="8C1C74"/>
                </a:solidFill>
                <a:latin typeface="Arial"/>
                <a:cs typeface="Arial"/>
              </a:rPr>
              <a:t> conteneurs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sz="2800" spc="10" dirty="0">
                <a:solidFill>
                  <a:srgbClr val="8C1C74"/>
                </a:solidFill>
                <a:latin typeface="Arial"/>
                <a:cs typeface="Arial"/>
              </a:rPr>
              <a:t>Kubernetes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8C1C74"/>
                </a:solidFill>
                <a:latin typeface="Arial"/>
                <a:cs typeface="Arial"/>
              </a:rPr>
              <a:t>en</a:t>
            </a:r>
            <a:r>
              <a:rPr sz="28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rgbClr val="8C1C74"/>
                </a:solidFill>
                <a:latin typeface="Arial"/>
                <a:cs typeface="Arial"/>
              </a:rPr>
              <a:t>production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5942" y="1101852"/>
            <a:ext cx="37820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Objets</a:t>
            </a:r>
            <a:r>
              <a:rPr spc="-35" dirty="0"/>
              <a:t> </a:t>
            </a:r>
            <a:r>
              <a:rPr spc="-5" dirty="0"/>
              <a:t>de</a:t>
            </a:r>
            <a:r>
              <a:rPr spc="-50" dirty="0"/>
              <a:t> </a:t>
            </a:r>
            <a:r>
              <a:rPr spc="-5" dirty="0"/>
              <a:t>base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54" y="2036572"/>
            <a:ext cx="8876030" cy="3710940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sz="2800" b="1" spc="15" dirty="0">
                <a:solidFill>
                  <a:srgbClr val="8C1C74"/>
                </a:solidFill>
                <a:latin typeface="Arial"/>
                <a:cs typeface="Arial"/>
              </a:rPr>
              <a:t>Deployment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ts val="3190"/>
              </a:lnSpc>
              <a:spcBef>
                <a:spcPts val="1400"/>
              </a:spcBef>
            </a:pPr>
            <a:r>
              <a:rPr sz="2800" spc="5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2800" spc="15" dirty="0">
                <a:solidFill>
                  <a:srgbClr val="8C1C74"/>
                </a:solidFill>
                <a:latin typeface="Arial"/>
                <a:cs typeface="Arial"/>
              </a:rPr>
              <a:t> Deployment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rgbClr val="8C1C74"/>
                </a:solidFill>
                <a:latin typeface="Arial"/>
                <a:cs typeface="Arial"/>
              </a:rPr>
              <a:t>est </a:t>
            </a:r>
            <a:r>
              <a:rPr sz="2800" spc="5" dirty="0">
                <a:solidFill>
                  <a:srgbClr val="8C1C74"/>
                </a:solidFill>
                <a:latin typeface="Arial"/>
                <a:cs typeface="Arial"/>
              </a:rPr>
              <a:t>un</a:t>
            </a:r>
            <a:r>
              <a:rPr sz="28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15" dirty="0">
                <a:solidFill>
                  <a:srgbClr val="8C1C74"/>
                </a:solidFill>
                <a:latin typeface="Arial"/>
                <a:cs typeface="Arial"/>
              </a:rPr>
              <a:t>objet</a:t>
            </a:r>
            <a:r>
              <a:rPr sz="2800" spc="10" dirty="0">
                <a:solidFill>
                  <a:srgbClr val="8C1C74"/>
                </a:solidFill>
                <a:latin typeface="Arial"/>
                <a:cs typeface="Arial"/>
              </a:rPr>
              <a:t> stable</a:t>
            </a:r>
            <a:r>
              <a:rPr sz="28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15" dirty="0">
                <a:solidFill>
                  <a:srgbClr val="8C1C74"/>
                </a:solidFill>
                <a:latin typeface="Arial"/>
                <a:cs typeface="Arial"/>
              </a:rPr>
              <a:t>depuis</a:t>
            </a:r>
            <a:r>
              <a:rPr sz="28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8C1C74"/>
                </a:solidFill>
                <a:latin typeface="Arial"/>
                <a:cs typeface="Arial"/>
              </a:rPr>
              <a:t>la</a:t>
            </a:r>
            <a:r>
              <a:rPr sz="2800" spc="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rgbClr val="8C1C74"/>
                </a:solidFill>
                <a:latin typeface="Arial"/>
                <a:cs typeface="Arial"/>
              </a:rPr>
              <a:t>version</a:t>
            </a:r>
            <a:r>
              <a:rPr sz="28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8C1C74"/>
                </a:solidFill>
                <a:latin typeface="Arial"/>
                <a:cs typeface="Arial"/>
              </a:rPr>
              <a:t>1.9 </a:t>
            </a:r>
            <a:r>
              <a:rPr sz="2800" spc="-7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8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rgbClr val="8C1C74"/>
                </a:solidFill>
                <a:latin typeface="Arial"/>
                <a:cs typeface="Arial"/>
              </a:rPr>
              <a:t>Kubernetes,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15" dirty="0">
                <a:solidFill>
                  <a:srgbClr val="8C1C74"/>
                </a:solidFill>
                <a:latin typeface="Arial"/>
                <a:cs typeface="Arial"/>
              </a:rPr>
              <a:t>disponible</a:t>
            </a:r>
            <a:r>
              <a:rPr sz="28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15" dirty="0">
                <a:solidFill>
                  <a:srgbClr val="8C1C74"/>
                </a:solidFill>
                <a:latin typeface="Arial"/>
                <a:cs typeface="Arial"/>
              </a:rPr>
              <a:t>sur </a:t>
            </a:r>
            <a:r>
              <a:rPr sz="2800" spc="10" dirty="0">
                <a:solidFill>
                  <a:srgbClr val="8C1C74"/>
                </a:solidFill>
                <a:latin typeface="Arial"/>
                <a:cs typeface="Arial"/>
              </a:rPr>
              <a:t>l’api</a:t>
            </a:r>
            <a:r>
              <a:rPr sz="2800" spc="15" dirty="0">
                <a:solidFill>
                  <a:srgbClr val="8C1C74"/>
                </a:solidFill>
                <a:latin typeface="Arial"/>
                <a:cs typeface="Arial"/>
              </a:rPr>
              <a:t> “apps/v1”.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95"/>
              </a:spcBef>
            </a:pPr>
            <a:r>
              <a:rPr sz="2800" b="1" spc="15" dirty="0">
                <a:solidFill>
                  <a:srgbClr val="8C1C74"/>
                </a:solidFill>
                <a:latin typeface="Arial"/>
                <a:cs typeface="Arial"/>
              </a:rPr>
              <a:t>NB</a:t>
            </a:r>
            <a:r>
              <a:rPr sz="2800" b="1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300355" marR="1036319">
              <a:lnSpc>
                <a:spcPts val="3190"/>
              </a:lnSpc>
              <a:spcBef>
                <a:spcPts val="1400"/>
              </a:spcBef>
            </a:pP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Il</a:t>
            </a:r>
            <a:r>
              <a:rPr sz="2800" spc="5" dirty="0">
                <a:solidFill>
                  <a:srgbClr val="8C1C74"/>
                </a:solidFill>
                <a:latin typeface="Arial"/>
                <a:cs typeface="Arial"/>
              </a:rPr>
              <a:t> ne</a:t>
            </a:r>
            <a:r>
              <a:rPr sz="28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rgbClr val="8C1C74"/>
                </a:solidFill>
                <a:latin typeface="Arial"/>
                <a:cs typeface="Arial"/>
              </a:rPr>
              <a:t>faut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15" dirty="0">
                <a:solidFill>
                  <a:srgbClr val="8C1C74"/>
                </a:solidFill>
                <a:latin typeface="Arial"/>
                <a:cs typeface="Arial"/>
              </a:rPr>
              <a:t>pas</a:t>
            </a:r>
            <a:r>
              <a:rPr sz="28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15" dirty="0">
                <a:solidFill>
                  <a:srgbClr val="8C1C74"/>
                </a:solidFill>
                <a:latin typeface="Arial"/>
                <a:cs typeface="Arial"/>
              </a:rPr>
              <a:t>gérer</a:t>
            </a:r>
            <a:r>
              <a:rPr sz="2800" spc="10" dirty="0">
                <a:solidFill>
                  <a:srgbClr val="8C1C74"/>
                </a:solidFill>
                <a:latin typeface="Arial"/>
                <a:cs typeface="Arial"/>
              </a:rPr>
              <a:t> les</a:t>
            </a:r>
            <a:r>
              <a:rPr sz="28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15" dirty="0">
                <a:solidFill>
                  <a:srgbClr val="8C1C74"/>
                </a:solidFill>
                <a:latin typeface="Arial"/>
                <a:cs typeface="Arial"/>
              </a:rPr>
              <a:t>ReplicaSets</a:t>
            </a:r>
            <a:r>
              <a:rPr sz="2800" spc="5" dirty="0">
                <a:solidFill>
                  <a:srgbClr val="8C1C74"/>
                </a:solidFill>
                <a:latin typeface="Arial"/>
                <a:cs typeface="Arial"/>
              </a:rPr>
              <a:t> ou</a:t>
            </a:r>
            <a:r>
              <a:rPr sz="28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2800" spc="20" dirty="0">
                <a:solidFill>
                  <a:srgbClr val="8C1C74"/>
                </a:solidFill>
                <a:latin typeface="Arial"/>
                <a:cs typeface="Arial"/>
              </a:rPr>
              <a:t> pods </a:t>
            </a:r>
            <a:r>
              <a:rPr sz="2800" spc="-7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rgbClr val="8C1C74"/>
                </a:solidFill>
                <a:latin typeface="Arial"/>
                <a:cs typeface="Arial"/>
              </a:rPr>
              <a:t>appartenant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 à</a:t>
            </a:r>
            <a:r>
              <a:rPr sz="28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rgbClr val="8C1C74"/>
                </a:solidFill>
                <a:latin typeface="Arial"/>
                <a:cs typeface="Arial"/>
              </a:rPr>
              <a:t>un</a:t>
            </a:r>
            <a:r>
              <a:rPr sz="28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rgbClr val="8C1C74"/>
                </a:solidFill>
                <a:latin typeface="Arial"/>
                <a:cs typeface="Arial"/>
              </a:rPr>
              <a:t>déploiement.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18406" y="4750415"/>
            <a:ext cx="4395470" cy="1947545"/>
            <a:chOff x="4318406" y="4750415"/>
            <a:chExt cx="4395470" cy="1947545"/>
          </a:xfrm>
        </p:grpSpPr>
        <p:sp>
          <p:nvSpPr>
            <p:cNvPr id="3" name="object 3"/>
            <p:cNvSpPr/>
            <p:nvPr/>
          </p:nvSpPr>
          <p:spPr>
            <a:xfrm>
              <a:off x="4319994" y="4752004"/>
              <a:ext cx="4392295" cy="1944370"/>
            </a:xfrm>
            <a:custGeom>
              <a:avLst/>
              <a:gdLst/>
              <a:ahLst/>
              <a:cxnLst/>
              <a:rect l="l" t="t" r="r" b="b"/>
              <a:pathLst>
                <a:path w="4392295" h="1944370">
                  <a:moveTo>
                    <a:pt x="4392001" y="0"/>
                  </a:moveTo>
                  <a:lnTo>
                    <a:pt x="0" y="0"/>
                  </a:lnTo>
                  <a:lnTo>
                    <a:pt x="0" y="1944000"/>
                  </a:lnTo>
                  <a:lnTo>
                    <a:pt x="4392001" y="1944000"/>
                  </a:lnTo>
                  <a:lnTo>
                    <a:pt x="4392001" y="0"/>
                  </a:lnTo>
                  <a:close/>
                </a:path>
              </a:pathLst>
            </a:custGeom>
            <a:solidFill>
              <a:srgbClr val="DDE5EE">
                <a:alpha val="5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319994" y="4752003"/>
              <a:ext cx="4392295" cy="1944370"/>
            </a:xfrm>
            <a:custGeom>
              <a:avLst/>
              <a:gdLst/>
              <a:ahLst/>
              <a:cxnLst/>
              <a:rect l="l" t="t" r="r" b="b"/>
              <a:pathLst>
                <a:path w="4392295" h="1944370">
                  <a:moveTo>
                    <a:pt x="2196007" y="1944001"/>
                  </a:moveTo>
                  <a:lnTo>
                    <a:pt x="0" y="1944001"/>
                  </a:lnTo>
                  <a:lnTo>
                    <a:pt x="0" y="0"/>
                  </a:lnTo>
                  <a:lnTo>
                    <a:pt x="4392002" y="0"/>
                  </a:lnTo>
                  <a:lnTo>
                    <a:pt x="4392002" y="1944001"/>
                  </a:lnTo>
                  <a:lnTo>
                    <a:pt x="2196007" y="1944001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45942" y="1101852"/>
            <a:ext cx="37820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Objets</a:t>
            </a:r>
            <a:r>
              <a:rPr spc="-35" dirty="0"/>
              <a:t> </a:t>
            </a:r>
            <a:r>
              <a:rPr spc="-5" dirty="0"/>
              <a:t>de</a:t>
            </a:r>
            <a:r>
              <a:rPr spc="-50" dirty="0"/>
              <a:t> </a:t>
            </a:r>
            <a:r>
              <a:rPr spc="-5" dirty="0"/>
              <a:t>base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1654" y="2168652"/>
            <a:ext cx="23437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solidFill>
                  <a:srgbClr val="8C1C74"/>
                </a:solidFill>
                <a:latin typeface="Arial"/>
                <a:cs typeface="Arial"/>
              </a:rPr>
              <a:t>Deployment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96575" y="2163571"/>
            <a:ext cx="1987550" cy="234505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ct val="95000"/>
              </a:lnSpc>
              <a:spcBef>
                <a:spcPts val="204"/>
              </a:spcBef>
            </a:pPr>
            <a:r>
              <a:rPr sz="1800" spc="-20" dirty="0">
                <a:solidFill>
                  <a:srgbClr val="00A833"/>
                </a:solidFill>
                <a:latin typeface="Arial"/>
                <a:cs typeface="Arial"/>
              </a:rPr>
              <a:t>ap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i</a:t>
            </a:r>
            <a:r>
              <a:rPr sz="1800" spc="-114" dirty="0">
                <a:solidFill>
                  <a:srgbClr val="00A833"/>
                </a:solidFill>
                <a:latin typeface="Arial"/>
                <a:cs typeface="Arial"/>
              </a:rPr>
              <a:t>V</a:t>
            </a:r>
            <a:r>
              <a:rPr sz="1800" spc="-20" dirty="0">
                <a:solidFill>
                  <a:srgbClr val="00A833"/>
                </a:solidFill>
                <a:latin typeface="Arial"/>
                <a:cs typeface="Arial"/>
              </a:rPr>
              <a:t>e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rsi</a:t>
            </a:r>
            <a:r>
              <a:rPr sz="1800" spc="-20" dirty="0">
                <a:solidFill>
                  <a:srgbClr val="00A833"/>
                </a:solidFill>
                <a:latin typeface="Arial"/>
                <a:cs typeface="Arial"/>
              </a:rPr>
              <a:t>on</a:t>
            </a:r>
            <a:r>
              <a:rPr sz="1800" dirty="0">
                <a:solidFill>
                  <a:srgbClr val="00A833"/>
                </a:solidFill>
                <a:latin typeface="Arial"/>
                <a:cs typeface="Arial"/>
              </a:rPr>
              <a:t>:</a:t>
            </a:r>
            <a:r>
              <a:rPr sz="1800" spc="-35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apps/v1  </a:t>
            </a: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kind: 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Deployment 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 metadata:</a:t>
            </a:r>
            <a:endParaRPr sz="1800">
              <a:latin typeface="Arial"/>
              <a:cs typeface="Arial"/>
            </a:endParaRPr>
          </a:p>
          <a:p>
            <a:pPr marL="140335">
              <a:lnSpc>
                <a:spcPts val="1860"/>
              </a:lnSpc>
            </a:pP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labels:</a:t>
            </a:r>
            <a:endParaRPr sz="1800">
              <a:latin typeface="Arial"/>
              <a:cs typeface="Arial"/>
            </a:endParaRPr>
          </a:p>
          <a:p>
            <a:pPr marL="12700" marR="231140" indent="256540">
              <a:lnSpc>
                <a:spcPct val="92800"/>
              </a:lnSpc>
              <a:spcBef>
                <a:spcPts val="120"/>
              </a:spcBef>
            </a:pP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app</a:t>
            </a:r>
            <a:r>
              <a:rPr sz="1800" dirty="0">
                <a:solidFill>
                  <a:srgbClr val="00A833"/>
                </a:solidFill>
                <a:latin typeface="Arial"/>
                <a:cs typeface="Arial"/>
              </a:rPr>
              <a:t>:</a:t>
            </a:r>
            <a:r>
              <a:rPr sz="1800" spc="-80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fl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ux</a:t>
            </a: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-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app  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name: influxdb 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spec:</a:t>
            </a:r>
            <a:endParaRPr sz="1800">
              <a:latin typeface="Arial"/>
              <a:cs typeface="Arial"/>
            </a:endParaRPr>
          </a:p>
          <a:p>
            <a:pPr marL="268605" marR="356870" indent="-128270">
              <a:lnSpc>
                <a:spcPts val="2020"/>
              </a:lnSpc>
              <a:spcBef>
                <a:spcPts val="15"/>
              </a:spcBef>
            </a:pP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selector: </a:t>
            </a:r>
            <a:r>
              <a:rPr sz="1800" dirty="0">
                <a:solidFill>
                  <a:srgbClr val="00A833"/>
                </a:solidFill>
                <a:latin typeface="Arial"/>
                <a:cs typeface="Arial"/>
              </a:rPr>
              <a:t> m</a:t>
            </a: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at</a:t>
            </a:r>
            <a:r>
              <a:rPr sz="1800" dirty="0">
                <a:solidFill>
                  <a:srgbClr val="00A833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h</a:t>
            </a:r>
            <a:r>
              <a:rPr sz="1800" spc="-20" dirty="0">
                <a:solidFill>
                  <a:srgbClr val="00A833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a</a:t>
            </a:r>
            <a:r>
              <a:rPr sz="1800" spc="-20" dirty="0">
                <a:solidFill>
                  <a:srgbClr val="00A833"/>
                </a:solidFill>
                <a:latin typeface="Arial"/>
                <a:cs typeface="Arial"/>
              </a:rPr>
              <a:t>b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el</a:t>
            </a:r>
            <a:r>
              <a:rPr sz="1800" spc="5" dirty="0">
                <a:solidFill>
                  <a:srgbClr val="00A833"/>
                </a:solidFill>
                <a:latin typeface="Arial"/>
                <a:cs typeface="Arial"/>
              </a:rPr>
              <a:t>s</a:t>
            </a:r>
            <a:r>
              <a:rPr sz="1800" dirty="0">
                <a:solidFill>
                  <a:srgbClr val="00A833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81002" y="4473955"/>
            <a:ext cx="1504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app</a:t>
            </a:r>
            <a:r>
              <a:rPr sz="1800" dirty="0">
                <a:solidFill>
                  <a:srgbClr val="00A833"/>
                </a:solidFill>
                <a:latin typeface="Arial"/>
                <a:cs typeface="Arial"/>
              </a:rPr>
              <a:t>:</a:t>
            </a:r>
            <a:r>
              <a:rPr sz="1800" spc="-80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fl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ux</a:t>
            </a: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-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app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37797" y="4726940"/>
            <a:ext cx="1876425" cy="1826895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7000" marR="729615" indent="-127635">
              <a:lnSpc>
                <a:spcPts val="2020"/>
              </a:lnSpc>
              <a:spcBef>
                <a:spcPts val="284"/>
              </a:spcBef>
            </a:pP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template: </a:t>
            </a: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A833"/>
                </a:solidFill>
                <a:latin typeface="Arial"/>
                <a:cs typeface="Arial"/>
              </a:rPr>
              <a:t>m</a:t>
            </a: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et</a:t>
            </a:r>
            <a:r>
              <a:rPr sz="1800" dirty="0">
                <a:solidFill>
                  <a:srgbClr val="00A833"/>
                </a:solidFill>
                <a:latin typeface="Arial"/>
                <a:cs typeface="Arial"/>
              </a:rPr>
              <a:t>a</a:t>
            </a:r>
            <a:r>
              <a:rPr sz="1800" spc="-20" dirty="0">
                <a:solidFill>
                  <a:srgbClr val="00A833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ata:  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labels:</a:t>
            </a:r>
            <a:endParaRPr sz="1800">
              <a:latin typeface="Arial"/>
              <a:cs typeface="Arial"/>
            </a:endParaRPr>
          </a:p>
          <a:p>
            <a:pPr marL="383540">
              <a:lnSpc>
                <a:spcPts val="1855"/>
              </a:lnSpc>
            </a:pP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app:</a:t>
            </a:r>
            <a:r>
              <a:rPr sz="1800" spc="-75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influx-app</a:t>
            </a:r>
            <a:endParaRPr sz="1800">
              <a:latin typeface="Arial"/>
              <a:cs typeface="Arial"/>
            </a:endParaRPr>
          </a:p>
          <a:p>
            <a:pPr marL="127635" marR="139700" indent="127635">
              <a:lnSpc>
                <a:spcPts val="1920"/>
              </a:lnSpc>
              <a:spcBef>
                <a:spcPts val="175"/>
              </a:spcBef>
            </a:pP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name:</a:t>
            </a:r>
            <a:r>
              <a:rPr sz="1800" spc="-85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influxdb </a:t>
            </a:r>
            <a:r>
              <a:rPr sz="1800" spc="-484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spec:</a:t>
            </a:r>
            <a:endParaRPr sz="1800">
              <a:latin typeface="Arial"/>
              <a:cs typeface="Arial"/>
            </a:endParaRPr>
          </a:p>
          <a:p>
            <a:pPr marL="319405">
              <a:lnSpc>
                <a:spcPts val="2065"/>
              </a:lnSpc>
            </a:pP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containers: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91513" y="5239004"/>
            <a:ext cx="957580" cy="556260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R="5080">
              <a:lnSpc>
                <a:spcPts val="2020"/>
              </a:lnSpc>
              <a:spcBef>
                <a:spcPts val="284"/>
              </a:spcBef>
            </a:pPr>
            <a:r>
              <a:rPr sz="1800" spc="-5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é</a:t>
            </a:r>
            <a:r>
              <a:rPr sz="1800" spc="-5" dirty="0">
                <a:latin typeface="Arial"/>
                <a:cs typeface="Arial"/>
              </a:rPr>
              <a:t>fi</a:t>
            </a:r>
            <a:r>
              <a:rPr sz="1800" spc="-20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iti</a:t>
            </a:r>
            <a:r>
              <a:rPr sz="1800" spc="-2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  </a:t>
            </a:r>
            <a:r>
              <a:rPr sz="1800" spc="-10" dirty="0">
                <a:latin typeface="Arial"/>
                <a:cs typeface="Arial"/>
              </a:rPr>
              <a:t>Pod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5942" y="1101852"/>
            <a:ext cx="37820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Objets</a:t>
            </a:r>
            <a:r>
              <a:rPr spc="-35" dirty="0"/>
              <a:t> </a:t>
            </a:r>
            <a:r>
              <a:rPr spc="-5" dirty="0"/>
              <a:t>de</a:t>
            </a:r>
            <a:r>
              <a:rPr spc="-50" dirty="0"/>
              <a:t> </a:t>
            </a:r>
            <a:r>
              <a:rPr spc="-5" dirty="0"/>
              <a:t>base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54" y="2083815"/>
            <a:ext cx="8917940" cy="386016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1900" b="1" dirty="0">
                <a:solidFill>
                  <a:srgbClr val="8C1C74"/>
                </a:solidFill>
                <a:latin typeface="Arial"/>
                <a:cs typeface="Arial"/>
              </a:rPr>
              <a:t>Service</a:t>
            </a:r>
            <a:endParaRPr sz="1900">
              <a:latin typeface="Arial"/>
              <a:cs typeface="Arial"/>
            </a:endParaRPr>
          </a:p>
          <a:p>
            <a:pPr marL="12700" marR="639445">
              <a:lnSpc>
                <a:spcPts val="2210"/>
              </a:lnSpc>
              <a:spcBef>
                <a:spcPts val="950"/>
              </a:spcBef>
            </a:pPr>
            <a:r>
              <a:rPr sz="1900" spc="5" dirty="0">
                <a:solidFill>
                  <a:srgbClr val="8C1C74"/>
                </a:solidFill>
                <a:latin typeface="Arial"/>
                <a:cs typeface="Arial"/>
              </a:rPr>
              <a:t>Un pod doit communiquer avec </a:t>
            </a:r>
            <a:r>
              <a:rPr sz="1900" spc="-15" dirty="0">
                <a:solidFill>
                  <a:srgbClr val="8C1C74"/>
                </a:solidFill>
                <a:latin typeface="Arial"/>
                <a:cs typeface="Arial"/>
              </a:rPr>
              <a:t>l’extérieur, </a:t>
            </a:r>
            <a:r>
              <a:rPr sz="1900" spc="5" dirty="0">
                <a:solidFill>
                  <a:srgbClr val="8C1C74"/>
                </a:solidFill>
                <a:latin typeface="Arial"/>
                <a:cs typeface="Arial"/>
              </a:rPr>
              <a:t>un service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permet </a:t>
            </a:r>
            <a:r>
              <a:rPr sz="1900" spc="5" dirty="0">
                <a:solidFill>
                  <a:srgbClr val="8C1C74"/>
                </a:solidFill>
                <a:latin typeface="Arial"/>
                <a:cs typeface="Arial"/>
              </a:rPr>
              <a:t>de </a:t>
            </a:r>
            <a:r>
              <a:rPr sz="1900" spc="15" dirty="0">
                <a:solidFill>
                  <a:srgbClr val="8C1C74"/>
                </a:solidFill>
                <a:latin typeface="Arial"/>
                <a:cs typeface="Arial"/>
              </a:rPr>
              <a:t>‘publier’ </a:t>
            </a:r>
            <a:r>
              <a:rPr sz="1900" spc="5" dirty="0">
                <a:solidFill>
                  <a:srgbClr val="8C1C74"/>
                </a:solidFill>
                <a:latin typeface="Arial"/>
                <a:cs typeface="Arial"/>
              </a:rPr>
              <a:t>une </a:t>
            </a:r>
            <a:r>
              <a:rPr sz="1900" spc="-5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application.</a:t>
            </a:r>
            <a:endParaRPr sz="1900">
              <a:latin typeface="Arial"/>
              <a:cs typeface="Arial"/>
            </a:endParaRPr>
          </a:p>
          <a:p>
            <a:pPr marL="12700" marR="90805">
              <a:lnSpc>
                <a:spcPct val="94200"/>
              </a:lnSpc>
              <a:spcBef>
                <a:spcPts val="785"/>
              </a:spcBef>
              <a:buFont typeface="Arial"/>
              <a:buChar char="•"/>
              <a:tabLst>
                <a:tab pos="279400" algn="l"/>
                <a:tab pos="280035" algn="l"/>
              </a:tabLst>
            </a:pPr>
            <a:r>
              <a:rPr sz="1900" b="1" dirty="0">
                <a:solidFill>
                  <a:srgbClr val="8C1C74"/>
                </a:solidFill>
                <a:latin typeface="Arial"/>
                <a:cs typeface="Arial"/>
              </a:rPr>
              <a:t>Port</a:t>
            </a:r>
            <a:r>
              <a:rPr sz="1900" b="1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: Port </a:t>
            </a:r>
            <a:r>
              <a:rPr sz="1900" spc="5" dirty="0">
                <a:solidFill>
                  <a:srgbClr val="8C1C74"/>
                </a:solidFill>
                <a:latin typeface="Arial"/>
                <a:cs typeface="Arial"/>
              </a:rPr>
              <a:t>est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 le</a:t>
            </a:r>
            <a:r>
              <a:rPr sz="19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5" dirty="0">
                <a:solidFill>
                  <a:srgbClr val="8C1C74"/>
                </a:solidFill>
                <a:latin typeface="Arial"/>
                <a:cs typeface="Arial"/>
              </a:rPr>
              <a:t>numéro</a:t>
            </a:r>
            <a:r>
              <a:rPr sz="19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19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port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5" dirty="0">
                <a:solidFill>
                  <a:srgbClr val="8C1C74"/>
                </a:solidFill>
                <a:latin typeface="Arial"/>
                <a:cs typeface="Arial"/>
              </a:rPr>
              <a:t>qui rend</a:t>
            </a:r>
            <a:r>
              <a:rPr sz="19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5" dirty="0">
                <a:solidFill>
                  <a:srgbClr val="8C1C74"/>
                </a:solidFill>
                <a:latin typeface="Arial"/>
                <a:cs typeface="Arial"/>
              </a:rPr>
              <a:t>un</a:t>
            </a:r>
            <a:r>
              <a:rPr sz="19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5" dirty="0">
                <a:solidFill>
                  <a:srgbClr val="8C1C74"/>
                </a:solidFill>
                <a:latin typeface="Arial"/>
                <a:cs typeface="Arial"/>
              </a:rPr>
              <a:t>service</a:t>
            </a:r>
            <a:r>
              <a:rPr sz="19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5" dirty="0">
                <a:solidFill>
                  <a:srgbClr val="8C1C74"/>
                </a:solidFill>
                <a:latin typeface="Arial"/>
                <a:cs typeface="Arial"/>
              </a:rPr>
              <a:t>visible</a:t>
            </a:r>
            <a:r>
              <a:rPr sz="19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5" dirty="0">
                <a:solidFill>
                  <a:srgbClr val="8C1C74"/>
                </a:solidFill>
                <a:latin typeface="Arial"/>
                <a:cs typeface="Arial"/>
              </a:rPr>
              <a:t>aux</a:t>
            </a:r>
            <a:r>
              <a:rPr sz="19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autres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services </a:t>
            </a:r>
            <a:r>
              <a:rPr sz="1900" spc="-5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fonctionnant</a:t>
            </a:r>
            <a:r>
              <a:rPr sz="19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5" dirty="0">
                <a:solidFill>
                  <a:srgbClr val="8C1C74"/>
                </a:solidFill>
                <a:latin typeface="Arial"/>
                <a:cs typeface="Arial"/>
              </a:rPr>
              <a:t>dans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19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5" dirty="0">
                <a:solidFill>
                  <a:srgbClr val="8C1C74"/>
                </a:solidFill>
                <a:latin typeface="Arial"/>
                <a:cs typeface="Arial"/>
              </a:rPr>
              <a:t>même cluster</a:t>
            </a:r>
            <a:r>
              <a:rPr sz="19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K8s.</a:t>
            </a:r>
            <a:r>
              <a:rPr sz="19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En</a:t>
            </a:r>
            <a:r>
              <a:rPr sz="19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d'autres</a:t>
            </a:r>
            <a:r>
              <a:rPr sz="19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5" dirty="0">
                <a:solidFill>
                  <a:srgbClr val="8C1C74"/>
                </a:solidFill>
                <a:latin typeface="Arial"/>
                <a:cs typeface="Arial"/>
              </a:rPr>
              <a:t>termes,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 si</a:t>
            </a:r>
            <a:r>
              <a:rPr sz="1900" spc="5" dirty="0">
                <a:solidFill>
                  <a:srgbClr val="8C1C74"/>
                </a:solidFill>
                <a:latin typeface="Arial"/>
                <a:cs typeface="Arial"/>
              </a:rPr>
              <a:t> un</a:t>
            </a:r>
            <a:r>
              <a:rPr sz="19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5" dirty="0">
                <a:solidFill>
                  <a:srgbClr val="8C1C74"/>
                </a:solidFill>
                <a:latin typeface="Arial"/>
                <a:cs typeface="Arial"/>
              </a:rPr>
              <a:t>service veut </a:t>
            </a:r>
            <a:r>
              <a:rPr sz="19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invoquer </a:t>
            </a:r>
            <a:r>
              <a:rPr sz="1900" spc="5" dirty="0">
                <a:solidFill>
                  <a:srgbClr val="8C1C74"/>
                </a:solidFill>
                <a:latin typeface="Arial"/>
                <a:cs typeface="Arial"/>
              </a:rPr>
              <a:t>un</a:t>
            </a:r>
            <a:r>
              <a:rPr sz="19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autre service</a:t>
            </a:r>
            <a:r>
              <a:rPr sz="19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fonctionnant</a:t>
            </a:r>
            <a:r>
              <a:rPr sz="19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5" dirty="0">
                <a:solidFill>
                  <a:srgbClr val="8C1C74"/>
                </a:solidFill>
                <a:latin typeface="Arial"/>
                <a:cs typeface="Arial"/>
              </a:rPr>
              <a:t>dans</a:t>
            </a:r>
            <a:r>
              <a:rPr sz="19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19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5" dirty="0">
                <a:solidFill>
                  <a:srgbClr val="8C1C74"/>
                </a:solidFill>
                <a:latin typeface="Arial"/>
                <a:cs typeface="Arial"/>
              </a:rPr>
              <a:t>même</a:t>
            </a:r>
            <a:r>
              <a:rPr sz="19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5" dirty="0">
                <a:solidFill>
                  <a:srgbClr val="8C1C74"/>
                </a:solidFill>
                <a:latin typeface="Arial"/>
                <a:cs typeface="Arial"/>
              </a:rPr>
              <a:t>cluster</a:t>
            </a:r>
            <a:r>
              <a:rPr sz="19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Kubernetes,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il pourra </a:t>
            </a:r>
            <a:r>
              <a:rPr sz="1900" spc="-509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19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faire </a:t>
            </a:r>
            <a:r>
              <a:rPr sz="1900" spc="5" dirty="0">
                <a:solidFill>
                  <a:srgbClr val="8C1C74"/>
                </a:solidFill>
                <a:latin typeface="Arial"/>
                <a:cs typeface="Arial"/>
              </a:rPr>
              <a:t>en</a:t>
            </a:r>
            <a:r>
              <a:rPr sz="19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5" dirty="0">
                <a:solidFill>
                  <a:srgbClr val="8C1C74"/>
                </a:solidFill>
                <a:latin typeface="Arial"/>
                <a:cs typeface="Arial"/>
              </a:rPr>
              <a:t>utilisant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5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19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port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spécifié</a:t>
            </a:r>
            <a:r>
              <a:rPr sz="19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5" dirty="0">
                <a:solidFill>
                  <a:srgbClr val="8C1C74"/>
                </a:solidFill>
                <a:latin typeface="Arial"/>
                <a:cs typeface="Arial"/>
              </a:rPr>
              <a:t>contre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"port"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5" dirty="0">
                <a:solidFill>
                  <a:srgbClr val="8C1C74"/>
                </a:solidFill>
                <a:latin typeface="Arial"/>
                <a:cs typeface="Arial"/>
              </a:rPr>
              <a:t>dans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19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5" dirty="0">
                <a:solidFill>
                  <a:srgbClr val="8C1C74"/>
                </a:solidFill>
                <a:latin typeface="Arial"/>
                <a:cs typeface="Arial"/>
              </a:rPr>
              <a:t>fichier de</a:t>
            </a:r>
            <a:r>
              <a:rPr sz="19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5" dirty="0">
                <a:solidFill>
                  <a:srgbClr val="8C1C74"/>
                </a:solidFill>
                <a:latin typeface="Arial"/>
                <a:cs typeface="Arial"/>
              </a:rPr>
              <a:t>spécifications </a:t>
            </a:r>
            <a:r>
              <a:rPr sz="1900" spc="10" dirty="0">
                <a:solidFill>
                  <a:srgbClr val="8C1C74"/>
                </a:solidFill>
                <a:latin typeface="Arial"/>
                <a:cs typeface="Arial"/>
              </a:rPr>
              <a:t>du </a:t>
            </a:r>
            <a:r>
              <a:rPr sz="1900" spc="-5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service.</a:t>
            </a:r>
            <a:endParaRPr sz="1900">
              <a:latin typeface="Arial"/>
              <a:cs typeface="Arial"/>
            </a:endParaRPr>
          </a:p>
          <a:p>
            <a:pPr marL="432434" lvl="1" indent="-1524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432434" algn="l"/>
              </a:tabLst>
            </a:pPr>
            <a:r>
              <a:rPr sz="1900" b="1" dirty="0">
                <a:solidFill>
                  <a:srgbClr val="8C1C74"/>
                </a:solidFill>
                <a:latin typeface="Arial"/>
                <a:cs typeface="Arial"/>
              </a:rPr>
              <a:t>targetPort</a:t>
            </a:r>
            <a:r>
              <a:rPr sz="1900" b="1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r>
              <a:rPr sz="1900" spc="5" dirty="0">
                <a:solidFill>
                  <a:srgbClr val="8C1C74"/>
                </a:solidFill>
                <a:latin typeface="Arial"/>
                <a:cs typeface="Arial"/>
              </a:rPr>
              <a:t> Le</a:t>
            </a:r>
            <a:r>
              <a:rPr sz="19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port cible</a:t>
            </a:r>
            <a:r>
              <a:rPr sz="19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est</a:t>
            </a:r>
            <a:r>
              <a:rPr sz="19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5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19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port </a:t>
            </a:r>
            <a:r>
              <a:rPr sz="1900" spc="5" dirty="0">
                <a:solidFill>
                  <a:srgbClr val="8C1C74"/>
                </a:solidFill>
                <a:latin typeface="Arial"/>
                <a:cs typeface="Arial"/>
              </a:rPr>
              <a:t>du</a:t>
            </a:r>
            <a:r>
              <a:rPr sz="19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POD</a:t>
            </a:r>
            <a:r>
              <a:rPr sz="19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sur</a:t>
            </a:r>
            <a:r>
              <a:rPr sz="19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lequel </a:t>
            </a:r>
            <a:r>
              <a:rPr sz="1900" spc="5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19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service</a:t>
            </a:r>
            <a:r>
              <a:rPr sz="19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est</a:t>
            </a:r>
            <a:r>
              <a:rPr sz="1900" spc="-1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5" dirty="0">
                <a:solidFill>
                  <a:srgbClr val="8C1C74"/>
                </a:solidFill>
                <a:latin typeface="Arial"/>
                <a:cs typeface="Arial"/>
              </a:rPr>
              <a:t>exécuté.</a:t>
            </a:r>
            <a:endParaRPr sz="1900">
              <a:latin typeface="Arial"/>
              <a:cs typeface="Arial"/>
            </a:endParaRPr>
          </a:p>
          <a:p>
            <a:pPr marL="12700" marR="5080" algn="just">
              <a:lnSpc>
                <a:spcPct val="94200"/>
              </a:lnSpc>
              <a:spcBef>
                <a:spcPts val="850"/>
              </a:spcBef>
              <a:buFont typeface="Arial"/>
              <a:buChar char="•"/>
              <a:tabLst>
                <a:tab pos="280035" algn="l"/>
              </a:tabLst>
            </a:pPr>
            <a:r>
              <a:rPr sz="1900" b="1" spc="5" dirty="0">
                <a:solidFill>
                  <a:srgbClr val="8C1C74"/>
                </a:solidFill>
                <a:latin typeface="Arial"/>
                <a:cs typeface="Arial"/>
              </a:rPr>
              <a:t>Nodeport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: </a:t>
            </a:r>
            <a:r>
              <a:rPr sz="1900" spc="5" dirty="0">
                <a:solidFill>
                  <a:srgbClr val="8C1C74"/>
                </a:solidFill>
                <a:latin typeface="Arial"/>
                <a:cs typeface="Arial"/>
              </a:rPr>
              <a:t>Node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port </a:t>
            </a:r>
            <a:r>
              <a:rPr sz="1900" spc="5" dirty="0">
                <a:solidFill>
                  <a:srgbClr val="8C1C74"/>
                </a:solidFill>
                <a:latin typeface="Arial"/>
                <a:cs typeface="Arial"/>
              </a:rPr>
              <a:t>est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le port sur lequel le service peut être </a:t>
            </a:r>
            <a:r>
              <a:rPr sz="1900" spc="5" dirty="0">
                <a:solidFill>
                  <a:srgbClr val="8C1C74"/>
                </a:solidFill>
                <a:latin typeface="Arial"/>
                <a:cs typeface="Arial"/>
              </a:rPr>
              <a:t>accédé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à partir </a:t>
            </a:r>
            <a:r>
              <a:rPr sz="1900" spc="5" dirty="0">
                <a:solidFill>
                  <a:srgbClr val="8C1C74"/>
                </a:solidFill>
                <a:latin typeface="Arial"/>
                <a:cs typeface="Arial"/>
              </a:rPr>
              <a:t> d'utilisateurs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externes </a:t>
            </a:r>
            <a:r>
              <a:rPr sz="1900" spc="5" dirty="0">
                <a:solidFill>
                  <a:srgbClr val="8C1C74"/>
                </a:solidFill>
                <a:latin typeface="Arial"/>
                <a:cs typeface="Arial"/>
              </a:rPr>
              <a:t>en utilisant </a:t>
            </a:r>
            <a:r>
              <a:rPr sz="1900" spc="-25" dirty="0">
                <a:solidFill>
                  <a:srgbClr val="8C1C74"/>
                </a:solidFill>
                <a:latin typeface="Arial"/>
                <a:cs typeface="Arial"/>
              </a:rPr>
              <a:t>Kube-Proxy. </a:t>
            </a:r>
            <a:r>
              <a:rPr sz="1900" spc="5" dirty="0">
                <a:solidFill>
                  <a:srgbClr val="8C1C74"/>
                </a:solidFill>
                <a:latin typeface="Arial"/>
                <a:cs typeface="Arial"/>
              </a:rPr>
              <a:t>Normalement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laissé à l’appréciation </a:t>
            </a:r>
            <a:r>
              <a:rPr sz="1900" spc="-5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5" dirty="0">
                <a:solidFill>
                  <a:srgbClr val="8C1C74"/>
                </a:solidFill>
                <a:latin typeface="Arial"/>
                <a:cs typeface="Arial"/>
              </a:rPr>
              <a:t>de Kubernetes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 (entre </a:t>
            </a:r>
            <a:r>
              <a:rPr sz="1900" spc="5" dirty="0">
                <a:solidFill>
                  <a:srgbClr val="8C1C74"/>
                </a:solidFill>
                <a:latin typeface="Arial"/>
                <a:cs typeface="Arial"/>
              </a:rPr>
              <a:t>30000</a:t>
            </a:r>
            <a:r>
              <a:rPr sz="19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et</a:t>
            </a:r>
            <a:r>
              <a:rPr sz="19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5" dirty="0">
                <a:solidFill>
                  <a:srgbClr val="8C1C74"/>
                </a:solidFill>
                <a:latin typeface="Arial"/>
                <a:cs typeface="Arial"/>
              </a:rPr>
              <a:t>32000</a:t>
            </a:r>
            <a:r>
              <a:rPr sz="19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)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5942" y="1101852"/>
            <a:ext cx="37820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Objets</a:t>
            </a:r>
            <a:r>
              <a:rPr spc="-35" dirty="0"/>
              <a:t> </a:t>
            </a:r>
            <a:r>
              <a:rPr spc="-5" dirty="0"/>
              <a:t>de</a:t>
            </a:r>
            <a:r>
              <a:rPr spc="-50" dirty="0"/>
              <a:t> </a:t>
            </a:r>
            <a:r>
              <a:rPr spc="-5" dirty="0"/>
              <a:t>base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54" y="2182876"/>
            <a:ext cx="7952105" cy="4478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15" dirty="0">
                <a:solidFill>
                  <a:srgbClr val="8C1C74"/>
                </a:solidFill>
                <a:latin typeface="Arial"/>
                <a:cs typeface="Arial"/>
              </a:rPr>
              <a:t>Service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00">
              <a:latin typeface="Arial"/>
              <a:cs typeface="Arial"/>
            </a:endParaRPr>
          </a:p>
          <a:p>
            <a:pPr marL="2262505" marR="4276725">
              <a:lnSpc>
                <a:spcPct val="92800"/>
              </a:lnSpc>
            </a:pPr>
            <a:r>
              <a:rPr sz="1800" spc="-20" dirty="0">
                <a:solidFill>
                  <a:srgbClr val="00A833"/>
                </a:solidFill>
                <a:latin typeface="Arial"/>
                <a:cs typeface="Arial"/>
              </a:rPr>
              <a:t>ap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i</a:t>
            </a:r>
            <a:r>
              <a:rPr sz="1800" spc="-114" dirty="0">
                <a:solidFill>
                  <a:srgbClr val="00A833"/>
                </a:solidFill>
                <a:latin typeface="Arial"/>
                <a:cs typeface="Arial"/>
              </a:rPr>
              <a:t>V</a:t>
            </a:r>
            <a:r>
              <a:rPr sz="1800" spc="-20" dirty="0">
                <a:solidFill>
                  <a:srgbClr val="00A833"/>
                </a:solidFill>
                <a:latin typeface="Arial"/>
                <a:cs typeface="Arial"/>
              </a:rPr>
              <a:t>e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rsi</a:t>
            </a:r>
            <a:r>
              <a:rPr sz="1800" spc="-20" dirty="0">
                <a:solidFill>
                  <a:srgbClr val="00A833"/>
                </a:solidFill>
                <a:latin typeface="Arial"/>
                <a:cs typeface="Arial"/>
              </a:rPr>
              <a:t>on</a:t>
            </a:r>
            <a:r>
              <a:rPr sz="1800" dirty="0">
                <a:solidFill>
                  <a:srgbClr val="00A833"/>
                </a:solidFill>
                <a:latin typeface="Arial"/>
                <a:cs typeface="Arial"/>
              </a:rPr>
              <a:t>:</a:t>
            </a:r>
            <a:r>
              <a:rPr sz="1800" spc="-95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A833"/>
                </a:solidFill>
                <a:latin typeface="Arial"/>
                <a:cs typeface="Arial"/>
              </a:rPr>
              <a:t>v1  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kind: 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Service </a:t>
            </a: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metadata:</a:t>
            </a:r>
            <a:endParaRPr sz="1800">
              <a:latin typeface="Arial"/>
              <a:cs typeface="Arial"/>
            </a:endParaRPr>
          </a:p>
          <a:p>
            <a:pPr marL="2390140" marR="3208655">
              <a:lnSpc>
                <a:spcPts val="2020"/>
              </a:lnSpc>
              <a:spcBef>
                <a:spcPts val="115"/>
              </a:spcBef>
            </a:pP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name: 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example-service </a:t>
            </a:r>
            <a:r>
              <a:rPr sz="1800" spc="-495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labels:</a:t>
            </a:r>
            <a:endParaRPr sz="1800">
              <a:latin typeface="Arial"/>
              <a:cs typeface="Arial"/>
            </a:endParaRPr>
          </a:p>
          <a:p>
            <a:pPr marL="2517140">
              <a:lnSpc>
                <a:spcPts val="1860"/>
              </a:lnSpc>
            </a:pP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app:</a:t>
            </a:r>
            <a:r>
              <a:rPr sz="1800" spc="-40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example-service</a:t>
            </a:r>
            <a:endParaRPr sz="1800">
              <a:latin typeface="Arial"/>
              <a:cs typeface="Arial"/>
            </a:endParaRPr>
          </a:p>
          <a:p>
            <a:pPr marL="2390140" marR="4986020" indent="-127635">
              <a:lnSpc>
                <a:spcPts val="1920"/>
              </a:lnSpc>
              <a:spcBef>
                <a:spcPts val="180"/>
              </a:spcBef>
            </a:pP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spec: 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 po</a:t>
            </a: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ts:</a:t>
            </a:r>
            <a:endParaRPr sz="1800">
              <a:latin typeface="Arial"/>
              <a:cs typeface="Arial"/>
            </a:endParaRPr>
          </a:p>
          <a:p>
            <a:pPr marL="2390140">
              <a:lnSpc>
                <a:spcPts val="1930"/>
              </a:lnSpc>
            </a:pPr>
            <a:r>
              <a:rPr sz="1800" dirty="0">
                <a:solidFill>
                  <a:srgbClr val="00A833"/>
                </a:solidFill>
                <a:latin typeface="Arial"/>
                <a:cs typeface="Arial"/>
              </a:rPr>
              <a:t>-</a:t>
            </a:r>
            <a:r>
              <a:rPr sz="1800" spc="-30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port:</a:t>
            </a:r>
            <a:r>
              <a:rPr sz="1800" spc="-40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80</a:t>
            </a:r>
            <a:endParaRPr sz="1800">
              <a:latin typeface="Arial"/>
              <a:cs typeface="Arial"/>
            </a:endParaRPr>
          </a:p>
          <a:p>
            <a:pPr marL="2517775" marR="3179445">
              <a:lnSpc>
                <a:spcPts val="2020"/>
              </a:lnSpc>
              <a:spcBef>
                <a:spcPts val="145"/>
              </a:spcBef>
            </a:pP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protocol</a:t>
            </a:r>
            <a:r>
              <a:rPr sz="1800" spc="-45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A833"/>
                </a:solidFill>
                <a:latin typeface="Arial"/>
                <a:cs typeface="Arial"/>
              </a:rPr>
              <a:t>:</a:t>
            </a:r>
            <a:r>
              <a:rPr sz="1800" spc="-120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&lt;TCP|UDP&gt; </a:t>
            </a:r>
            <a:r>
              <a:rPr sz="1800" spc="-484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name</a:t>
            </a:r>
            <a:r>
              <a:rPr sz="1800" spc="-25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A833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2517775">
              <a:lnSpc>
                <a:spcPts val="1810"/>
              </a:lnSpc>
            </a:pP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targetPort:</a:t>
            </a:r>
            <a:r>
              <a:rPr sz="1800" spc="-60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4000</a:t>
            </a:r>
            <a:endParaRPr sz="1800">
              <a:latin typeface="Arial"/>
              <a:cs typeface="Arial"/>
            </a:endParaRPr>
          </a:p>
          <a:p>
            <a:pPr marL="2390140" marR="5080">
              <a:lnSpc>
                <a:spcPts val="2020"/>
              </a:lnSpc>
              <a:spcBef>
                <a:spcPts val="150"/>
              </a:spcBef>
            </a:pP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type: 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&lt;NodePort|clusterIP|loadBalancer|externalName&gt; </a:t>
            </a:r>
            <a:r>
              <a:rPr sz="1800" spc="-490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selector:</a:t>
            </a:r>
            <a:endParaRPr sz="1800">
              <a:latin typeface="Arial"/>
              <a:cs typeface="Arial"/>
            </a:endParaRPr>
          </a:p>
          <a:p>
            <a:pPr marL="2517775">
              <a:lnSpc>
                <a:spcPts val="1945"/>
              </a:lnSpc>
            </a:pP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app:</a:t>
            </a:r>
            <a:r>
              <a:rPr sz="1800" spc="-50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example-pod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5942" y="1101852"/>
            <a:ext cx="37820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Objets</a:t>
            </a:r>
            <a:r>
              <a:rPr spc="-35" dirty="0"/>
              <a:t> </a:t>
            </a:r>
            <a:r>
              <a:rPr spc="-5" dirty="0"/>
              <a:t>de</a:t>
            </a:r>
            <a:r>
              <a:rPr spc="-50" dirty="0"/>
              <a:t> </a:t>
            </a:r>
            <a:r>
              <a:rPr spc="-5" dirty="0"/>
              <a:t>base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54" y="2062987"/>
            <a:ext cx="8875395" cy="1802764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2400" b="1" spc="-10" dirty="0">
                <a:solidFill>
                  <a:srgbClr val="8C1C74"/>
                </a:solidFill>
                <a:latin typeface="Arial"/>
                <a:cs typeface="Arial"/>
              </a:rPr>
              <a:t>hostPath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ts val="2690"/>
              </a:lnSpc>
              <a:spcBef>
                <a:spcPts val="1160"/>
              </a:spcBef>
            </a:pP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Un volume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hostPath monte </a:t>
            </a:r>
            <a:r>
              <a:rPr sz="2400" dirty="0">
                <a:solidFill>
                  <a:srgbClr val="8C1C74"/>
                </a:solidFill>
                <a:latin typeface="Arial"/>
                <a:cs typeface="Arial"/>
              </a:rPr>
              <a:t>un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fichier ou </a:t>
            </a:r>
            <a:r>
              <a:rPr sz="2400" dirty="0">
                <a:solidFill>
                  <a:srgbClr val="8C1C74"/>
                </a:solidFill>
                <a:latin typeface="Arial"/>
                <a:cs typeface="Arial"/>
              </a:rPr>
              <a:t>un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répertoire du système </a:t>
            </a:r>
            <a:r>
              <a:rPr sz="2400" spc="-6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4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fichiers</a:t>
            </a:r>
            <a:r>
              <a:rPr sz="24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C1C74"/>
                </a:solidFill>
                <a:latin typeface="Arial"/>
                <a:cs typeface="Arial"/>
              </a:rPr>
              <a:t>du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 nœud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hôte</a:t>
            </a:r>
            <a:r>
              <a:rPr sz="24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dans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votre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Pod.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Certaines utilisations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d'un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hostPath</a:t>
            </a:r>
            <a:r>
              <a:rPr sz="2400" dirty="0">
                <a:solidFill>
                  <a:srgbClr val="8C1C74"/>
                </a:solidFill>
                <a:latin typeface="Arial"/>
                <a:cs typeface="Arial"/>
              </a:rPr>
              <a:t> :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6657" y="4996688"/>
            <a:ext cx="12192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MS UI Gothic"/>
                <a:cs typeface="MS UI Gothic"/>
              </a:rPr>
              <a:t>–</a:t>
            </a:r>
            <a:endParaRPr sz="15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6657" y="5402071"/>
            <a:ext cx="12192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MS UI Gothic"/>
                <a:cs typeface="MS UI Gothic"/>
              </a:rPr>
              <a:t>–</a:t>
            </a:r>
            <a:endParaRPr sz="1500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6023" y="3960367"/>
            <a:ext cx="8599170" cy="204660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55904" marR="735330" indent="-243204">
              <a:lnSpc>
                <a:spcPts val="2400"/>
              </a:lnSpc>
              <a:spcBef>
                <a:spcPts val="280"/>
              </a:spcBef>
              <a:tabLst>
                <a:tab pos="255270" algn="l"/>
              </a:tabLst>
            </a:pPr>
            <a:r>
              <a:rPr sz="2250" baseline="11111" dirty="0">
                <a:latin typeface="MS UI Gothic"/>
                <a:cs typeface="MS UI Gothic"/>
              </a:rPr>
              <a:t>–	</a:t>
            </a:r>
            <a:r>
              <a:rPr sz="2100" spc="-15" dirty="0">
                <a:solidFill>
                  <a:srgbClr val="8C1C74"/>
                </a:solidFill>
                <a:latin typeface="Arial"/>
                <a:cs typeface="Arial"/>
              </a:rPr>
              <a:t>exécuter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un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15" dirty="0">
                <a:solidFill>
                  <a:srgbClr val="8C1C74"/>
                </a:solidFill>
                <a:latin typeface="Arial"/>
                <a:cs typeface="Arial"/>
              </a:rPr>
              <a:t>conteneur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qui</a:t>
            </a:r>
            <a:r>
              <a:rPr sz="21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a</a:t>
            </a:r>
            <a:r>
              <a:rPr sz="21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15" dirty="0">
                <a:solidFill>
                  <a:srgbClr val="8C1C74"/>
                </a:solidFill>
                <a:latin typeface="Arial"/>
                <a:cs typeface="Arial"/>
              </a:rPr>
              <a:t>besoin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15" dirty="0">
                <a:solidFill>
                  <a:srgbClr val="8C1C74"/>
                </a:solidFill>
                <a:latin typeface="Arial"/>
                <a:cs typeface="Arial"/>
              </a:rPr>
              <a:t>d'accéder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au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15" dirty="0">
                <a:solidFill>
                  <a:srgbClr val="8C1C74"/>
                </a:solidFill>
                <a:latin typeface="Arial"/>
                <a:cs typeface="Arial"/>
              </a:rPr>
              <a:t>fonctionnement </a:t>
            </a:r>
            <a:r>
              <a:rPr sz="2100" spc="-57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interne</a:t>
            </a:r>
            <a:r>
              <a:rPr sz="21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1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Docker</a:t>
            </a:r>
            <a:endParaRPr sz="2100">
              <a:latin typeface="Arial"/>
              <a:cs typeface="Arial"/>
            </a:endParaRPr>
          </a:p>
          <a:p>
            <a:pPr marL="255904">
              <a:lnSpc>
                <a:spcPts val="2245"/>
              </a:lnSpc>
            </a:pP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Ex</a:t>
            </a:r>
            <a:r>
              <a:rPr sz="21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:utiliser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un</a:t>
            </a:r>
            <a:r>
              <a:rPr sz="21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chemin</a:t>
            </a:r>
            <a:r>
              <a:rPr sz="21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hôte</a:t>
            </a:r>
            <a:r>
              <a:rPr sz="21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1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/var/lib/docker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ou</a:t>
            </a:r>
            <a:r>
              <a:rPr sz="21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20" dirty="0">
                <a:solidFill>
                  <a:srgbClr val="8C1C74"/>
                </a:solidFill>
                <a:latin typeface="Arial"/>
                <a:cs typeface="Arial"/>
              </a:rPr>
              <a:t>/var/run/docker.sock</a:t>
            </a:r>
            <a:endParaRPr sz="2100">
              <a:latin typeface="Arial"/>
              <a:cs typeface="Arial"/>
            </a:endParaRPr>
          </a:p>
          <a:p>
            <a:pPr marL="255904">
              <a:lnSpc>
                <a:spcPct val="100000"/>
              </a:lnSpc>
              <a:spcBef>
                <a:spcPts val="670"/>
              </a:spcBef>
            </a:pPr>
            <a:r>
              <a:rPr sz="2100" spc="-15" dirty="0">
                <a:solidFill>
                  <a:srgbClr val="8C1C74"/>
                </a:solidFill>
                <a:latin typeface="Arial"/>
                <a:cs typeface="Arial"/>
              </a:rPr>
              <a:t>exécuter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 cAdvisor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15" dirty="0">
                <a:solidFill>
                  <a:srgbClr val="8C1C74"/>
                </a:solidFill>
                <a:latin typeface="Arial"/>
                <a:cs typeface="Arial"/>
              </a:rPr>
              <a:t>dans</a:t>
            </a:r>
            <a:r>
              <a:rPr sz="21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un</a:t>
            </a:r>
            <a:r>
              <a:rPr sz="21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40" dirty="0">
                <a:solidFill>
                  <a:srgbClr val="8C1C74"/>
                </a:solidFill>
                <a:latin typeface="Arial"/>
                <a:cs typeface="Arial"/>
              </a:rPr>
              <a:t>conteneur,</a:t>
            </a:r>
            <a:r>
              <a:rPr sz="21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15" dirty="0">
                <a:solidFill>
                  <a:srgbClr val="8C1C74"/>
                </a:solidFill>
                <a:latin typeface="Arial"/>
                <a:cs typeface="Arial"/>
              </a:rPr>
              <a:t>pour</a:t>
            </a:r>
            <a:r>
              <a:rPr sz="21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15" dirty="0">
                <a:solidFill>
                  <a:srgbClr val="8C1C74"/>
                </a:solidFill>
                <a:latin typeface="Arial"/>
                <a:cs typeface="Arial"/>
              </a:rPr>
              <a:t>accéder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à</a:t>
            </a:r>
            <a:r>
              <a:rPr sz="21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/sys</a:t>
            </a:r>
            <a:endParaRPr sz="2100">
              <a:latin typeface="Arial"/>
              <a:cs typeface="Arial"/>
            </a:endParaRPr>
          </a:p>
          <a:p>
            <a:pPr marL="255904" marR="5080">
              <a:lnSpc>
                <a:spcPts val="2300"/>
              </a:lnSpc>
              <a:spcBef>
                <a:spcPts val="930"/>
              </a:spcBef>
            </a:pP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permettre 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à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un Pod de spécifier 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si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un hostPath </a:t>
            </a:r>
            <a:r>
              <a:rPr sz="2100" spc="-20" dirty="0">
                <a:solidFill>
                  <a:srgbClr val="8C1C74"/>
                </a:solidFill>
                <a:latin typeface="Arial"/>
                <a:cs typeface="Arial"/>
              </a:rPr>
              <a:t>donné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doit exister </a:t>
            </a:r>
            <a:r>
              <a:rPr sz="2100" spc="-15" dirty="0">
                <a:solidFill>
                  <a:srgbClr val="8C1C74"/>
                </a:solidFill>
                <a:latin typeface="Arial"/>
                <a:cs typeface="Arial"/>
              </a:rPr>
              <a:t>avant </a:t>
            </a:r>
            <a:r>
              <a:rPr sz="2100" spc="-57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l'exécution</a:t>
            </a:r>
            <a:r>
              <a:rPr sz="21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du </a:t>
            </a:r>
            <a:r>
              <a:rPr sz="2100" spc="-15" dirty="0">
                <a:solidFill>
                  <a:srgbClr val="8C1C74"/>
                </a:solidFill>
                <a:latin typeface="Arial"/>
                <a:cs typeface="Arial"/>
              </a:rPr>
              <a:t>Pod,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s'il</a:t>
            </a:r>
            <a:r>
              <a:rPr sz="21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doit</a:t>
            </a:r>
            <a:r>
              <a:rPr sz="21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être créé,</a:t>
            </a:r>
            <a:r>
              <a:rPr sz="2100" spc="-5" dirty="0">
                <a:solidFill>
                  <a:srgbClr val="8C1C74"/>
                </a:solidFill>
                <a:latin typeface="Arial"/>
                <a:cs typeface="Arial"/>
              </a:rPr>
              <a:t> et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qu'il</a:t>
            </a:r>
            <a:r>
              <a:rPr sz="21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8C1C74"/>
                </a:solidFill>
                <a:latin typeface="Arial"/>
                <a:cs typeface="Arial"/>
              </a:rPr>
              <a:t>doit</a:t>
            </a:r>
            <a:r>
              <a:rPr sz="21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100" spc="-35" dirty="0">
                <a:solidFill>
                  <a:srgbClr val="8C1C74"/>
                </a:solidFill>
                <a:latin typeface="Arial"/>
                <a:cs typeface="Arial"/>
              </a:rPr>
              <a:t>exister.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5942" y="1101852"/>
            <a:ext cx="37820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Objets</a:t>
            </a:r>
            <a:r>
              <a:rPr spc="-35" dirty="0"/>
              <a:t> </a:t>
            </a:r>
            <a:r>
              <a:rPr spc="-5" dirty="0"/>
              <a:t>de</a:t>
            </a:r>
            <a:r>
              <a:rPr spc="-50" dirty="0"/>
              <a:t> </a:t>
            </a:r>
            <a:r>
              <a:rPr spc="-5" dirty="0"/>
              <a:t>base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54" y="2062987"/>
            <a:ext cx="8767445" cy="1802764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2400" b="1" spc="-10" dirty="0">
                <a:solidFill>
                  <a:srgbClr val="8C1C74"/>
                </a:solidFill>
                <a:latin typeface="Arial"/>
                <a:cs typeface="Arial"/>
              </a:rPr>
              <a:t>hostPath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ts val="2690"/>
              </a:lnSpc>
              <a:spcBef>
                <a:spcPts val="1160"/>
              </a:spcBef>
            </a:pP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En</a:t>
            </a:r>
            <a:r>
              <a:rPr sz="24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plus</a:t>
            </a:r>
            <a:r>
              <a:rPr sz="24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du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chemin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(obligatoire),</a:t>
            </a:r>
            <a:r>
              <a:rPr sz="24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l'utilisateur</a:t>
            </a:r>
            <a:r>
              <a:rPr sz="24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peut</a:t>
            </a:r>
            <a:r>
              <a:rPr sz="24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spécifier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un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type </a:t>
            </a:r>
            <a:r>
              <a:rPr sz="2400" spc="-6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pour</a:t>
            </a:r>
            <a:r>
              <a:rPr sz="24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un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volume</a:t>
            </a:r>
            <a:r>
              <a:rPr sz="24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hostPath.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24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valeurs</a:t>
            </a:r>
            <a:r>
              <a:rPr sz="24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prises</a:t>
            </a:r>
            <a:r>
              <a:rPr sz="24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en</a:t>
            </a:r>
            <a:r>
              <a:rPr sz="24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charge</a:t>
            </a:r>
            <a:r>
              <a:rPr sz="24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pour</a:t>
            </a:r>
            <a:r>
              <a:rPr sz="24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24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type </a:t>
            </a:r>
            <a:r>
              <a:rPr sz="240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zone</a:t>
            </a:r>
            <a:r>
              <a:rPr sz="24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sont</a:t>
            </a:r>
            <a:r>
              <a:rPr sz="24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9864" y="4075221"/>
            <a:ext cx="7546624" cy="3176972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5942" y="1101852"/>
            <a:ext cx="37820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Objets</a:t>
            </a:r>
            <a:r>
              <a:rPr spc="-35" dirty="0"/>
              <a:t> </a:t>
            </a:r>
            <a:r>
              <a:rPr spc="-5" dirty="0"/>
              <a:t>de</a:t>
            </a:r>
            <a:r>
              <a:rPr spc="-50" dirty="0"/>
              <a:t> </a:t>
            </a:r>
            <a:r>
              <a:rPr spc="-5" dirty="0"/>
              <a:t>base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54" y="2182876"/>
            <a:ext cx="120586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20" dirty="0">
                <a:solidFill>
                  <a:srgbClr val="8C1C74"/>
                </a:solidFill>
                <a:latin typeface="Arial"/>
                <a:cs typeface="Arial"/>
              </a:rPr>
              <a:t>hostPath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89655" y="2108708"/>
            <a:ext cx="3529329" cy="285432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2103755">
              <a:lnSpc>
                <a:spcPct val="92800"/>
              </a:lnSpc>
              <a:spcBef>
                <a:spcPts val="254"/>
              </a:spcBef>
            </a:pPr>
            <a:r>
              <a:rPr sz="1800" spc="-25" dirty="0">
                <a:solidFill>
                  <a:srgbClr val="00A833"/>
                </a:solidFill>
                <a:latin typeface="Arial"/>
                <a:cs typeface="Arial"/>
              </a:rPr>
              <a:t>ap</a:t>
            </a:r>
            <a:r>
              <a:rPr sz="1800" spc="-20" dirty="0">
                <a:solidFill>
                  <a:srgbClr val="00A833"/>
                </a:solidFill>
                <a:latin typeface="Arial"/>
                <a:cs typeface="Arial"/>
              </a:rPr>
              <a:t>i</a:t>
            </a:r>
            <a:r>
              <a:rPr sz="1800" spc="-120" dirty="0">
                <a:solidFill>
                  <a:srgbClr val="00A833"/>
                </a:solidFill>
                <a:latin typeface="Arial"/>
                <a:cs typeface="Arial"/>
              </a:rPr>
              <a:t>V</a:t>
            </a:r>
            <a:r>
              <a:rPr sz="1800" spc="-25" dirty="0">
                <a:solidFill>
                  <a:srgbClr val="00A833"/>
                </a:solidFill>
                <a:latin typeface="Arial"/>
                <a:cs typeface="Arial"/>
              </a:rPr>
              <a:t>e</a:t>
            </a:r>
            <a:r>
              <a:rPr sz="1800" spc="-20" dirty="0">
                <a:solidFill>
                  <a:srgbClr val="00A833"/>
                </a:solidFill>
                <a:latin typeface="Arial"/>
                <a:cs typeface="Arial"/>
              </a:rPr>
              <a:t>rsi</a:t>
            </a:r>
            <a:r>
              <a:rPr sz="1800" spc="-25" dirty="0">
                <a:solidFill>
                  <a:srgbClr val="00A833"/>
                </a:solidFill>
                <a:latin typeface="Arial"/>
                <a:cs typeface="Arial"/>
              </a:rPr>
              <a:t>on</a:t>
            </a:r>
            <a:r>
              <a:rPr sz="1800" dirty="0">
                <a:solidFill>
                  <a:srgbClr val="00A833"/>
                </a:solidFill>
                <a:latin typeface="Arial"/>
                <a:cs typeface="Arial"/>
              </a:rPr>
              <a:t>:</a:t>
            </a:r>
            <a:r>
              <a:rPr sz="1800" spc="-45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A833"/>
                </a:solidFill>
                <a:latin typeface="Arial"/>
                <a:cs typeface="Arial"/>
              </a:rPr>
              <a:t>v1  </a:t>
            </a: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kind: Pod </a:t>
            </a:r>
            <a:r>
              <a:rPr sz="1800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metadata:</a:t>
            </a:r>
            <a:endParaRPr sz="1800">
              <a:latin typeface="Arial"/>
              <a:cs typeface="Arial"/>
            </a:endParaRPr>
          </a:p>
          <a:p>
            <a:pPr marL="12700" marR="2123440">
              <a:lnSpc>
                <a:spcPts val="2020"/>
              </a:lnSpc>
              <a:spcBef>
                <a:spcPts val="15"/>
              </a:spcBef>
            </a:pP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name:</a:t>
            </a:r>
            <a:r>
              <a:rPr sz="1800" spc="-95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test-pd </a:t>
            </a:r>
            <a:r>
              <a:rPr sz="1800" spc="-484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spec: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920"/>
              </a:lnSpc>
            </a:pP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containers:</a:t>
            </a:r>
            <a:endParaRPr sz="1800">
              <a:latin typeface="Arial"/>
              <a:cs typeface="Arial"/>
            </a:endParaRPr>
          </a:p>
          <a:p>
            <a:pPr marL="267335" marR="5080" indent="-127635">
              <a:lnSpc>
                <a:spcPts val="1989"/>
              </a:lnSpc>
              <a:spcBef>
                <a:spcPts val="185"/>
              </a:spcBef>
            </a:pPr>
            <a:r>
              <a:rPr sz="1800" dirty="0">
                <a:solidFill>
                  <a:srgbClr val="00A833"/>
                </a:solidFill>
                <a:latin typeface="Arial"/>
                <a:cs typeface="Arial"/>
              </a:rPr>
              <a:t>-</a:t>
            </a:r>
            <a:r>
              <a:rPr sz="1800" spc="10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image: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00A833"/>
                </a:solidFill>
                <a:latin typeface="Arial"/>
                <a:cs typeface="Arial"/>
              </a:rPr>
              <a:t>k8s.gcr.io/test-webserver </a:t>
            </a:r>
            <a:r>
              <a:rPr sz="1800" spc="-484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name: test-container 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volumeMounts:</a:t>
            </a:r>
            <a:endParaRPr sz="1800">
              <a:latin typeface="Arial"/>
              <a:cs typeface="Arial"/>
            </a:endParaRPr>
          </a:p>
          <a:p>
            <a:pPr marL="280035">
              <a:lnSpc>
                <a:spcPts val="1839"/>
              </a:lnSpc>
            </a:pPr>
            <a:r>
              <a:rPr sz="1800" dirty="0">
                <a:solidFill>
                  <a:srgbClr val="00A833"/>
                </a:solidFill>
                <a:latin typeface="Arial"/>
                <a:cs typeface="Arial"/>
              </a:rPr>
              <a:t>-</a:t>
            </a:r>
            <a:r>
              <a:rPr sz="1800" spc="-20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mountPath:</a:t>
            </a:r>
            <a:r>
              <a:rPr sz="1800" spc="-35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A833"/>
                </a:solidFill>
                <a:latin typeface="Arial"/>
                <a:cs typeface="Arial"/>
              </a:rPr>
              <a:t>/test-pd</a:t>
            </a:r>
            <a:endParaRPr sz="1800">
              <a:latin typeface="Arial"/>
              <a:cs typeface="Arial"/>
            </a:endParaRPr>
          </a:p>
          <a:p>
            <a:pPr marL="404495">
              <a:lnSpc>
                <a:spcPts val="2135"/>
              </a:lnSpc>
            </a:pP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name:</a:t>
            </a:r>
            <a:r>
              <a:rPr sz="1800" spc="-45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A833"/>
                </a:solidFill>
                <a:latin typeface="Arial"/>
                <a:cs typeface="Arial"/>
              </a:rPr>
              <a:t>test-volume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96004" y="5112010"/>
            <a:ext cx="4896485" cy="2016125"/>
          </a:xfrm>
          <a:prstGeom prst="rect">
            <a:avLst/>
          </a:prstGeom>
          <a:solidFill>
            <a:srgbClr val="DDE5EE">
              <a:alpha val="50199"/>
            </a:srgbClr>
          </a:solidFill>
          <a:ln w="3175">
            <a:solidFill>
              <a:srgbClr val="3364A3"/>
            </a:solidFill>
          </a:ln>
        </p:spPr>
        <p:txBody>
          <a:bodyPr vert="horz" wrap="square" lIns="0" tIns="75565" rIns="0" bIns="0" rtlCol="0">
            <a:spAutoFit/>
          </a:bodyPr>
          <a:lstStyle/>
          <a:p>
            <a:pPr marL="433705">
              <a:lnSpc>
                <a:spcPts val="2075"/>
              </a:lnSpc>
              <a:spcBef>
                <a:spcPts val="595"/>
              </a:spcBef>
            </a:pP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volumes:</a:t>
            </a:r>
            <a:endParaRPr sz="1800">
              <a:latin typeface="Arial"/>
              <a:cs typeface="Arial"/>
            </a:endParaRPr>
          </a:p>
          <a:p>
            <a:pPr marL="433705">
              <a:lnSpc>
                <a:spcPts val="2050"/>
              </a:lnSpc>
            </a:pPr>
            <a:r>
              <a:rPr sz="1800" dirty="0">
                <a:solidFill>
                  <a:srgbClr val="00A833"/>
                </a:solidFill>
                <a:latin typeface="Arial"/>
                <a:cs typeface="Arial"/>
              </a:rPr>
              <a:t>-</a:t>
            </a:r>
            <a:r>
              <a:rPr sz="1800" spc="-20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name:</a:t>
            </a:r>
            <a:r>
              <a:rPr sz="1800" spc="-30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A833"/>
                </a:solidFill>
                <a:latin typeface="Arial"/>
                <a:cs typeface="Arial"/>
              </a:rPr>
              <a:t>test-volume</a:t>
            </a:r>
            <a:endParaRPr sz="1800">
              <a:latin typeface="Arial"/>
              <a:cs typeface="Arial"/>
            </a:endParaRPr>
          </a:p>
          <a:p>
            <a:pPr marL="689610" marR="3109595" indent="-128270">
              <a:lnSpc>
                <a:spcPts val="1989"/>
              </a:lnSpc>
              <a:spcBef>
                <a:spcPts val="185"/>
              </a:spcBef>
            </a:pP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hostPath: </a:t>
            </a: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path</a:t>
            </a:r>
            <a:r>
              <a:rPr sz="1800" dirty="0">
                <a:solidFill>
                  <a:srgbClr val="00A833"/>
                </a:solidFill>
                <a:latin typeface="Arial"/>
                <a:cs typeface="Arial"/>
              </a:rPr>
              <a:t>:</a:t>
            </a:r>
            <a:r>
              <a:rPr sz="1800" spc="-65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A833"/>
                </a:solidFill>
                <a:latin typeface="Arial"/>
                <a:cs typeface="Arial"/>
              </a:rPr>
              <a:t>/da</a:t>
            </a:r>
            <a:r>
              <a:rPr sz="1800" b="1" spc="-5" dirty="0">
                <a:solidFill>
                  <a:srgbClr val="00A833"/>
                </a:solidFill>
                <a:latin typeface="Arial"/>
                <a:cs typeface="Arial"/>
              </a:rPr>
              <a:t>t</a:t>
            </a:r>
            <a:r>
              <a:rPr sz="1800" b="1" dirty="0">
                <a:solidFill>
                  <a:srgbClr val="00A833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  <a:p>
            <a:pPr marL="689610">
              <a:lnSpc>
                <a:spcPts val="1955"/>
              </a:lnSpc>
            </a:pP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type:</a:t>
            </a:r>
            <a:r>
              <a:rPr sz="1800" spc="-40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Directory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5942" y="1101852"/>
            <a:ext cx="37820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Objets</a:t>
            </a:r>
            <a:r>
              <a:rPr spc="-35" dirty="0"/>
              <a:t> </a:t>
            </a:r>
            <a:r>
              <a:rPr spc="-5" dirty="0"/>
              <a:t>de</a:t>
            </a:r>
            <a:r>
              <a:rPr spc="-50" dirty="0"/>
              <a:t> </a:t>
            </a:r>
            <a:r>
              <a:rPr spc="-5" dirty="0"/>
              <a:t>base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4654" y="2132584"/>
            <a:ext cx="4923790" cy="184658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2500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25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8C1C74"/>
                </a:solidFill>
                <a:latin typeface="Arial"/>
                <a:cs typeface="Arial"/>
              </a:rPr>
              <a:t>plugins</a:t>
            </a:r>
            <a:r>
              <a:rPr sz="25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5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5" dirty="0">
                <a:solidFill>
                  <a:srgbClr val="8C1C74"/>
                </a:solidFill>
                <a:latin typeface="Arial"/>
                <a:cs typeface="Arial"/>
              </a:rPr>
              <a:t>volume</a:t>
            </a:r>
            <a:r>
              <a:rPr sz="25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5" dirty="0">
                <a:solidFill>
                  <a:srgbClr val="8C1C74"/>
                </a:solidFill>
                <a:latin typeface="Arial"/>
                <a:cs typeface="Arial"/>
              </a:rPr>
              <a:t>Kubernetes</a:t>
            </a:r>
            <a:endParaRPr sz="2500">
              <a:latin typeface="Arial"/>
              <a:cs typeface="Arial"/>
            </a:endParaRPr>
          </a:p>
          <a:p>
            <a:pPr marL="12700" marR="85090">
              <a:lnSpc>
                <a:spcPts val="2780"/>
              </a:lnSpc>
              <a:spcBef>
                <a:spcPts val="1285"/>
              </a:spcBef>
            </a:pPr>
            <a:r>
              <a:rPr sz="2500" spc="5" dirty="0">
                <a:solidFill>
                  <a:srgbClr val="8C1C74"/>
                </a:solidFill>
                <a:latin typeface="Arial"/>
                <a:cs typeface="Arial"/>
              </a:rPr>
              <a:t>Kubernetes propose beaucoup </a:t>
            </a:r>
            <a:r>
              <a:rPr sz="2500" dirty="0">
                <a:solidFill>
                  <a:srgbClr val="8C1C74"/>
                </a:solidFill>
                <a:latin typeface="Arial"/>
                <a:cs typeface="Arial"/>
              </a:rPr>
              <a:t>de </a:t>
            </a:r>
            <a:r>
              <a:rPr sz="2500" spc="-68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8C1C74"/>
                </a:solidFill>
                <a:latin typeface="Arial"/>
                <a:cs typeface="Arial"/>
              </a:rPr>
              <a:t>plugins</a:t>
            </a:r>
            <a:r>
              <a:rPr sz="25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5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5" dirty="0">
                <a:solidFill>
                  <a:srgbClr val="8C1C74"/>
                </a:solidFill>
                <a:latin typeface="Arial"/>
                <a:cs typeface="Arial"/>
              </a:rPr>
              <a:t>volume</a:t>
            </a:r>
            <a:r>
              <a:rPr sz="2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endParaRPr sz="2500">
              <a:latin typeface="Arial"/>
              <a:cs typeface="Arial"/>
            </a:endParaRPr>
          </a:p>
          <a:p>
            <a:pPr marL="694690" indent="-25527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77272"/>
              <a:buFont typeface="MS UI Gothic"/>
              <a:buChar char="➢"/>
              <a:tabLst>
                <a:tab pos="694690" algn="l"/>
              </a:tabLst>
            </a:pP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Stockage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distant</a:t>
            </a:r>
            <a:r>
              <a:rPr sz="22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60983" y="4149852"/>
            <a:ext cx="1270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MS UI Gothic"/>
                <a:cs typeface="MS UI Gothic"/>
              </a:rPr>
              <a:t>➔</a:t>
            </a:r>
            <a:endParaRPr sz="8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60983" y="4503420"/>
            <a:ext cx="1270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MS UI Gothic"/>
                <a:cs typeface="MS UI Gothic"/>
              </a:rPr>
              <a:t>➔</a:t>
            </a:r>
            <a:endParaRPr sz="800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60983" y="4856988"/>
            <a:ext cx="1270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MS UI Gothic"/>
                <a:cs typeface="MS UI Gothic"/>
              </a:rPr>
              <a:t>➔</a:t>
            </a:r>
            <a:endParaRPr sz="800">
              <a:latin typeface="MS UI Gothic"/>
              <a:cs typeface="MS UI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60983" y="5210555"/>
            <a:ext cx="1270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MS UI Gothic"/>
                <a:cs typeface="MS UI Gothic"/>
              </a:rPr>
              <a:t>➔</a:t>
            </a:r>
            <a:endParaRPr sz="800">
              <a:latin typeface="MS UI Gothic"/>
              <a:cs typeface="MS UI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60983" y="5564123"/>
            <a:ext cx="1270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MS UI Gothic"/>
                <a:cs typeface="MS UI Gothic"/>
              </a:rPr>
              <a:t>➔</a:t>
            </a:r>
            <a:endParaRPr sz="800">
              <a:latin typeface="MS UI Gothic"/>
              <a:cs typeface="MS UI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60983" y="5917691"/>
            <a:ext cx="1270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MS UI Gothic"/>
                <a:cs typeface="MS UI Gothic"/>
              </a:rPr>
              <a:t>➔</a:t>
            </a:r>
            <a:endParaRPr sz="800">
              <a:latin typeface="MS UI Gothic"/>
              <a:cs typeface="MS UI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60983" y="6271260"/>
            <a:ext cx="1270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MS UI Gothic"/>
                <a:cs typeface="MS UI Gothic"/>
              </a:rPr>
              <a:t>➔</a:t>
            </a:r>
            <a:endParaRPr sz="800">
              <a:latin typeface="MS UI Gothic"/>
              <a:cs typeface="MS UI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88503" y="3961384"/>
            <a:ext cx="4436110" cy="2503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75485">
              <a:lnSpc>
                <a:spcPct val="123200"/>
              </a:lnSpc>
              <a:spcBef>
                <a:spcPts val="100"/>
              </a:spcBef>
            </a:pP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Disque</a:t>
            </a:r>
            <a:r>
              <a:rPr sz="19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persistant</a:t>
            </a:r>
            <a:r>
              <a:rPr sz="1900" spc="-1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GCE </a:t>
            </a:r>
            <a:r>
              <a:rPr sz="1900" spc="-509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50" dirty="0">
                <a:solidFill>
                  <a:srgbClr val="8C1C74"/>
                </a:solidFill>
                <a:latin typeface="Arial"/>
                <a:cs typeface="Arial"/>
              </a:rPr>
              <a:t>AWS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Azure</a:t>
            </a:r>
            <a:r>
              <a:rPr sz="19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(FileSystem</a:t>
            </a:r>
            <a:r>
              <a:rPr sz="19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et</a:t>
            </a:r>
            <a:r>
              <a:rPr sz="19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disque</a:t>
            </a:r>
            <a:r>
              <a:rPr sz="19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1900" spc="-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données)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Dell</a:t>
            </a:r>
            <a:r>
              <a:rPr sz="19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EMC</a:t>
            </a:r>
            <a:r>
              <a:rPr sz="1900" spc="-1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ScaleIO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1900" spc="-10" dirty="0">
                <a:solidFill>
                  <a:srgbClr val="8C1C74"/>
                </a:solidFill>
                <a:latin typeface="Arial"/>
                <a:cs typeface="Arial"/>
              </a:rPr>
              <a:t>iSCSI</a:t>
            </a:r>
            <a:endParaRPr sz="1900">
              <a:latin typeface="Arial"/>
              <a:cs typeface="Arial"/>
            </a:endParaRPr>
          </a:p>
          <a:p>
            <a:pPr marL="12700" marR="3624579">
              <a:lnSpc>
                <a:spcPct val="122100"/>
              </a:lnSpc>
              <a:spcBef>
                <a:spcPts val="25"/>
              </a:spcBef>
            </a:pPr>
            <a:r>
              <a:rPr sz="1900" spc="5" dirty="0">
                <a:solidFill>
                  <a:srgbClr val="8C1C74"/>
                </a:solidFill>
                <a:latin typeface="Arial"/>
                <a:cs typeface="Arial"/>
              </a:rPr>
              <a:t>F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lo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ck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e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r 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NFS</a:t>
            </a:r>
            <a:endParaRPr sz="1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45898" y="4064508"/>
            <a:ext cx="1270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MS UI Gothic"/>
                <a:cs typeface="MS UI Gothic"/>
              </a:rPr>
              <a:t>➔</a:t>
            </a:r>
            <a:endParaRPr sz="800">
              <a:latin typeface="MS UI Gothic"/>
              <a:cs typeface="MS UI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45898" y="4415028"/>
            <a:ext cx="1270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MS UI Gothic"/>
                <a:cs typeface="MS UI Gothic"/>
              </a:rPr>
              <a:t>➔</a:t>
            </a:r>
            <a:endParaRPr sz="800">
              <a:latin typeface="MS UI Gothic"/>
              <a:cs typeface="MS UI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45898" y="4765548"/>
            <a:ext cx="1270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MS UI Gothic"/>
                <a:cs typeface="MS UI Gothic"/>
              </a:rPr>
              <a:t>➔</a:t>
            </a:r>
            <a:endParaRPr sz="800">
              <a:latin typeface="MS UI Gothic"/>
              <a:cs typeface="MS UI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45898" y="5113020"/>
            <a:ext cx="1270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MS UI Gothic"/>
                <a:cs typeface="MS UI Gothic"/>
              </a:rPr>
              <a:t>➔</a:t>
            </a:r>
            <a:endParaRPr sz="800">
              <a:latin typeface="MS UI Gothic"/>
              <a:cs typeface="MS UI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45898" y="5463540"/>
            <a:ext cx="1270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MS UI Gothic"/>
                <a:cs typeface="MS UI Gothic"/>
              </a:rPr>
              <a:t>➔</a:t>
            </a:r>
            <a:endParaRPr sz="800">
              <a:latin typeface="MS UI Gothic"/>
              <a:cs typeface="MS UI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45898" y="5814060"/>
            <a:ext cx="1270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MS UI Gothic"/>
                <a:cs typeface="MS UI Gothic"/>
              </a:rPr>
              <a:t>➔</a:t>
            </a:r>
            <a:endParaRPr sz="800">
              <a:latin typeface="MS UI Gothic"/>
              <a:cs typeface="MS UI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45898" y="6164579"/>
            <a:ext cx="1270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MS UI Gothic"/>
                <a:cs typeface="MS UI Gothic"/>
              </a:rPr>
              <a:t>➔</a:t>
            </a:r>
            <a:endParaRPr sz="800">
              <a:latin typeface="MS UI Gothic"/>
              <a:cs typeface="MS UI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45898" y="6512052"/>
            <a:ext cx="1270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MS UI Gothic"/>
                <a:cs typeface="MS UI Gothic"/>
              </a:rPr>
              <a:t>➔</a:t>
            </a:r>
            <a:endParaRPr sz="800">
              <a:latin typeface="MS UI Gothic"/>
              <a:cs typeface="MS UI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70534" y="3891279"/>
            <a:ext cx="2093595" cy="2835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08380">
              <a:lnSpc>
                <a:spcPct val="118900"/>
              </a:lnSpc>
              <a:spcBef>
                <a:spcPts val="100"/>
              </a:spcBef>
            </a:pPr>
            <a:r>
              <a:rPr sz="1900" spc="-25" dirty="0">
                <a:solidFill>
                  <a:srgbClr val="8C1C74"/>
                </a:solidFill>
                <a:latin typeface="Arial"/>
                <a:cs typeface="Arial"/>
              </a:rPr>
              <a:t>vSphere </a:t>
            </a:r>
            <a:r>
              <a:rPr sz="19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40" dirty="0">
                <a:solidFill>
                  <a:srgbClr val="8C1C74"/>
                </a:solidFill>
                <a:latin typeface="Arial"/>
                <a:cs typeface="Arial"/>
              </a:rPr>
              <a:t>G</a:t>
            </a:r>
            <a:r>
              <a:rPr sz="1900" spc="-10" dirty="0">
                <a:solidFill>
                  <a:srgbClr val="8C1C74"/>
                </a:solidFill>
                <a:latin typeface="Arial"/>
                <a:cs typeface="Arial"/>
              </a:rPr>
              <a:t>l</a:t>
            </a:r>
            <a:r>
              <a:rPr sz="1900" spc="-30" dirty="0">
                <a:solidFill>
                  <a:srgbClr val="8C1C74"/>
                </a:solidFill>
                <a:latin typeface="Arial"/>
                <a:cs typeface="Arial"/>
              </a:rPr>
              <a:t>u</a:t>
            </a:r>
            <a:r>
              <a:rPr sz="1900" spc="-15" dirty="0">
                <a:solidFill>
                  <a:srgbClr val="8C1C74"/>
                </a:solidFill>
                <a:latin typeface="Arial"/>
                <a:cs typeface="Arial"/>
              </a:rPr>
              <a:t>s</a:t>
            </a:r>
            <a:r>
              <a:rPr sz="1900" spc="-25" dirty="0">
                <a:solidFill>
                  <a:srgbClr val="8C1C74"/>
                </a:solidFill>
                <a:latin typeface="Arial"/>
                <a:cs typeface="Arial"/>
              </a:rPr>
              <a:t>t</a:t>
            </a:r>
            <a:r>
              <a:rPr sz="1900" spc="-20" dirty="0">
                <a:solidFill>
                  <a:srgbClr val="8C1C74"/>
                </a:solidFill>
                <a:latin typeface="Arial"/>
                <a:cs typeface="Arial"/>
              </a:rPr>
              <a:t>er</a:t>
            </a:r>
            <a:r>
              <a:rPr sz="1900" spc="-35" dirty="0">
                <a:solidFill>
                  <a:srgbClr val="8C1C74"/>
                </a:solidFill>
                <a:latin typeface="Arial"/>
                <a:cs typeface="Arial"/>
              </a:rPr>
              <a:t>F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S</a:t>
            </a:r>
            <a:endParaRPr sz="1900">
              <a:latin typeface="Arial"/>
              <a:cs typeface="Arial"/>
            </a:endParaRPr>
          </a:p>
          <a:p>
            <a:pPr marL="12700" marR="241300">
              <a:lnSpc>
                <a:spcPct val="117900"/>
              </a:lnSpc>
              <a:spcBef>
                <a:spcPts val="120"/>
              </a:spcBef>
            </a:pPr>
            <a:r>
              <a:rPr sz="1900" spc="-25" dirty="0">
                <a:solidFill>
                  <a:srgbClr val="8C1C74"/>
                </a:solidFill>
                <a:latin typeface="Arial"/>
                <a:cs typeface="Arial"/>
              </a:rPr>
              <a:t>Cep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h</a:t>
            </a:r>
            <a:r>
              <a:rPr sz="19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35" dirty="0">
                <a:solidFill>
                  <a:srgbClr val="8C1C74"/>
                </a:solidFill>
                <a:latin typeface="Arial"/>
                <a:cs typeface="Arial"/>
              </a:rPr>
              <a:t>F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il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e</a:t>
            </a:r>
            <a:r>
              <a:rPr sz="19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30" dirty="0">
                <a:solidFill>
                  <a:srgbClr val="8C1C74"/>
                </a:solidFill>
                <a:latin typeface="Arial"/>
                <a:cs typeface="Arial"/>
              </a:rPr>
              <a:t>e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t</a:t>
            </a:r>
            <a:r>
              <a:rPr sz="1900" spc="-1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8C1C74"/>
                </a:solidFill>
                <a:latin typeface="Arial"/>
                <a:cs typeface="Arial"/>
              </a:rPr>
              <a:t>RB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D  </a:t>
            </a:r>
            <a:r>
              <a:rPr sz="1900" spc="-25" dirty="0">
                <a:solidFill>
                  <a:srgbClr val="8C1C74"/>
                </a:solidFill>
                <a:latin typeface="Arial"/>
                <a:cs typeface="Arial"/>
              </a:rPr>
              <a:t>Cinder</a:t>
            </a:r>
            <a:endParaRPr sz="1900">
              <a:latin typeface="Arial"/>
              <a:cs typeface="Arial"/>
            </a:endParaRPr>
          </a:p>
          <a:p>
            <a:pPr marL="12700" marR="346075">
              <a:lnSpc>
                <a:spcPct val="117900"/>
              </a:lnSpc>
              <a:spcBef>
                <a:spcPts val="120"/>
              </a:spcBef>
            </a:pPr>
            <a:r>
              <a:rPr sz="1900" spc="-40" dirty="0">
                <a:solidFill>
                  <a:srgbClr val="8C1C74"/>
                </a:solidFill>
                <a:latin typeface="Arial"/>
                <a:cs typeface="Arial"/>
              </a:rPr>
              <a:t>Q</a:t>
            </a:r>
            <a:r>
              <a:rPr sz="1900" spc="-30" dirty="0">
                <a:solidFill>
                  <a:srgbClr val="8C1C74"/>
                </a:solidFill>
                <a:latin typeface="Arial"/>
                <a:cs typeface="Arial"/>
              </a:rPr>
              <a:t>uob</a:t>
            </a:r>
            <a:r>
              <a:rPr sz="1900" spc="-25" dirty="0">
                <a:solidFill>
                  <a:srgbClr val="8C1C74"/>
                </a:solidFill>
                <a:latin typeface="Arial"/>
                <a:cs typeface="Arial"/>
              </a:rPr>
              <a:t>y</a:t>
            </a:r>
            <a:r>
              <a:rPr sz="1900" spc="-15" dirty="0">
                <a:solidFill>
                  <a:srgbClr val="8C1C74"/>
                </a:solidFill>
                <a:latin typeface="Arial"/>
                <a:cs typeface="Arial"/>
              </a:rPr>
              <a:t>t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e</a:t>
            </a:r>
            <a:r>
              <a:rPr sz="1900" spc="-1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145" dirty="0">
                <a:solidFill>
                  <a:srgbClr val="8C1C74"/>
                </a:solidFill>
                <a:latin typeface="Arial"/>
                <a:cs typeface="Arial"/>
              </a:rPr>
              <a:t>V</a:t>
            </a:r>
            <a:r>
              <a:rPr sz="1900" spc="-45" dirty="0">
                <a:solidFill>
                  <a:srgbClr val="8C1C74"/>
                </a:solidFill>
                <a:latin typeface="Arial"/>
                <a:cs typeface="Arial"/>
              </a:rPr>
              <a:t>o</a:t>
            </a:r>
            <a:r>
              <a:rPr sz="1900" spc="-25" dirty="0">
                <a:solidFill>
                  <a:srgbClr val="8C1C74"/>
                </a:solidFill>
                <a:latin typeface="Arial"/>
                <a:cs typeface="Arial"/>
              </a:rPr>
              <a:t>l</a:t>
            </a:r>
            <a:r>
              <a:rPr sz="1900" spc="-45" dirty="0">
                <a:solidFill>
                  <a:srgbClr val="8C1C74"/>
                </a:solidFill>
                <a:latin typeface="Arial"/>
                <a:cs typeface="Arial"/>
              </a:rPr>
              <a:t>u</a:t>
            </a:r>
            <a:r>
              <a:rPr sz="1900" spc="-60" dirty="0">
                <a:solidFill>
                  <a:srgbClr val="8C1C74"/>
                </a:solidFill>
                <a:latin typeface="Arial"/>
                <a:cs typeface="Arial"/>
              </a:rPr>
              <a:t>m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e  </a:t>
            </a:r>
            <a:r>
              <a:rPr sz="1900" spc="-25" dirty="0">
                <a:solidFill>
                  <a:srgbClr val="8C1C74"/>
                </a:solidFill>
                <a:latin typeface="Arial"/>
                <a:cs typeface="Arial"/>
              </a:rPr>
              <a:t>FibreChannel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900" spc="-20" dirty="0">
                <a:solidFill>
                  <a:srgbClr val="8C1C74"/>
                </a:solidFill>
                <a:latin typeface="Arial"/>
                <a:cs typeface="Arial"/>
              </a:rPr>
              <a:t>V</a:t>
            </a:r>
            <a:r>
              <a:rPr sz="1900" spc="-35" dirty="0">
                <a:solidFill>
                  <a:srgbClr val="8C1C74"/>
                </a:solidFill>
                <a:latin typeface="Arial"/>
                <a:cs typeface="Arial"/>
              </a:rPr>
              <a:t>M</a:t>
            </a:r>
            <a:r>
              <a:rPr sz="1900" spc="-25" dirty="0">
                <a:solidFill>
                  <a:srgbClr val="8C1C74"/>
                </a:solidFill>
                <a:latin typeface="Arial"/>
                <a:cs typeface="Arial"/>
              </a:rPr>
              <a:t>wa</a:t>
            </a:r>
            <a:r>
              <a:rPr sz="1900" spc="-15" dirty="0">
                <a:solidFill>
                  <a:srgbClr val="8C1C74"/>
                </a:solidFill>
                <a:latin typeface="Arial"/>
                <a:cs typeface="Arial"/>
              </a:rPr>
              <a:t>r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e</a:t>
            </a:r>
            <a:r>
              <a:rPr sz="19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8C1C74"/>
                </a:solidFill>
                <a:latin typeface="Arial"/>
                <a:cs typeface="Arial"/>
              </a:rPr>
              <a:t>P</a:t>
            </a:r>
            <a:r>
              <a:rPr sz="1900" spc="-30" dirty="0">
                <a:solidFill>
                  <a:srgbClr val="8C1C74"/>
                </a:solidFill>
                <a:latin typeface="Arial"/>
                <a:cs typeface="Arial"/>
              </a:rPr>
              <a:t>ho</a:t>
            </a:r>
            <a:r>
              <a:rPr sz="1900" spc="-10" dirty="0">
                <a:solidFill>
                  <a:srgbClr val="8C1C74"/>
                </a:solidFill>
                <a:latin typeface="Arial"/>
                <a:cs typeface="Arial"/>
              </a:rPr>
              <a:t>t</a:t>
            </a:r>
            <a:r>
              <a:rPr sz="1900" spc="-30" dirty="0">
                <a:solidFill>
                  <a:srgbClr val="8C1C74"/>
                </a:solidFill>
                <a:latin typeface="Arial"/>
                <a:cs typeface="Arial"/>
              </a:rPr>
              <a:t>o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n</a:t>
            </a:r>
            <a:r>
              <a:rPr sz="1900" spc="-1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8C1C74"/>
                </a:solidFill>
                <a:latin typeface="Arial"/>
                <a:cs typeface="Arial"/>
              </a:rPr>
              <a:t>PD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900" spc="-25" dirty="0">
                <a:solidFill>
                  <a:srgbClr val="8C1C74"/>
                </a:solidFill>
                <a:latin typeface="Arial"/>
                <a:cs typeface="Arial"/>
              </a:rPr>
              <a:t>...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5942" y="1101852"/>
            <a:ext cx="37820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Objets</a:t>
            </a:r>
            <a:r>
              <a:rPr spc="-35" dirty="0"/>
              <a:t> </a:t>
            </a:r>
            <a:r>
              <a:rPr spc="-5" dirty="0"/>
              <a:t>de</a:t>
            </a:r>
            <a:r>
              <a:rPr spc="-50" dirty="0"/>
              <a:t> </a:t>
            </a:r>
            <a:r>
              <a:rPr spc="-5" dirty="0"/>
              <a:t>base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54" y="2087372"/>
            <a:ext cx="8745220" cy="388747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2400" b="1" spc="-50" dirty="0">
                <a:solidFill>
                  <a:srgbClr val="8C1C74"/>
                </a:solidFill>
                <a:latin typeface="Arial"/>
                <a:cs typeface="Arial"/>
              </a:rPr>
              <a:t>PersistentVolume</a:t>
            </a:r>
            <a:r>
              <a:rPr sz="2400" b="1" spc="-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8C1C74"/>
                </a:solidFill>
                <a:latin typeface="Arial"/>
                <a:cs typeface="Arial"/>
              </a:rPr>
              <a:t>/</a:t>
            </a:r>
            <a:r>
              <a:rPr sz="2400" b="1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b="1" spc="-40" dirty="0">
                <a:solidFill>
                  <a:srgbClr val="8C1C74"/>
                </a:solidFill>
                <a:latin typeface="Arial"/>
                <a:cs typeface="Arial"/>
              </a:rPr>
              <a:t>persistentVolumeClaim</a:t>
            </a:r>
            <a:r>
              <a:rPr sz="2400" b="1" spc="-7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8C1C74"/>
                </a:solidFill>
                <a:latin typeface="Arial"/>
                <a:cs typeface="Arial"/>
              </a:rPr>
              <a:t>/</a:t>
            </a:r>
            <a:r>
              <a:rPr sz="2400" b="1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8C1C74"/>
                </a:solidFill>
                <a:latin typeface="Arial"/>
                <a:cs typeface="Arial"/>
              </a:rPr>
              <a:t>storageClass</a:t>
            </a:r>
            <a:endParaRPr sz="2400">
              <a:latin typeface="Arial"/>
              <a:cs typeface="Arial"/>
            </a:endParaRPr>
          </a:p>
          <a:p>
            <a:pPr marL="12700" marR="36195">
              <a:lnSpc>
                <a:spcPct val="92500"/>
              </a:lnSpc>
              <a:spcBef>
                <a:spcPts val="935"/>
              </a:spcBef>
            </a:pP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Un </a:t>
            </a:r>
            <a:r>
              <a:rPr sz="2400" spc="-40" dirty="0">
                <a:solidFill>
                  <a:srgbClr val="8C1C74"/>
                </a:solidFill>
                <a:latin typeface="Arial"/>
                <a:cs typeface="Arial"/>
              </a:rPr>
              <a:t>PersistentVolume </a:t>
            </a:r>
            <a:r>
              <a:rPr sz="2400" spc="-25" dirty="0">
                <a:solidFill>
                  <a:srgbClr val="8C1C74"/>
                </a:solidFill>
                <a:latin typeface="Arial"/>
                <a:cs typeface="Arial"/>
              </a:rPr>
              <a:t>(PV) </a:t>
            </a:r>
            <a:r>
              <a:rPr sz="2400" spc="-20" dirty="0">
                <a:solidFill>
                  <a:srgbClr val="8C1C74"/>
                </a:solidFill>
                <a:latin typeface="Arial"/>
                <a:cs typeface="Arial"/>
              </a:rPr>
              <a:t>est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un </a:t>
            </a:r>
            <a:r>
              <a:rPr sz="2400" spc="-20" dirty="0">
                <a:solidFill>
                  <a:srgbClr val="8C1C74"/>
                </a:solidFill>
                <a:latin typeface="Arial"/>
                <a:cs typeface="Arial"/>
              </a:rPr>
              <a:t>élément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de </a:t>
            </a:r>
            <a:r>
              <a:rPr sz="2400" spc="-20" dirty="0">
                <a:solidFill>
                  <a:srgbClr val="8C1C74"/>
                </a:solidFill>
                <a:latin typeface="Arial"/>
                <a:cs typeface="Arial"/>
              </a:rPr>
              <a:t>stockage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dans </a:t>
            </a:r>
            <a:r>
              <a:rPr sz="2400" spc="-5" dirty="0">
                <a:solidFill>
                  <a:srgbClr val="8C1C74"/>
                </a:solidFill>
                <a:latin typeface="Arial"/>
                <a:cs typeface="Arial"/>
              </a:rPr>
              <a:t>le </a:t>
            </a:r>
            <a:r>
              <a:rPr sz="24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8C1C74"/>
                </a:solidFill>
                <a:latin typeface="Arial"/>
                <a:cs typeface="Arial"/>
              </a:rPr>
              <a:t>cluster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qui </a:t>
            </a:r>
            <a:r>
              <a:rPr sz="2400" dirty="0">
                <a:solidFill>
                  <a:srgbClr val="8C1C74"/>
                </a:solidFill>
                <a:latin typeface="Arial"/>
                <a:cs typeface="Arial"/>
              </a:rPr>
              <a:t>a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été provisionné </a:t>
            </a:r>
            <a:r>
              <a:rPr sz="2400" spc="-20" dirty="0">
                <a:solidFill>
                  <a:srgbClr val="8C1C74"/>
                </a:solidFill>
                <a:latin typeface="Arial"/>
                <a:cs typeface="Arial"/>
              </a:rPr>
              <a:t>manuellement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par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un </a:t>
            </a:r>
            <a:r>
              <a:rPr sz="2400" spc="-35" dirty="0">
                <a:solidFill>
                  <a:srgbClr val="8C1C74"/>
                </a:solidFill>
                <a:latin typeface="Arial"/>
                <a:cs typeface="Arial"/>
              </a:rPr>
              <a:t>administrateur, </a:t>
            </a:r>
            <a:r>
              <a:rPr sz="2400" spc="-6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ou </a:t>
            </a:r>
            <a:r>
              <a:rPr sz="2400" spc="-20" dirty="0">
                <a:solidFill>
                  <a:srgbClr val="8C1C74"/>
                </a:solidFill>
                <a:latin typeface="Arial"/>
                <a:cs typeface="Arial"/>
              </a:rPr>
              <a:t>dynamiquement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provisionné par </a:t>
            </a:r>
            <a:r>
              <a:rPr sz="2400" spc="-25" dirty="0">
                <a:solidFill>
                  <a:srgbClr val="8C1C74"/>
                </a:solidFill>
                <a:latin typeface="Arial"/>
                <a:cs typeface="Arial"/>
              </a:rPr>
              <a:t>Kubernetes </a:t>
            </a:r>
            <a:r>
              <a:rPr sz="2400" dirty="0">
                <a:solidFill>
                  <a:srgbClr val="8C1C74"/>
                </a:solidFill>
                <a:latin typeface="Arial"/>
                <a:cs typeface="Arial"/>
              </a:rPr>
              <a:t>à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l'aide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d'une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8C1C74"/>
                </a:solidFill>
                <a:latin typeface="Arial"/>
                <a:cs typeface="Arial"/>
              </a:rPr>
              <a:t>StorageClass.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ts val="2590"/>
              </a:lnSpc>
              <a:spcBef>
                <a:spcPts val="1165"/>
              </a:spcBef>
            </a:pPr>
            <a:r>
              <a:rPr sz="2400" spc="-20" dirty="0">
                <a:solidFill>
                  <a:srgbClr val="8C1C74"/>
                </a:solidFill>
                <a:latin typeface="Arial"/>
                <a:cs typeface="Arial"/>
              </a:rPr>
              <a:t>Une </a:t>
            </a:r>
            <a:r>
              <a:rPr sz="2400" spc="-35" dirty="0">
                <a:solidFill>
                  <a:srgbClr val="8C1C74"/>
                </a:solidFill>
                <a:latin typeface="Arial"/>
                <a:cs typeface="Arial"/>
              </a:rPr>
              <a:t>PersistentVolumeClaim </a:t>
            </a:r>
            <a:r>
              <a:rPr sz="2400" spc="-30" dirty="0">
                <a:solidFill>
                  <a:srgbClr val="8C1C74"/>
                </a:solidFill>
                <a:latin typeface="Arial"/>
                <a:cs typeface="Arial"/>
              </a:rPr>
              <a:t>(PVC)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est une </a:t>
            </a:r>
            <a:r>
              <a:rPr sz="2400" spc="-20" dirty="0">
                <a:solidFill>
                  <a:srgbClr val="8C1C74"/>
                </a:solidFill>
                <a:latin typeface="Arial"/>
                <a:cs typeface="Arial"/>
              </a:rPr>
              <a:t>demande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de </a:t>
            </a:r>
            <a:r>
              <a:rPr sz="2400" spc="-20" dirty="0">
                <a:solidFill>
                  <a:srgbClr val="8C1C74"/>
                </a:solidFill>
                <a:latin typeface="Arial"/>
                <a:cs typeface="Arial"/>
              </a:rPr>
              <a:t>stockage </a:t>
            </a:r>
            <a:r>
              <a:rPr sz="2400" spc="-6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par</a:t>
            </a:r>
            <a:r>
              <a:rPr sz="24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un</a:t>
            </a:r>
            <a:r>
              <a:rPr sz="24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8C1C74"/>
                </a:solidFill>
                <a:latin typeface="Arial"/>
                <a:cs typeface="Arial"/>
              </a:rPr>
              <a:t>utilisateur</a:t>
            </a:r>
            <a:r>
              <a:rPr sz="24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qui peut</a:t>
            </a:r>
            <a:r>
              <a:rPr sz="24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être</a:t>
            </a:r>
            <a:r>
              <a:rPr sz="24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8C1C74"/>
                </a:solidFill>
                <a:latin typeface="Arial"/>
                <a:cs typeface="Arial"/>
              </a:rPr>
              <a:t>satisfaite</a:t>
            </a:r>
            <a:r>
              <a:rPr sz="24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par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un</a:t>
            </a:r>
            <a:r>
              <a:rPr sz="24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8C1C74"/>
                </a:solidFill>
                <a:latin typeface="Arial"/>
                <a:cs typeface="Arial"/>
              </a:rPr>
              <a:t>PersistentVolume.</a:t>
            </a:r>
            <a:endParaRPr sz="2400">
              <a:latin typeface="Arial"/>
              <a:cs typeface="Arial"/>
            </a:endParaRPr>
          </a:p>
          <a:p>
            <a:pPr marL="12700" marR="61594">
              <a:lnSpc>
                <a:spcPct val="92100"/>
              </a:lnSpc>
              <a:spcBef>
                <a:spcPts val="915"/>
              </a:spcBef>
            </a:pPr>
            <a:r>
              <a:rPr sz="2400" spc="-40" dirty="0">
                <a:solidFill>
                  <a:srgbClr val="8C1C74"/>
                </a:solidFill>
                <a:latin typeface="Arial"/>
                <a:cs typeface="Arial"/>
              </a:rPr>
              <a:t>PersistentVolumes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et </a:t>
            </a:r>
            <a:r>
              <a:rPr sz="2400" spc="-30" dirty="0">
                <a:solidFill>
                  <a:srgbClr val="8C1C74"/>
                </a:solidFill>
                <a:latin typeface="Arial"/>
                <a:cs typeface="Arial"/>
              </a:rPr>
              <a:t>PersistentVolumeClaims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sont </a:t>
            </a:r>
            <a:r>
              <a:rPr sz="2400" spc="-20" dirty="0">
                <a:solidFill>
                  <a:srgbClr val="8C1C74"/>
                </a:solidFill>
                <a:latin typeface="Arial"/>
                <a:cs typeface="Arial"/>
              </a:rPr>
              <a:t>indépendants </a:t>
            </a:r>
            <a:r>
              <a:rPr sz="2400" spc="-6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du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cycle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de vie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des </a:t>
            </a:r>
            <a:r>
              <a:rPr sz="2400" spc="-20" dirty="0">
                <a:solidFill>
                  <a:srgbClr val="8C1C74"/>
                </a:solidFill>
                <a:latin typeface="Arial"/>
                <a:cs typeface="Arial"/>
              </a:rPr>
              <a:t>Pods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et </a:t>
            </a:r>
            <a:r>
              <a:rPr sz="2400" spc="-20" dirty="0">
                <a:solidFill>
                  <a:srgbClr val="8C1C74"/>
                </a:solidFill>
                <a:latin typeface="Arial"/>
                <a:cs typeface="Arial"/>
              </a:rPr>
              <a:t>préservent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les </a:t>
            </a:r>
            <a:r>
              <a:rPr sz="2400" spc="-20" dirty="0">
                <a:solidFill>
                  <a:srgbClr val="8C1C74"/>
                </a:solidFill>
                <a:latin typeface="Arial"/>
                <a:cs typeface="Arial"/>
              </a:rPr>
              <a:t>données en 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8C1C74"/>
                </a:solidFill>
                <a:latin typeface="Arial"/>
                <a:cs typeface="Arial"/>
              </a:rPr>
              <a:t>redémarrant,</a:t>
            </a:r>
            <a:r>
              <a:rPr sz="24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8C1C74"/>
                </a:solidFill>
                <a:latin typeface="Arial"/>
                <a:cs typeface="Arial"/>
              </a:rPr>
              <a:t>reprogrammant</a:t>
            </a:r>
            <a:r>
              <a:rPr sz="24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et</a:t>
            </a:r>
            <a:r>
              <a:rPr sz="24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8C1C74"/>
                </a:solidFill>
                <a:latin typeface="Arial"/>
                <a:cs typeface="Arial"/>
              </a:rPr>
              <a:t>même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en</a:t>
            </a:r>
            <a:r>
              <a:rPr sz="24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8C1C74"/>
                </a:solidFill>
                <a:latin typeface="Arial"/>
                <a:cs typeface="Arial"/>
              </a:rPr>
              <a:t>supprimant</a:t>
            </a:r>
            <a:r>
              <a:rPr sz="24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2400" spc="-7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8C1C74"/>
                </a:solidFill>
                <a:latin typeface="Arial"/>
                <a:cs typeface="Arial"/>
              </a:rPr>
              <a:t>Pods.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5942" y="1101852"/>
            <a:ext cx="37820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Objets</a:t>
            </a:r>
            <a:r>
              <a:rPr spc="-35" dirty="0"/>
              <a:t> </a:t>
            </a:r>
            <a:r>
              <a:rPr spc="-5" dirty="0"/>
              <a:t>de</a:t>
            </a:r>
            <a:r>
              <a:rPr spc="-50" dirty="0"/>
              <a:t> </a:t>
            </a:r>
            <a:r>
              <a:rPr spc="-5" dirty="0"/>
              <a:t>base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5658" y="2834132"/>
            <a:ext cx="19202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kind:</a:t>
            </a:r>
            <a:r>
              <a:rPr sz="1800" spc="-85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StorageClass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5658" y="3087115"/>
            <a:ext cx="5732780" cy="232981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2823845">
              <a:lnSpc>
                <a:spcPts val="1989"/>
              </a:lnSpc>
              <a:spcBef>
                <a:spcPts val="305"/>
              </a:spcBef>
            </a:pPr>
            <a:r>
              <a:rPr sz="1800" spc="-20" dirty="0">
                <a:solidFill>
                  <a:srgbClr val="00A833"/>
                </a:solidFill>
                <a:latin typeface="Arial"/>
                <a:cs typeface="Arial"/>
              </a:rPr>
              <a:t>ap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i</a:t>
            </a:r>
            <a:r>
              <a:rPr sz="1800" spc="-114" dirty="0">
                <a:solidFill>
                  <a:srgbClr val="00A833"/>
                </a:solidFill>
                <a:latin typeface="Arial"/>
                <a:cs typeface="Arial"/>
              </a:rPr>
              <a:t>V</a:t>
            </a:r>
            <a:r>
              <a:rPr sz="1800" spc="-20" dirty="0">
                <a:solidFill>
                  <a:srgbClr val="00A833"/>
                </a:solidFill>
                <a:latin typeface="Arial"/>
                <a:cs typeface="Arial"/>
              </a:rPr>
              <a:t>e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rsi</a:t>
            </a:r>
            <a:r>
              <a:rPr sz="1800" spc="-20" dirty="0">
                <a:solidFill>
                  <a:srgbClr val="00A833"/>
                </a:solidFill>
                <a:latin typeface="Arial"/>
                <a:cs typeface="Arial"/>
              </a:rPr>
              <a:t>on</a:t>
            </a:r>
            <a:r>
              <a:rPr sz="1800" dirty="0">
                <a:solidFill>
                  <a:srgbClr val="00A833"/>
                </a:solidFill>
                <a:latin typeface="Arial"/>
                <a:cs typeface="Arial"/>
              </a:rPr>
              <a:t>:</a:t>
            </a:r>
            <a:r>
              <a:rPr sz="1800" spc="-35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storage.k8s.io/v1  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metadata:</a:t>
            </a:r>
            <a:endParaRPr sz="1800">
              <a:latin typeface="Arial"/>
              <a:cs typeface="Arial"/>
            </a:endParaRPr>
          </a:p>
          <a:p>
            <a:pPr marL="140970">
              <a:lnSpc>
                <a:spcPts val="1835"/>
              </a:lnSpc>
            </a:pP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namespace:</a:t>
            </a:r>
            <a:r>
              <a:rPr sz="1800" spc="-25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kube-system</a:t>
            </a:r>
            <a:endParaRPr sz="1800">
              <a:latin typeface="Arial"/>
              <a:cs typeface="Arial"/>
            </a:endParaRPr>
          </a:p>
          <a:p>
            <a:pPr marL="140970" marR="4281805">
              <a:lnSpc>
                <a:spcPts val="1989"/>
              </a:lnSpc>
              <a:spcBef>
                <a:spcPts val="185"/>
              </a:spcBef>
            </a:pP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na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m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A833"/>
                </a:solidFill>
                <a:latin typeface="Arial"/>
                <a:cs typeface="Arial"/>
              </a:rPr>
              <a:t>:</a:t>
            </a:r>
            <a:r>
              <a:rPr sz="1800" spc="-95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speed  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annotations:</a:t>
            </a:r>
            <a:endParaRPr sz="1800">
              <a:latin typeface="Arial"/>
              <a:cs typeface="Arial"/>
            </a:endParaRPr>
          </a:p>
          <a:p>
            <a:pPr marL="267335">
              <a:lnSpc>
                <a:spcPts val="1789"/>
              </a:lnSpc>
            </a:pP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storageclass.beta.kubernetes.io/is-default-class:</a:t>
            </a:r>
            <a:r>
              <a:rPr sz="1800" spc="15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"true"</a:t>
            </a:r>
            <a:endParaRPr sz="1800">
              <a:latin typeface="Arial"/>
              <a:cs typeface="Arial"/>
            </a:endParaRPr>
          </a:p>
          <a:p>
            <a:pPr marL="140970">
              <a:lnSpc>
                <a:spcPts val="2050"/>
              </a:lnSpc>
            </a:pP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labels:</a:t>
            </a:r>
            <a:endParaRPr sz="1800">
              <a:latin typeface="Arial"/>
              <a:cs typeface="Arial"/>
            </a:endParaRPr>
          </a:p>
          <a:p>
            <a:pPr marL="12700" marR="461009" indent="254635">
              <a:lnSpc>
                <a:spcPts val="1989"/>
              </a:lnSpc>
              <a:spcBef>
                <a:spcPts val="170"/>
              </a:spcBef>
            </a:pPr>
            <a:r>
              <a:rPr sz="1800" spc="-20" dirty="0">
                <a:solidFill>
                  <a:srgbClr val="00A833"/>
                </a:solidFill>
                <a:latin typeface="Arial"/>
                <a:cs typeface="Arial"/>
              </a:rPr>
              <a:t>addonmanager.kubernetes.io/mode: 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EnsureExists </a:t>
            </a:r>
            <a:r>
              <a:rPr sz="1800" spc="-490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provisioner: 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k8s.io/minikube-hostpath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1654" y="2040946"/>
            <a:ext cx="8608695" cy="922655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2500" b="1" spc="-35" dirty="0">
                <a:solidFill>
                  <a:srgbClr val="8C1C74"/>
                </a:solidFill>
                <a:latin typeface="Arial"/>
                <a:cs typeface="Arial"/>
              </a:rPr>
              <a:t>PersistentVolume </a:t>
            </a:r>
            <a:r>
              <a:rPr sz="2500" b="1" dirty="0">
                <a:solidFill>
                  <a:srgbClr val="8C1C74"/>
                </a:solidFill>
                <a:latin typeface="Arial"/>
                <a:cs typeface="Arial"/>
              </a:rPr>
              <a:t>/</a:t>
            </a:r>
            <a:r>
              <a:rPr sz="2500" b="1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b="1" spc="-30" dirty="0">
                <a:solidFill>
                  <a:srgbClr val="8C1C74"/>
                </a:solidFill>
                <a:latin typeface="Arial"/>
                <a:cs typeface="Arial"/>
              </a:rPr>
              <a:t>persistentVolumeClaim</a:t>
            </a:r>
            <a:r>
              <a:rPr sz="2500" b="1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8C1C74"/>
                </a:solidFill>
                <a:latin typeface="Arial"/>
                <a:cs typeface="Arial"/>
              </a:rPr>
              <a:t>/ </a:t>
            </a:r>
            <a:r>
              <a:rPr sz="2500" b="1" spc="-10" dirty="0">
                <a:solidFill>
                  <a:srgbClr val="8C1C74"/>
                </a:solidFill>
                <a:latin typeface="Arial"/>
                <a:cs typeface="Arial"/>
              </a:rPr>
              <a:t>storageClass</a:t>
            </a:r>
            <a:endParaRPr sz="2500">
              <a:latin typeface="Arial"/>
              <a:cs typeface="Arial"/>
            </a:endParaRPr>
          </a:p>
          <a:p>
            <a:pPr marR="1082040" algn="r">
              <a:lnSpc>
                <a:spcPct val="100000"/>
              </a:lnSpc>
              <a:spcBef>
                <a:spcPts val="795"/>
              </a:spcBef>
            </a:pPr>
            <a:r>
              <a:rPr sz="1800" spc="-20" dirty="0">
                <a:solidFill>
                  <a:srgbClr val="00A833"/>
                </a:solidFill>
                <a:latin typeface="Arial"/>
                <a:cs typeface="Arial"/>
              </a:rPr>
              <a:t>ap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i</a:t>
            </a:r>
            <a:r>
              <a:rPr sz="1800" spc="-114" dirty="0">
                <a:solidFill>
                  <a:srgbClr val="00A833"/>
                </a:solidFill>
                <a:latin typeface="Arial"/>
                <a:cs typeface="Arial"/>
              </a:rPr>
              <a:t>V</a:t>
            </a:r>
            <a:r>
              <a:rPr sz="1800" spc="-20" dirty="0">
                <a:solidFill>
                  <a:srgbClr val="00A833"/>
                </a:solidFill>
                <a:latin typeface="Arial"/>
                <a:cs typeface="Arial"/>
              </a:rPr>
              <a:t>e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rsi</a:t>
            </a:r>
            <a:r>
              <a:rPr sz="1800" spc="-20" dirty="0">
                <a:solidFill>
                  <a:srgbClr val="00A833"/>
                </a:solidFill>
                <a:latin typeface="Arial"/>
                <a:cs typeface="Arial"/>
              </a:rPr>
              <a:t>on</a:t>
            </a:r>
            <a:r>
              <a:rPr sz="1800" dirty="0">
                <a:solidFill>
                  <a:srgbClr val="00A833"/>
                </a:solidFill>
                <a:latin typeface="Arial"/>
                <a:cs typeface="Arial"/>
              </a:rPr>
              <a:t>:</a:t>
            </a:r>
            <a:r>
              <a:rPr sz="1800" spc="-120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A833"/>
                </a:solidFill>
                <a:latin typeface="Arial"/>
                <a:cs typeface="Arial"/>
              </a:rPr>
              <a:t>v1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56932" y="2925571"/>
            <a:ext cx="2900045" cy="334772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>
              <a:lnSpc>
                <a:spcPts val="1989"/>
              </a:lnSpc>
              <a:spcBef>
                <a:spcPts val="305"/>
              </a:spcBef>
            </a:pP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kind:</a:t>
            </a:r>
            <a:r>
              <a:rPr sz="1800" spc="-90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00A833"/>
                </a:solidFill>
                <a:latin typeface="Arial"/>
                <a:cs typeface="Arial"/>
              </a:rPr>
              <a:t>PersistentVolumeClaim </a:t>
            </a:r>
            <a:r>
              <a:rPr sz="1800" spc="-484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metadata:</a:t>
            </a:r>
            <a:endParaRPr sz="1800">
              <a:latin typeface="Arial"/>
              <a:cs typeface="Arial"/>
            </a:endParaRPr>
          </a:p>
          <a:p>
            <a:pPr marL="140970">
              <a:lnSpc>
                <a:spcPts val="1800"/>
              </a:lnSpc>
            </a:pP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name:</a:t>
            </a:r>
            <a:r>
              <a:rPr sz="1800" spc="-50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nextcloud-db-claim</a:t>
            </a:r>
            <a:endParaRPr sz="1800">
              <a:latin typeface="Arial"/>
              <a:cs typeface="Arial"/>
            </a:endParaRPr>
          </a:p>
          <a:p>
            <a:pPr marL="140970">
              <a:lnSpc>
                <a:spcPts val="2039"/>
              </a:lnSpc>
            </a:pP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labels:</a:t>
            </a:r>
            <a:endParaRPr sz="1800">
              <a:latin typeface="Arial"/>
              <a:cs typeface="Arial"/>
            </a:endParaRPr>
          </a:p>
          <a:p>
            <a:pPr marL="12700" marR="1155065" indent="256540">
              <a:lnSpc>
                <a:spcPts val="2020"/>
              </a:lnSpc>
              <a:spcBef>
                <a:spcPts val="150"/>
              </a:spcBef>
            </a:pP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app:</a:t>
            </a:r>
            <a:r>
              <a:rPr sz="1800" spc="-100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nextcloud </a:t>
            </a:r>
            <a:r>
              <a:rPr sz="1800" spc="-484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spec:</a:t>
            </a:r>
            <a:endParaRPr sz="1800">
              <a:latin typeface="Arial"/>
              <a:cs typeface="Arial"/>
            </a:endParaRPr>
          </a:p>
          <a:p>
            <a:pPr marL="140970">
              <a:lnSpc>
                <a:spcPts val="1764"/>
              </a:lnSpc>
            </a:pP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storageClassName:</a:t>
            </a:r>
            <a:r>
              <a:rPr sz="1800" spc="-95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speed</a:t>
            </a:r>
            <a:endParaRPr sz="1800">
              <a:latin typeface="Arial"/>
              <a:cs typeface="Arial"/>
            </a:endParaRPr>
          </a:p>
          <a:p>
            <a:pPr marL="140970">
              <a:lnSpc>
                <a:spcPts val="2050"/>
              </a:lnSpc>
            </a:pP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accessModes:</a:t>
            </a:r>
            <a:endParaRPr sz="1800">
              <a:latin typeface="Arial"/>
              <a:cs typeface="Arial"/>
            </a:endParaRPr>
          </a:p>
          <a:p>
            <a:pPr marL="140970" marR="244475" indent="127635">
              <a:lnSpc>
                <a:spcPts val="1989"/>
              </a:lnSpc>
              <a:spcBef>
                <a:spcPts val="185"/>
              </a:spcBef>
            </a:pPr>
            <a:r>
              <a:rPr sz="1800" dirty="0">
                <a:solidFill>
                  <a:srgbClr val="00A833"/>
                </a:solidFill>
                <a:latin typeface="Arial"/>
                <a:cs typeface="Arial"/>
              </a:rPr>
              <a:t>- </a:t>
            </a:r>
            <a:r>
              <a:rPr sz="1800" spc="-20" dirty="0">
                <a:solidFill>
                  <a:srgbClr val="00A833"/>
                </a:solidFill>
                <a:latin typeface="Arial"/>
                <a:cs typeface="Arial"/>
              </a:rPr>
              <a:t>ReadWriteOnce 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 volumeMode: 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Filesystem </a:t>
            </a:r>
            <a:r>
              <a:rPr sz="1800" spc="-490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resources:</a:t>
            </a:r>
            <a:endParaRPr sz="1800">
              <a:latin typeface="Arial"/>
              <a:cs typeface="Arial"/>
            </a:endParaRPr>
          </a:p>
          <a:p>
            <a:pPr marL="396875" marR="1267460" indent="-128270">
              <a:lnSpc>
                <a:spcPts val="1989"/>
              </a:lnSpc>
              <a:spcBef>
                <a:spcPts val="30"/>
              </a:spcBef>
            </a:pP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requests: </a:t>
            </a: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 storage</a:t>
            </a:r>
            <a:r>
              <a:rPr sz="1800" dirty="0">
                <a:solidFill>
                  <a:srgbClr val="00A833"/>
                </a:solidFill>
                <a:latin typeface="Arial"/>
                <a:cs typeface="Arial"/>
              </a:rPr>
              <a:t>:</a:t>
            </a:r>
            <a:r>
              <a:rPr sz="1800" spc="-95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1Gi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25104" y="1101852"/>
            <a:ext cx="64001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>
                <a:solidFill>
                  <a:srgbClr val="8C1C74"/>
                </a:solidFill>
                <a:latin typeface="Arial"/>
                <a:cs typeface="Arial"/>
              </a:rPr>
              <a:t>Introduction</a:t>
            </a:r>
            <a:r>
              <a:rPr sz="44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rgbClr val="8C1C74"/>
                </a:solidFill>
                <a:latin typeface="Arial"/>
                <a:cs typeface="Arial"/>
              </a:rPr>
              <a:t>à</a:t>
            </a:r>
            <a:r>
              <a:rPr sz="44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4400" spc="-15" dirty="0">
                <a:solidFill>
                  <a:srgbClr val="8C1C74"/>
                </a:solidFill>
                <a:latin typeface="Arial"/>
                <a:cs typeface="Arial"/>
              </a:rPr>
              <a:t>Kubernetes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1654" y="1952243"/>
            <a:ext cx="6850380" cy="1293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100"/>
              </a:spcBef>
            </a:pPr>
            <a:r>
              <a:rPr sz="3200" spc="-5" dirty="0">
                <a:solidFill>
                  <a:srgbClr val="8C1C74"/>
                </a:solidFill>
                <a:latin typeface="Arial"/>
                <a:cs typeface="Arial"/>
              </a:rPr>
              <a:t>De la </a:t>
            </a: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virtualisation </a:t>
            </a:r>
            <a:r>
              <a:rPr sz="3200" dirty="0">
                <a:solidFill>
                  <a:srgbClr val="8C1C74"/>
                </a:solidFill>
                <a:latin typeface="Arial"/>
                <a:cs typeface="Arial"/>
              </a:rPr>
              <a:t>à </a:t>
            </a:r>
            <a:r>
              <a:rPr sz="3200" spc="-15" dirty="0">
                <a:solidFill>
                  <a:srgbClr val="8C1C74"/>
                </a:solidFill>
                <a:latin typeface="Arial"/>
                <a:cs typeface="Arial"/>
              </a:rPr>
              <a:t>conteneurisation. </a:t>
            </a:r>
            <a:r>
              <a:rPr sz="3200" spc="-88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32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8C1C74"/>
                </a:solidFill>
                <a:latin typeface="Arial"/>
                <a:cs typeface="Arial"/>
              </a:rPr>
              <a:t>couple</a:t>
            </a:r>
            <a:r>
              <a:rPr sz="3200" spc="-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Docker/Kubernetes.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5942" y="1101852"/>
            <a:ext cx="37820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Objets</a:t>
            </a:r>
            <a:r>
              <a:rPr spc="-35" dirty="0"/>
              <a:t> </a:t>
            </a:r>
            <a:r>
              <a:rPr spc="-5" dirty="0"/>
              <a:t>de</a:t>
            </a:r>
            <a:r>
              <a:rPr spc="-50" dirty="0"/>
              <a:t> </a:t>
            </a:r>
            <a:r>
              <a:rPr spc="-5" dirty="0"/>
              <a:t>base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54" y="2040946"/>
            <a:ext cx="8608695" cy="5000625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2500" b="1" spc="-35" dirty="0">
                <a:solidFill>
                  <a:srgbClr val="8C1C74"/>
                </a:solidFill>
                <a:latin typeface="Arial"/>
                <a:cs typeface="Arial"/>
              </a:rPr>
              <a:t>PersistentVolume </a:t>
            </a:r>
            <a:r>
              <a:rPr sz="2500" b="1" dirty="0">
                <a:solidFill>
                  <a:srgbClr val="8C1C74"/>
                </a:solidFill>
                <a:latin typeface="Arial"/>
                <a:cs typeface="Arial"/>
              </a:rPr>
              <a:t>/</a:t>
            </a:r>
            <a:r>
              <a:rPr sz="2500" b="1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b="1" spc="-30" dirty="0">
                <a:solidFill>
                  <a:srgbClr val="8C1C74"/>
                </a:solidFill>
                <a:latin typeface="Arial"/>
                <a:cs typeface="Arial"/>
              </a:rPr>
              <a:t>persistentVolumeClaim</a:t>
            </a:r>
            <a:r>
              <a:rPr sz="2500" b="1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8C1C74"/>
                </a:solidFill>
                <a:latin typeface="Arial"/>
                <a:cs typeface="Arial"/>
              </a:rPr>
              <a:t>/ </a:t>
            </a:r>
            <a:r>
              <a:rPr sz="2500" b="1" spc="-10" dirty="0">
                <a:solidFill>
                  <a:srgbClr val="8C1C74"/>
                </a:solidFill>
                <a:latin typeface="Arial"/>
                <a:cs typeface="Arial"/>
              </a:rPr>
              <a:t>storageClass</a:t>
            </a:r>
            <a:endParaRPr sz="2500">
              <a:latin typeface="Arial"/>
              <a:cs typeface="Arial"/>
            </a:endParaRPr>
          </a:p>
          <a:p>
            <a:pPr marL="173355" marR="6465570">
              <a:lnSpc>
                <a:spcPts val="2020"/>
              </a:lnSpc>
              <a:spcBef>
                <a:spcPts val="980"/>
              </a:spcBef>
            </a:pPr>
            <a:r>
              <a:rPr sz="1800" spc="-20" dirty="0">
                <a:solidFill>
                  <a:srgbClr val="00A833"/>
                </a:solidFill>
                <a:latin typeface="Arial"/>
                <a:cs typeface="Arial"/>
              </a:rPr>
              <a:t>ap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i</a:t>
            </a:r>
            <a:r>
              <a:rPr sz="1800" spc="-114" dirty="0">
                <a:solidFill>
                  <a:srgbClr val="00A833"/>
                </a:solidFill>
                <a:latin typeface="Arial"/>
                <a:cs typeface="Arial"/>
              </a:rPr>
              <a:t>V</a:t>
            </a:r>
            <a:r>
              <a:rPr sz="1800" spc="-20" dirty="0">
                <a:solidFill>
                  <a:srgbClr val="00A833"/>
                </a:solidFill>
                <a:latin typeface="Arial"/>
                <a:cs typeface="Arial"/>
              </a:rPr>
              <a:t>e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rsi</a:t>
            </a:r>
            <a:r>
              <a:rPr sz="1800" spc="-20" dirty="0">
                <a:solidFill>
                  <a:srgbClr val="00A833"/>
                </a:solidFill>
                <a:latin typeface="Arial"/>
                <a:cs typeface="Arial"/>
              </a:rPr>
              <a:t>on</a:t>
            </a:r>
            <a:r>
              <a:rPr sz="1800" dirty="0">
                <a:solidFill>
                  <a:srgbClr val="00A833"/>
                </a:solidFill>
                <a:latin typeface="Arial"/>
                <a:cs typeface="Arial"/>
              </a:rPr>
              <a:t>:</a:t>
            </a:r>
            <a:r>
              <a:rPr sz="1800" spc="-35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apps/v1  </a:t>
            </a: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kind:</a:t>
            </a:r>
            <a:r>
              <a:rPr sz="1800" spc="-35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Deployment</a:t>
            </a:r>
            <a:endParaRPr sz="1800">
              <a:latin typeface="Arial"/>
              <a:cs typeface="Arial"/>
            </a:endParaRPr>
          </a:p>
          <a:p>
            <a:pPr marL="173355">
              <a:lnSpc>
                <a:spcPts val="1764"/>
              </a:lnSpc>
            </a:pPr>
            <a:r>
              <a:rPr sz="1800" dirty="0">
                <a:solidFill>
                  <a:srgbClr val="00A833"/>
                </a:solidFill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  <a:p>
            <a:pPr marL="173355">
              <a:lnSpc>
                <a:spcPts val="1989"/>
              </a:lnSpc>
            </a:pP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spec:</a:t>
            </a:r>
            <a:endParaRPr sz="1800">
              <a:latin typeface="Arial"/>
              <a:cs typeface="Arial"/>
            </a:endParaRPr>
          </a:p>
          <a:p>
            <a:pPr marL="173355">
              <a:lnSpc>
                <a:spcPts val="2005"/>
              </a:lnSpc>
            </a:pPr>
            <a:r>
              <a:rPr sz="1800" dirty="0">
                <a:solidFill>
                  <a:srgbClr val="00A833"/>
                </a:solidFill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  <a:p>
            <a:pPr marL="301625">
              <a:lnSpc>
                <a:spcPts val="2005"/>
              </a:lnSpc>
            </a:pP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template:</a:t>
            </a:r>
            <a:endParaRPr sz="1800">
              <a:latin typeface="Arial"/>
              <a:cs typeface="Arial"/>
            </a:endParaRPr>
          </a:p>
          <a:p>
            <a:pPr marL="173355">
              <a:lnSpc>
                <a:spcPts val="2050"/>
              </a:lnSpc>
            </a:pPr>
            <a:r>
              <a:rPr sz="1800" dirty="0">
                <a:solidFill>
                  <a:srgbClr val="00A833"/>
                </a:solidFill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  <a:p>
            <a:pPr marL="557530" marR="6932930" indent="-128270">
              <a:lnSpc>
                <a:spcPts val="1989"/>
              </a:lnSpc>
              <a:spcBef>
                <a:spcPts val="185"/>
              </a:spcBef>
            </a:pP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spec: </a:t>
            </a:r>
            <a:r>
              <a:rPr sz="1800" dirty="0">
                <a:solidFill>
                  <a:srgbClr val="00A833"/>
                </a:solidFill>
                <a:latin typeface="Arial"/>
                <a:cs typeface="Arial"/>
              </a:rPr>
              <a:t> c</a:t>
            </a: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o</a:t>
            </a:r>
            <a:r>
              <a:rPr sz="1800" spc="-20" dirty="0">
                <a:solidFill>
                  <a:srgbClr val="00A833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tai</a:t>
            </a:r>
            <a:r>
              <a:rPr sz="1800" spc="-20" dirty="0">
                <a:solidFill>
                  <a:srgbClr val="00A833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s:</a:t>
            </a:r>
            <a:endParaRPr sz="1800">
              <a:latin typeface="Arial"/>
              <a:cs typeface="Arial"/>
            </a:endParaRPr>
          </a:p>
          <a:p>
            <a:pPr marL="173355">
              <a:lnSpc>
                <a:spcPts val="1775"/>
              </a:lnSpc>
            </a:pPr>
            <a:r>
              <a:rPr sz="1800" dirty="0">
                <a:solidFill>
                  <a:srgbClr val="00A833"/>
                </a:solidFill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  <a:p>
            <a:pPr marL="684530">
              <a:lnSpc>
                <a:spcPts val="2005"/>
              </a:lnSpc>
            </a:pP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volumeMounts:</a:t>
            </a:r>
            <a:endParaRPr sz="1800">
              <a:latin typeface="Arial"/>
              <a:cs typeface="Arial"/>
            </a:endParaRPr>
          </a:p>
          <a:p>
            <a:pPr marL="684530">
              <a:lnSpc>
                <a:spcPts val="2005"/>
              </a:lnSpc>
            </a:pPr>
            <a:r>
              <a:rPr sz="1800" dirty="0">
                <a:solidFill>
                  <a:srgbClr val="00A833"/>
                </a:solidFill>
                <a:latin typeface="Arial"/>
                <a:cs typeface="Arial"/>
              </a:rPr>
              <a:t>-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name:</a:t>
            </a:r>
            <a:r>
              <a:rPr sz="1800" spc="-95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A833"/>
                </a:solidFill>
                <a:latin typeface="Arial"/>
                <a:cs typeface="Arial"/>
              </a:rPr>
              <a:t>nextcloud-storage</a:t>
            </a:r>
            <a:endParaRPr sz="1800">
              <a:latin typeface="Arial"/>
              <a:cs typeface="Arial"/>
            </a:endParaRPr>
          </a:p>
          <a:p>
            <a:pPr marL="814069">
              <a:lnSpc>
                <a:spcPts val="1989"/>
              </a:lnSpc>
            </a:pP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m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ountPath</a:t>
            </a:r>
            <a:r>
              <a:rPr sz="1800" dirty="0">
                <a:solidFill>
                  <a:srgbClr val="00A833"/>
                </a:solidFill>
                <a:latin typeface="Arial"/>
                <a:cs typeface="Arial"/>
              </a:rPr>
              <a:t>:</a:t>
            </a:r>
            <a:r>
              <a:rPr sz="1800" spc="-70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A833"/>
                </a:solidFill>
                <a:latin typeface="Arial"/>
                <a:cs typeface="Arial"/>
              </a:rPr>
              <a:t>/var/lib/mysql</a:t>
            </a:r>
            <a:endParaRPr sz="1800">
              <a:latin typeface="Arial"/>
              <a:cs typeface="Arial"/>
            </a:endParaRPr>
          </a:p>
          <a:p>
            <a:pPr marL="557530">
              <a:lnSpc>
                <a:spcPts val="2050"/>
              </a:lnSpc>
            </a:pP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volumes:</a:t>
            </a:r>
            <a:endParaRPr sz="1800">
              <a:latin typeface="Arial"/>
              <a:cs typeface="Arial"/>
            </a:endParaRPr>
          </a:p>
          <a:p>
            <a:pPr marL="684530" marR="4569460" indent="-127635">
              <a:lnSpc>
                <a:spcPct val="95000"/>
              </a:lnSpc>
              <a:spcBef>
                <a:spcPts val="80"/>
              </a:spcBef>
            </a:pPr>
            <a:r>
              <a:rPr sz="1800" dirty="0">
                <a:solidFill>
                  <a:srgbClr val="00A833"/>
                </a:solidFill>
                <a:latin typeface="Arial"/>
                <a:cs typeface="Arial"/>
              </a:rPr>
              <a:t>- 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name: </a:t>
            </a:r>
            <a:r>
              <a:rPr sz="1800" b="1" spc="-10" dirty="0">
                <a:solidFill>
                  <a:srgbClr val="00A833"/>
                </a:solidFill>
                <a:latin typeface="Arial"/>
                <a:cs typeface="Arial"/>
              </a:rPr>
              <a:t>nextcloud-storage </a:t>
            </a:r>
            <a:r>
              <a:rPr sz="1800" b="1" spc="-5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A833"/>
                </a:solidFill>
                <a:latin typeface="Arial"/>
                <a:cs typeface="Arial"/>
              </a:rPr>
              <a:t>persistentVolumeClaim </a:t>
            </a:r>
            <a:r>
              <a:rPr sz="1800" spc="-20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claimName:</a:t>
            </a:r>
            <a:r>
              <a:rPr sz="1800" spc="-65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A833"/>
                </a:solidFill>
                <a:latin typeface="Arial"/>
                <a:cs typeface="Arial"/>
              </a:rPr>
              <a:t>nextcloud-db-claim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5942" y="1101852"/>
            <a:ext cx="37820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Objets</a:t>
            </a:r>
            <a:r>
              <a:rPr spc="-35" dirty="0"/>
              <a:t> </a:t>
            </a:r>
            <a:r>
              <a:rPr spc="-5" dirty="0"/>
              <a:t>de</a:t>
            </a:r>
            <a:r>
              <a:rPr spc="-50" dirty="0"/>
              <a:t> </a:t>
            </a:r>
            <a:r>
              <a:rPr spc="-5" dirty="0"/>
              <a:t>base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8954" y="2004060"/>
            <a:ext cx="8514715" cy="2425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2360295">
              <a:lnSpc>
                <a:spcPct val="131500"/>
              </a:lnSpc>
              <a:spcBef>
                <a:spcPts val="100"/>
              </a:spcBef>
            </a:pPr>
            <a:r>
              <a:rPr sz="2600" spc="15" dirty="0">
                <a:solidFill>
                  <a:srgbClr val="8C1C74"/>
                </a:solidFill>
                <a:latin typeface="Arial"/>
                <a:cs typeface="Arial"/>
              </a:rPr>
              <a:t>Quel</a:t>
            </a:r>
            <a:r>
              <a:rPr sz="26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10" dirty="0">
                <a:solidFill>
                  <a:srgbClr val="8C1C74"/>
                </a:solidFill>
                <a:latin typeface="Arial"/>
                <a:cs typeface="Arial"/>
              </a:rPr>
              <a:t>futur</a:t>
            </a:r>
            <a:r>
              <a:rPr sz="2600" spc="15" dirty="0">
                <a:solidFill>
                  <a:srgbClr val="8C1C74"/>
                </a:solidFill>
                <a:latin typeface="Arial"/>
                <a:cs typeface="Arial"/>
              </a:rPr>
              <a:t> pour</a:t>
            </a:r>
            <a:r>
              <a:rPr sz="26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26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20" dirty="0">
                <a:solidFill>
                  <a:srgbClr val="8C1C74"/>
                </a:solidFill>
                <a:latin typeface="Arial"/>
                <a:cs typeface="Arial"/>
              </a:rPr>
              <a:t>stockage</a:t>
            </a:r>
            <a:r>
              <a:rPr sz="26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15" dirty="0">
                <a:solidFill>
                  <a:srgbClr val="8C1C74"/>
                </a:solidFill>
                <a:latin typeface="Arial"/>
                <a:cs typeface="Arial"/>
              </a:rPr>
              <a:t>Kubernetes</a:t>
            </a:r>
            <a:r>
              <a:rPr sz="26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8C1C74"/>
                </a:solidFill>
                <a:latin typeface="Arial"/>
                <a:cs typeface="Arial"/>
              </a:rPr>
              <a:t>? </a:t>
            </a:r>
            <a:r>
              <a:rPr sz="2600" spc="-7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10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2600" spc="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15" dirty="0">
                <a:solidFill>
                  <a:srgbClr val="8C1C74"/>
                </a:solidFill>
                <a:latin typeface="Arial"/>
                <a:cs typeface="Arial"/>
              </a:rPr>
              <a:t>stockage</a:t>
            </a:r>
            <a:r>
              <a:rPr sz="26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15" dirty="0">
                <a:solidFill>
                  <a:srgbClr val="8C1C74"/>
                </a:solidFill>
                <a:latin typeface="Arial"/>
                <a:cs typeface="Arial"/>
              </a:rPr>
              <a:t>Kubernetes</a:t>
            </a:r>
            <a:r>
              <a:rPr sz="26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10" dirty="0">
                <a:solidFill>
                  <a:srgbClr val="8C1C74"/>
                </a:solidFill>
                <a:latin typeface="Arial"/>
                <a:cs typeface="Arial"/>
              </a:rPr>
              <a:t>tend</a:t>
            </a:r>
            <a:r>
              <a:rPr sz="2600" spc="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15" dirty="0">
                <a:solidFill>
                  <a:srgbClr val="8C1C74"/>
                </a:solidFill>
                <a:latin typeface="Arial"/>
                <a:cs typeface="Arial"/>
              </a:rPr>
              <a:t>vers</a:t>
            </a:r>
            <a:r>
              <a:rPr sz="26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endParaRPr sz="2600">
              <a:latin typeface="Arial"/>
              <a:cs typeface="Arial"/>
            </a:endParaRPr>
          </a:p>
          <a:p>
            <a:pPr marL="742315" indent="-269240">
              <a:lnSpc>
                <a:spcPct val="100000"/>
              </a:lnSpc>
              <a:spcBef>
                <a:spcPts val="1475"/>
              </a:spcBef>
              <a:buClr>
                <a:srgbClr val="000000"/>
              </a:buClr>
              <a:buSzPct val="73913"/>
              <a:buFont typeface="MS UI Gothic"/>
              <a:buChar char="–"/>
              <a:tabLst>
                <a:tab pos="741680" algn="l"/>
                <a:tab pos="742315" algn="l"/>
              </a:tabLst>
            </a:pPr>
            <a:r>
              <a:rPr sz="2300" spc="-10" dirty="0">
                <a:solidFill>
                  <a:srgbClr val="8C1C74"/>
                </a:solidFill>
                <a:latin typeface="Arial"/>
                <a:cs typeface="Arial"/>
              </a:rPr>
              <a:t>Container </a:t>
            </a:r>
            <a:r>
              <a:rPr sz="2300" dirty="0">
                <a:solidFill>
                  <a:srgbClr val="8C1C74"/>
                </a:solidFill>
                <a:latin typeface="Arial"/>
                <a:cs typeface="Arial"/>
              </a:rPr>
              <a:t>Storage</a:t>
            </a:r>
            <a:r>
              <a:rPr sz="23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8C1C74"/>
                </a:solidFill>
                <a:latin typeface="Arial"/>
                <a:cs typeface="Arial"/>
              </a:rPr>
              <a:t>Interface</a:t>
            </a:r>
            <a:r>
              <a:rPr sz="23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8C1C74"/>
                </a:solidFill>
                <a:latin typeface="Arial"/>
                <a:cs typeface="Arial"/>
              </a:rPr>
              <a:t>(CSI)</a:t>
            </a:r>
            <a:endParaRPr sz="2300">
              <a:latin typeface="Arial"/>
              <a:cs typeface="Arial"/>
            </a:endParaRPr>
          </a:p>
          <a:p>
            <a:pPr marL="1101090" lvl="1" indent="-239395">
              <a:lnSpc>
                <a:spcPct val="100000"/>
              </a:lnSpc>
              <a:spcBef>
                <a:spcPts val="805"/>
              </a:spcBef>
              <a:buClr>
                <a:srgbClr val="000000"/>
              </a:buClr>
              <a:buSzPct val="45000"/>
              <a:buFont typeface="MS UI Gothic"/>
              <a:buChar char="●"/>
              <a:tabLst>
                <a:tab pos="1101090" algn="l"/>
              </a:tabLst>
            </a:pP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Standardisation</a:t>
            </a:r>
            <a:r>
              <a:rPr sz="20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de plugins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de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volume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block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et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fichier</a:t>
            </a:r>
            <a:r>
              <a:rPr sz="2000" spc="-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“Out-of-Tree”</a:t>
            </a:r>
            <a:endParaRPr sz="2000">
              <a:latin typeface="Arial"/>
              <a:cs typeface="Arial"/>
            </a:endParaRPr>
          </a:p>
          <a:p>
            <a:pPr marL="742315" indent="-269875">
              <a:lnSpc>
                <a:spcPct val="100000"/>
              </a:lnSpc>
              <a:spcBef>
                <a:spcPts val="490"/>
              </a:spcBef>
              <a:buClr>
                <a:srgbClr val="000000"/>
              </a:buClr>
              <a:buSzPct val="73913"/>
              <a:buFont typeface="MS UI Gothic"/>
              <a:buChar char="–"/>
              <a:tabLst>
                <a:tab pos="742315" algn="l"/>
                <a:tab pos="742950" algn="l"/>
              </a:tabLst>
            </a:pPr>
            <a:r>
              <a:rPr sz="2300" spc="-5" dirty="0">
                <a:solidFill>
                  <a:srgbClr val="8C1C74"/>
                </a:solidFill>
                <a:latin typeface="Arial"/>
                <a:cs typeface="Arial"/>
              </a:rPr>
              <a:t>Stockage</a:t>
            </a:r>
            <a:r>
              <a:rPr sz="2300" spc="-7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8C1C74"/>
                </a:solidFill>
                <a:latin typeface="Arial"/>
                <a:cs typeface="Arial"/>
              </a:rPr>
              <a:t>local</a:t>
            </a:r>
            <a:endParaRPr sz="2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28304" y="4594352"/>
            <a:ext cx="1397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MS UI Gothic"/>
                <a:cs typeface="MS UI Gothic"/>
              </a:rPr>
              <a:t>●</a:t>
            </a:r>
            <a:endParaRPr sz="9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9862" y="5209032"/>
            <a:ext cx="13462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MS UI Gothic"/>
                <a:cs typeface="MS UI Gothic"/>
              </a:rPr>
              <a:t>–</a:t>
            </a:r>
            <a:endParaRPr sz="1700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09140" y="4518660"/>
            <a:ext cx="7872095" cy="100838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370205" marR="5080">
              <a:lnSpc>
                <a:spcPts val="2180"/>
              </a:lnSpc>
              <a:spcBef>
                <a:spcPts val="355"/>
              </a:spcBef>
            </a:pP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Rendre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le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stockage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local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d’un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noeud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disponible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en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tant que volume </a:t>
            </a:r>
            <a:r>
              <a:rPr sz="2000" spc="-5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persistant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2300" spc="-5" dirty="0">
                <a:solidFill>
                  <a:srgbClr val="8C1C74"/>
                </a:solidFill>
                <a:latin typeface="Arial"/>
                <a:cs typeface="Arial"/>
              </a:rPr>
              <a:t>Isolation</a:t>
            </a:r>
            <a:r>
              <a:rPr sz="23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8C1C74"/>
                </a:solidFill>
                <a:latin typeface="Arial"/>
                <a:cs typeface="Arial"/>
              </a:rPr>
              <a:t>des</a:t>
            </a:r>
            <a:r>
              <a:rPr sz="23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8C1C74"/>
                </a:solidFill>
                <a:latin typeface="Arial"/>
                <a:cs typeface="Arial"/>
              </a:rPr>
              <a:t>capacités</a:t>
            </a:r>
            <a:endParaRPr sz="2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28304" y="5612892"/>
            <a:ext cx="8035290" cy="88836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51460" marR="5080" indent="-239395">
              <a:lnSpc>
                <a:spcPct val="91500"/>
              </a:lnSpc>
              <a:spcBef>
                <a:spcPts val="300"/>
              </a:spcBef>
              <a:buClr>
                <a:srgbClr val="000000"/>
              </a:buClr>
              <a:buSzPct val="45000"/>
              <a:buFont typeface="MS UI Gothic"/>
              <a:buChar char="●"/>
              <a:tabLst>
                <a:tab pos="252095" algn="l"/>
              </a:tabLst>
            </a:pP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Mettre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en place des limites afin qu’un unique pod ne puisse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consommer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toutes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ressources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stockage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d’un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noeud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via</a:t>
            </a:r>
            <a:r>
              <a:rPr sz="20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overlay </a:t>
            </a:r>
            <a:r>
              <a:rPr sz="2000" spc="-5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FS,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des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logs,</a:t>
            </a:r>
            <a:r>
              <a:rPr sz="20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etc.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5942" y="1101852"/>
            <a:ext cx="37820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Objets</a:t>
            </a:r>
            <a:r>
              <a:rPr spc="-35" dirty="0"/>
              <a:t> </a:t>
            </a:r>
            <a:r>
              <a:rPr spc="-5" dirty="0"/>
              <a:t>de</a:t>
            </a:r>
            <a:r>
              <a:rPr spc="-50" dirty="0"/>
              <a:t> </a:t>
            </a:r>
            <a:r>
              <a:rPr spc="-5" dirty="0"/>
              <a:t>base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54" y="2076196"/>
            <a:ext cx="8733790" cy="307086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2200" b="1" spc="-5" dirty="0">
                <a:solidFill>
                  <a:srgbClr val="8C1C74"/>
                </a:solidFill>
                <a:latin typeface="Arial"/>
                <a:cs typeface="Arial"/>
              </a:rPr>
              <a:t>Secrets</a:t>
            </a:r>
            <a:r>
              <a:rPr sz="2200" b="1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8C1C74"/>
                </a:solidFill>
                <a:latin typeface="Arial"/>
                <a:cs typeface="Arial"/>
              </a:rPr>
              <a:t>et</a:t>
            </a:r>
            <a:r>
              <a:rPr sz="2200" b="1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8C1C74"/>
                </a:solidFill>
                <a:latin typeface="Arial"/>
                <a:cs typeface="Arial"/>
              </a:rPr>
              <a:t>configMap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94800"/>
              </a:lnSpc>
              <a:spcBef>
                <a:spcPts val="975"/>
              </a:spcBef>
            </a:pP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Il est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souvent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 nécessaire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 de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référencer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 des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données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"spéciales",</a:t>
            </a:r>
            <a:r>
              <a:rPr sz="22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tels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 que des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clés API,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des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jetons et d'autres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secrets. </a:t>
            </a:r>
            <a:r>
              <a:rPr sz="2200" spc="-25" dirty="0">
                <a:solidFill>
                  <a:srgbClr val="8C1C74"/>
                </a:solidFill>
                <a:latin typeface="Arial"/>
                <a:cs typeface="Arial"/>
              </a:rPr>
              <a:t>L’application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peut être </a:t>
            </a:r>
            <a:r>
              <a:rPr sz="2200" spc="-6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paramétrable</a:t>
            </a:r>
            <a:r>
              <a:rPr sz="22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à</a:t>
            </a:r>
            <a:r>
              <a:rPr sz="22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l'aide</a:t>
            </a:r>
            <a:r>
              <a:rPr sz="22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2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paramètres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 de</a:t>
            </a:r>
            <a:r>
              <a:rPr sz="22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configuration,</a:t>
            </a:r>
            <a:r>
              <a:rPr sz="22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par</a:t>
            </a:r>
            <a:r>
              <a:rPr sz="22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exemple,</a:t>
            </a:r>
            <a:r>
              <a:rPr sz="22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un </a:t>
            </a:r>
            <a:r>
              <a:rPr sz="2200" spc="-59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fichier </a:t>
            </a:r>
            <a:r>
              <a:rPr sz="2200" spc="-70" dirty="0">
                <a:solidFill>
                  <a:srgbClr val="8C1C74"/>
                </a:solidFill>
                <a:latin typeface="Arial"/>
                <a:cs typeface="Arial"/>
              </a:rPr>
              <a:t>PHP.ini,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ou des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variables</a:t>
            </a:r>
            <a:r>
              <a:rPr sz="22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d'environnement.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  <a:p>
            <a:pPr marL="12700" marR="86995">
              <a:lnSpc>
                <a:spcPts val="2500"/>
              </a:lnSpc>
              <a:spcBef>
                <a:spcPts val="1810"/>
              </a:spcBef>
            </a:pP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Pour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éviter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de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coder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ces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références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en dur</a:t>
            </a:r>
            <a:r>
              <a:rPr sz="22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dans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votre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 logique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 applicative.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Kubernetes gère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2</a:t>
            </a:r>
            <a:r>
              <a:rPr sz="22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types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d’objets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r>
              <a:rPr sz="22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8C1C74"/>
                </a:solidFill>
                <a:latin typeface="Arial"/>
                <a:cs typeface="Arial"/>
              </a:rPr>
              <a:t>secrets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et</a:t>
            </a:r>
            <a:r>
              <a:rPr sz="2200" spc="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8C1C74"/>
                </a:solidFill>
                <a:latin typeface="Arial"/>
                <a:cs typeface="Arial"/>
              </a:rPr>
              <a:t>configMap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5942" y="1101852"/>
            <a:ext cx="37820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Objets</a:t>
            </a:r>
            <a:r>
              <a:rPr spc="-35" dirty="0"/>
              <a:t> </a:t>
            </a:r>
            <a:r>
              <a:rPr spc="-5" dirty="0"/>
              <a:t>de</a:t>
            </a:r>
            <a:r>
              <a:rPr spc="-50" dirty="0"/>
              <a:t> </a:t>
            </a:r>
            <a:r>
              <a:rPr spc="-5" dirty="0"/>
              <a:t>base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54" y="2181351"/>
            <a:ext cx="4835525" cy="3385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5" dirty="0">
                <a:solidFill>
                  <a:srgbClr val="8C1C74"/>
                </a:solidFill>
                <a:latin typeface="Arial"/>
                <a:cs typeface="Arial"/>
              </a:rPr>
              <a:t>Secrets</a:t>
            </a:r>
            <a:r>
              <a:rPr sz="2500" b="1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8C1C74"/>
                </a:solidFill>
                <a:latin typeface="Arial"/>
                <a:cs typeface="Arial"/>
              </a:rPr>
              <a:t>et</a:t>
            </a:r>
            <a:r>
              <a:rPr sz="2500" b="1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b="1" spc="10" dirty="0">
                <a:solidFill>
                  <a:srgbClr val="8C1C74"/>
                </a:solidFill>
                <a:latin typeface="Arial"/>
                <a:cs typeface="Arial"/>
              </a:rPr>
              <a:t>configMap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00">
              <a:latin typeface="Arial"/>
              <a:cs typeface="Arial"/>
            </a:endParaRPr>
          </a:p>
          <a:p>
            <a:pPr marL="102235" marR="3319779">
              <a:lnSpc>
                <a:spcPct val="92800"/>
              </a:lnSpc>
            </a:pPr>
            <a:r>
              <a:rPr sz="1800" spc="-25" dirty="0">
                <a:solidFill>
                  <a:srgbClr val="00A833"/>
                </a:solidFill>
                <a:latin typeface="Arial"/>
                <a:cs typeface="Arial"/>
              </a:rPr>
              <a:t>ap</a:t>
            </a:r>
            <a:r>
              <a:rPr sz="1800" spc="-20" dirty="0">
                <a:solidFill>
                  <a:srgbClr val="00A833"/>
                </a:solidFill>
                <a:latin typeface="Arial"/>
                <a:cs typeface="Arial"/>
              </a:rPr>
              <a:t>i</a:t>
            </a:r>
            <a:r>
              <a:rPr sz="1800" spc="-120" dirty="0">
                <a:solidFill>
                  <a:srgbClr val="00A833"/>
                </a:solidFill>
                <a:latin typeface="Arial"/>
                <a:cs typeface="Arial"/>
              </a:rPr>
              <a:t>V</a:t>
            </a:r>
            <a:r>
              <a:rPr sz="1800" spc="-25" dirty="0">
                <a:solidFill>
                  <a:srgbClr val="00A833"/>
                </a:solidFill>
                <a:latin typeface="Arial"/>
                <a:cs typeface="Arial"/>
              </a:rPr>
              <a:t>e</a:t>
            </a:r>
            <a:r>
              <a:rPr sz="1800" spc="-20" dirty="0">
                <a:solidFill>
                  <a:srgbClr val="00A833"/>
                </a:solidFill>
                <a:latin typeface="Arial"/>
                <a:cs typeface="Arial"/>
              </a:rPr>
              <a:t>rsi</a:t>
            </a:r>
            <a:r>
              <a:rPr sz="1800" spc="-25" dirty="0">
                <a:solidFill>
                  <a:srgbClr val="00A833"/>
                </a:solidFill>
                <a:latin typeface="Arial"/>
                <a:cs typeface="Arial"/>
              </a:rPr>
              <a:t>on</a:t>
            </a:r>
            <a:r>
              <a:rPr sz="1800" dirty="0">
                <a:solidFill>
                  <a:srgbClr val="00A833"/>
                </a:solidFill>
                <a:latin typeface="Arial"/>
                <a:cs typeface="Arial"/>
              </a:rPr>
              <a:t>:</a:t>
            </a:r>
            <a:r>
              <a:rPr sz="1800" spc="-45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A833"/>
                </a:solidFill>
                <a:latin typeface="Arial"/>
                <a:cs typeface="Arial"/>
              </a:rPr>
              <a:t>v1  </a:t>
            </a: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kind: Secret </a:t>
            </a:r>
            <a:r>
              <a:rPr sz="1800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metadata:</a:t>
            </a:r>
            <a:endParaRPr sz="1800">
              <a:latin typeface="Arial"/>
              <a:cs typeface="Arial"/>
            </a:endParaRPr>
          </a:p>
          <a:p>
            <a:pPr marL="102235" marR="2980055" indent="127635">
              <a:lnSpc>
                <a:spcPts val="1989"/>
              </a:lnSpc>
              <a:spcBef>
                <a:spcPts val="40"/>
              </a:spcBef>
            </a:pP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na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m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A833"/>
                </a:solidFill>
                <a:latin typeface="Arial"/>
                <a:cs typeface="Arial"/>
              </a:rPr>
              <a:t>:</a:t>
            </a:r>
            <a:r>
              <a:rPr sz="1800" spc="-90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nex</a:t>
            </a: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t-conf  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type:</a:t>
            </a:r>
            <a:r>
              <a:rPr sz="1800" spc="-35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Opaque</a:t>
            </a:r>
            <a:endParaRPr sz="1800">
              <a:latin typeface="Arial"/>
              <a:cs typeface="Arial"/>
            </a:endParaRPr>
          </a:p>
          <a:p>
            <a:pPr marL="102235">
              <a:lnSpc>
                <a:spcPts val="1850"/>
              </a:lnSpc>
            </a:pP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data:</a:t>
            </a:r>
            <a:endParaRPr sz="1800">
              <a:latin typeface="Arial"/>
              <a:cs typeface="Arial"/>
            </a:endParaRPr>
          </a:p>
          <a:p>
            <a:pPr marL="230504">
              <a:lnSpc>
                <a:spcPts val="1989"/>
              </a:lnSpc>
            </a:pP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DB:</a:t>
            </a:r>
            <a:r>
              <a:rPr sz="1800" spc="-55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ZGIw</a:t>
            </a:r>
            <a:endParaRPr sz="1800">
              <a:latin typeface="Arial"/>
              <a:cs typeface="Arial"/>
            </a:endParaRPr>
          </a:p>
          <a:p>
            <a:pPr marL="230504">
              <a:lnSpc>
                <a:spcPts val="2125"/>
              </a:lnSpc>
            </a:pP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ADMIN:</a:t>
            </a:r>
            <a:r>
              <a:rPr sz="1800" spc="-100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YWRtaW4=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Arial"/>
              <a:cs typeface="Arial"/>
            </a:endParaRPr>
          </a:p>
          <a:p>
            <a:pPr marL="102235">
              <a:lnSpc>
                <a:spcPct val="100000"/>
              </a:lnSpc>
            </a:pPr>
            <a:r>
              <a:rPr sz="1800" spc="-15" dirty="0">
                <a:solidFill>
                  <a:srgbClr val="770272"/>
                </a:solidFill>
                <a:latin typeface="Arial"/>
                <a:cs typeface="Arial"/>
              </a:rPr>
              <a:t>Couple</a:t>
            </a:r>
            <a:r>
              <a:rPr sz="1800" spc="-25" dirty="0">
                <a:solidFill>
                  <a:srgbClr val="77027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770272"/>
                </a:solidFill>
                <a:latin typeface="Arial"/>
                <a:cs typeface="Arial"/>
              </a:rPr>
              <a:t>Clé</a:t>
            </a:r>
            <a:r>
              <a:rPr sz="1800" spc="-15" dirty="0">
                <a:solidFill>
                  <a:srgbClr val="77027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70272"/>
                </a:solidFill>
                <a:latin typeface="Arial"/>
                <a:cs typeface="Arial"/>
              </a:rPr>
              <a:t>/</a:t>
            </a:r>
            <a:r>
              <a:rPr sz="1800" spc="-5" dirty="0">
                <a:solidFill>
                  <a:srgbClr val="770272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770272"/>
                </a:solidFill>
                <a:latin typeface="Arial"/>
                <a:cs typeface="Arial"/>
              </a:rPr>
              <a:t>Valeur</a:t>
            </a:r>
            <a:r>
              <a:rPr sz="1800" spc="-60" dirty="0">
                <a:solidFill>
                  <a:srgbClr val="77027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70272"/>
                </a:solidFill>
                <a:latin typeface="Arial"/>
                <a:cs typeface="Arial"/>
              </a:rPr>
              <a:t>( </a:t>
            </a:r>
            <a:r>
              <a:rPr sz="1800" spc="-10" dirty="0">
                <a:solidFill>
                  <a:srgbClr val="770272"/>
                </a:solidFill>
                <a:latin typeface="Arial"/>
                <a:cs typeface="Arial"/>
              </a:rPr>
              <a:t>echo</a:t>
            </a:r>
            <a:r>
              <a:rPr sz="1800" spc="-15" dirty="0">
                <a:solidFill>
                  <a:srgbClr val="77027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70272"/>
                </a:solidFill>
                <a:latin typeface="Arial"/>
                <a:cs typeface="Arial"/>
              </a:rPr>
              <a:t>-n</a:t>
            </a:r>
            <a:r>
              <a:rPr sz="1800" spc="-5" dirty="0">
                <a:solidFill>
                  <a:srgbClr val="77027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770272"/>
                </a:solidFill>
                <a:latin typeface="Arial"/>
                <a:cs typeface="Arial"/>
              </a:rPr>
              <a:t>‘secret’</a:t>
            </a:r>
            <a:r>
              <a:rPr sz="1800" spc="-80" dirty="0">
                <a:solidFill>
                  <a:srgbClr val="77027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70272"/>
                </a:solidFill>
                <a:latin typeface="Arial"/>
                <a:cs typeface="Arial"/>
              </a:rPr>
              <a:t>|</a:t>
            </a:r>
            <a:r>
              <a:rPr sz="1800" spc="-10" dirty="0">
                <a:solidFill>
                  <a:srgbClr val="770272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770272"/>
                </a:solidFill>
                <a:latin typeface="Arial"/>
                <a:cs typeface="Arial"/>
              </a:rPr>
              <a:t>base64</a:t>
            </a:r>
            <a:r>
              <a:rPr sz="1800" spc="-80" dirty="0">
                <a:solidFill>
                  <a:srgbClr val="77027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70272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89700" y="2913379"/>
            <a:ext cx="3119755" cy="158305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1468120">
              <a:lnSpc>
                <a:spcPct val="92800"/>
              </a:lnSpc>
              <a:spcBef>
                <a:spcPts val="254"/>
              </a:spcBef>
            </a:pPr>
            <a:r>
              <a:rPr sz="1800" spc="-25" dirty="0">
                <a:solidFill>
                  <a:srgbClr val="00A833"/>
                </a:solidFill>
                <a:latin typeface="Arial"/>
                <a:cs typeface="Arial"/>
              </a:rPr>
              <a:t>apiVersion: </a:t>
            </a:r>
            <a:r>
              <a:rPr sz="1800" dirty="0">
                <a:solidFill>
                  <a:srgbClr val="00A833"/>
                </a:solidFill>
                <a:latin typeface="Arial"/>
                <a:cs typeface="Arial"/>
              </a:rPr>
              <a:t>v1 </a:t>
            </a:r>
            <a:r>
              <a:rPr sz="1800" spc="5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kind</a:t>
            </a:r>
            <a:r>
              <a:rPr sz="1800" dirty="0">
                <a:solidFill>
                  <a:srgbClr val="00A833"/>
                </a:solidFill>
                <a:latin typeface="Arial"/>
                <a:cs typeface="Arial"/>
              </a:rPr>
              <a:t>:</a:t>
            </a:r>
            <a:r>
              <a:rPr sz="1800" spc="-60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C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onf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i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g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M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A833"/>
                </a:solidFill>
                <a:latin typeface="Arial"/>
                <a:cs typeface="Arial"/>
              </a:rPr>
              <a:t>p  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metadata:</a:t>
            </a:r>
            <a:endParaRPr sz="1800">
              <a:latin typeface="Arial"/>
              <a:cs typeface="Arial"/>
            </a:endParaRPr>
          </a:p>
          <a:p>
            <a:pPr marL="12700" marR="1226820" indent="127635">
              <a:lnSpc>
                <a:spcPts val="2020"/>
              </a:lnSpc>
              <a:spcBef>
                <a:spcPts val="110"/>
              </a:spcBef>
            </a:pP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na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m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A833"/>
                </a:solidFill>
                <a:latin typeface="Arial"/>
                <a:cs typeface="Arial"/>
              </a:rPr>
              <a:t>:</a:t>
            </a:r>
            <a:r>
              <a:rPr sz="1800" spc="-80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app</a:t>
            </a: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-config  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data:</a:t>
            </a:r>
            <a:endParaRPr sz="1800">
              <a:latin typeface="Arial"/>
              <a:cs typeface="Arial"/>
            </a:endParaRPr>
          </a:p>
          <a:p>
            <a:pPr marL="140335">
              <a:lnSpc>
                <a:spcPts val="1945"/>
              </a:lnSpc>
            </a:pPr>
            <a:r>
              <a:rPr sz="1800" spc="-20" dirty="0">
                <a:solidFill>
                  <a:srgbClr val="00A833"/>
                </a:solidFill>
                <a:latin typeface="Arial"/>
                <a:cs typeface="Arial"/>
              </a:rPr>
              <a:t>A_SPE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C</a:t>
            </a:r>
            <a:r>
              <a:rPr sz="1800" spc="-20" dirty="0">
                <a:solidFill>
                  <a:srgbClr val="00A833"/>
                </a:solidFill>
                <a:latin typeface="Arial"/>
                <a:cs typeface="Arial"/>
              </a:rPr>
              <a:t>I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F</a:t>
            </a:r>
            <a:r>
              <a:rPr sz="1800" spc="-20" dirty="0">
                <a:solidFill>
                  <a:srgbClr val="00A833"/>
                </a:solidFill>
                <a:latin typeface="Arial"/>
                <a:cs typeface="Arial"/>
              </a:rPr>
              <a:t>I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C</a:t>
            </a:r>
            <a:r>
              <a:rPr sz="1800" spc="-20" dirty="0">
                <a:solidFill>
                  <a:srgbClr val="00A833"/>
                </a:solidFill>
                <a:latin typeface="Arial"/>
                <a:cs typeface="Arial"/>
              </a:rPr>
              <a:t>_</a:t>
            </a:r>
            <a:r>
              <a:rPr sz="1800" spc="-150" dirty="0">
                <a:solidFill>
                  <a:srgbClr val="00A833"/>
                </a:solidFill>
                <a:latin typeface="Arial"/>
                <a:cs typeface="Arial"/>
              </a:rPr>
              <a:t>V</a:t>
            </a:r>
            <a:r>
              <a:rPr sz="1800" spc="-20" dirty="0">
                <a:solidFill>
                  <a:srgbClr val="00A833"/>
                </a:solidFill>
                <a:latin typeface="Arial"/>
                <a:cs typeface="Arial"/>
              </a:rPr>
              <a:t>A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R</a:t>
            </a:r>
            <a:r>
              <a:rPr sz="1800" dirty="0">
                <a:solidFill>
                  <a:srgbClr val="00A833"/>
                </a:solidFill>
                <a:latin typeface="Arial"/>
                <a:cs typeface="Arial"/>
              </a:rPr>
              <a:t>:</a:t>
            </a:r>
            <a:r>
              <a:rPr sz="1800" spc="-75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FOOBAR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5942" y="1101852"/>
            <a:ext cx="37820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Objets</a:t>
            </a:r>
            <a:r>
              <a:rPr spc="-35" dirty="0"/>
              <a:t> </a:t>
            </a:r>
            <a:r>
              <a:rPr spc="-5" dirty="0"/>
              <a:t>de</a:t>
            </a:r>
            <a:r>
              <a:rPr spc="-50" dirty="0"/>
              <a:t> </a:t>
            </a:r>
            <a:r>
              <a:rPr spc="-5" dirty="0"/>
              <a:t>base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pc="5" dirty="0"/>
              <a:t>Secrets</a:t>
            </a:r>
            <a:r>
              <a:rPr spc="-5" dirty="0"/>
              <a:t> </a:t>
            </a:r>
            <a:r>
              <a:rPr dirty="0"/>
              <a:t>et</a:t>
            </a:r>
            <a:r>
              <a:rPr spc="-15" dirty="0"/>
              <a:t> </a:t>
            </a:r>
            <a:r>
              <a:rPr spc="10" dirty="0"/>
              <a:t>configMap</a:t>
            </a:r>
          </a:p>
          <a:p>
            <a:pPr marL="103505" marR="1011555">
              <a:lnSpc>
                <a:spcPts val="1989"/>
              </a:lnSpc>
              <a:spcBef>
                <a:spcPts val="910"/>
              </a:spcBef>
            </a:pPr>
            <a:r>
              <a:rPr sz="1800" b="0" spc="-25" dirty="0">
                <a:solidFill>
                  <a:srgbClr val="00A833"/>
                </a:solidFill>
                <a:latin typeface="Arial"/>
                <a:cs typeface="Arial"/>
              </a:rPr>
              <a:t>apiVersion: </a:t>
            </a:r>
            <a:r>
              <a:rPr sz="1800" b="0" spc="-10" dirty="0">
                <a:solidFill>
                  <a:srgbClr val="00A833"/>
                </a:solidFill>
                <a:latin typeface="Arial"/>
                <a:cs typeface="Arial"/>
              </a:rPr>
              <a:t>extensions/v1beta1 </a:t>
            </a:r>
            <a:r>
              <a:rPr sz="1800" b="0" spc="-490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b="0" spc="-5" dirty="0">
                <a:solidFill>
                  <a:srgbClr val="00A833"/>
                </a:solidFill>
                <a:latin typeface="Arial"/>
                <a:cs typeface="Arial"/>
              </a:rPr>
              <a:t>kind:</a:t>
            </a:r>
            <a:r>
              <a:rPr sz="1800" b="0" spc="-15" dirty="0">
                <a:solidFill>
                  <a:srgbClr val="00A833"/>
                </a:solidFill>
                <a:latin typeface="Arial"/>
                <a:cs typeface="Arial"/>
              </a:rPr>
              <a:t> Deployment</a:t>
            </a:r>
            <a:endParaRPr sz="1800">
              <a:latin typeface="Arial"/>
              <a:cs typeface="Arial"/>
            </a:endParaRPr>
          </a:p>
          <a:p>
            <a:pPr marL="103505">
              <a:lnSpc>
                <a:spcPts val="1775"/>
              </a:lnSpc>
            </a:pPr>
            <a:r>
              <a:rPr sz="1800" b="0" spc="-5" dirty="0">
                <a:solidFill>
                  <a:srgbClr val="00A833"/>
                </a:solidFill>
                <a:latin typeface="Arial"/>
                <a:cs typeface="Arial"/>
              </a:rPr>
              <a:t>...</a:t>
            </a:r>
            <a:endParaRPr sz="1800">
              <a:latin typeface="Arial"/>
              <a:cs typeface="Arial"/>
            </a:endParaRPr>
          </a:p>
          <a:p>
            <a:pPr marL="103505">
              <a:lnSpc>
                <a:spcPts val="2005"/>
              </a:lnSpc>
            </a:pPr>
            <a:r>
              <a:rPr sz="1800" b="0" spc="-15" dirty="0">
                <a:solidFill>
                  <a:srgbClr val="00A833"/>
                </a:solidFill>
                <a:latin typeface="Arial"/>
                <a:cs typeface="Arial"/>
              </a:rPr>
              <a:t>spec:</a:t>
            </a:r>
            <a:endParaRPr sz="1800">
              <a:latin typeface="Arial"/>
              <a:cs typeface="Arial"/>
            </a:endParaRPr>
          </a:p>
          <a:p>
            <a:pPr marL="103505">
              <a:lnSpc>
                <a:spcPts val="2005"/>
              </a:lnSpc>
            </a:pPr>
            <a:r>
              <a:rPr sz="1800" b="0" spc="-5" dirty="0">
                <a:solidFill>
                  <a:srgbClr val="00A833"/>
                </a:solidFill>
                <a:latin typeface="Arial"/>
                <a:cs typeface="Arial"/>
              </a:rPr>
              <a:t>...</a:t>
            </a:r>
            <a:endParaRPr sz="1800">
              <a:latin typeface="Arial"/>
              <a:cs typeface="Arial"/>
            </a:endParaRPr>
          </a:p>
          <a:p>
            <a:pPr marL="231775">
              <a:lnSpc>
                <a:spcPts val="1989"/>
              </a:lnSpc>
            </a:pPr>
            <a:r>
              <a:rPr sz="1800" b="0" spc="-15" dirty="0">
                <a:solidFill>
                  <a:srgbClr val="00A833"/>
                </a:solidFill>
                <a:latin typeface="Arial"/>
                <a:cs typeface="Arial"/>
              </a:rPr>
              <a:t>template:</a:t>
            </a:r>
            <a:endParaRPr sz="1800">
              <a:latin typeface="Arial"/>
              <a:cs typeface="Arial"/>
            </a:endParaRPr>
          </a:p>
          <a:p>
            <a:pPr marL="103505">
              <a:lnSpc>
                <a:spcPts val="2050"/>
              </a:lnSpc>
            </a:pPr>
            <a:r>
              <a:rPr sz="1800" b="0" spc="-5" dirty="0">
                <a:solidFill>
                  <a:srgbClr val="00A833"/>
                </a:solidFill>
                <a:latin typeface="Arial"/>
                <a:cs typeface="Arial"/>
              </a:rPr>
              <a:t>...</a:t>
            </a:r>
            <a:endParaRPr sz="1800">
              <a:latin typeface="Arial"/>
              <a:cs typeface="Arial"/>
            </a:endParaRPr>
          </a:p>
          <a:p>
            <a:pPr marL="487045" marR="2648585" indent="-128270">
              <a:lnSpc>
                <a:spcPts val="1989"/>
              </a:lnSpc>
              <a:spcBef>
                <a:spcPts val="185"/>
              </a:spcBef>
            </a:pPr>
            <a:r>
              <a:rPr sz="1800" b="0" spc="-5" dirty="0">
                <a:solidFill>
                  <a:srgbClr val="00A833"/>
                </a:solidFill>
                <a:latin typeface="Arial"/>
                <a:cs typeface="Arial"/>
              </a:rPr>
              <a:t>spec: </a:t>
            </a:r>
            <a:r>
              <a:rPr sz="1800" b="0" dirty="0">
                <a:solidFill>
                  <a:srgbClr val="00A833"/>
                </a:solidFill>
                <a:latin typeface="Arial"/>
                <a:cs typeface="Arial"/>
              </a:rPr>
              <a:t> c</a:t>
            </a:r>
            <a:r>
              <a:rPr sz="1800" b="0" spc="-5" dirty="0">
                <a:solidFill>
                  <a:srgbClr val="00A833"/>
                </a:solidFill>
                <a:latin typeface="Arial"/>
                <a:cs typeface="Arial"/>
              </a:rPr>
              <a:t>o</a:t>
            </a:r>
            <a:r>
              <a:rPr sz="1800" b="0" spc="-20" dirty="0">
                <a:solidFill>
                  <a:srgbClr val="00A833"/>
                </a:solidFill>
                <a:latin typeface="Arial"/>
                <a:cs typeface="Arial"/>
              </a:rPr>
              <a:t>n</a:t>
            </a:r>
            <a:r>
              <a:rPr sz="1800" b="0" dirty="0">
                <a:solidFill>
                  <a:srgbClr val="00A833"/>
                </a:solidFill>
                <a:latin typeface="Arial"/>
                <a:cs typeface="Arial"/>
              </a:rPr>
              <a:t>t</a:t>
            </a:r>
            <a:r>
              <a:rPr sz="1800" b="0" spc="-20" dirty="0">
                <a:solidFill>
                  <a:srgbClr val="00A833"/>
                </a:solidFill>
                <a:latin typeface="Arial"/>
                <a:cs typeface="Arial"/>
              </a:rPr>
              <a:t>a</a:t>
            </a:r>
            <a:r>
              <a:rPr sz="1800" b="0" spc="-5" dirty="0">
                <a:solidFill>
                  <a:srgbClr val="00A833"/>
                </a:solidFill>
                <a:latin typeface="Arial"/>
                <a:cs typeface="Arial"/>
              </a:rPr>
              <a:t>i</a:t>
            </a:r>
            <a:r>
              <a:rPr sz="1800" b="0" spc="-10" dirty="0">
                <a:solidFill>
                  <a:srgbClr val="00A833"/>
                </a:solidFill>
                <a:latin typeface="Arial"/>
                <a:cs typeface="Arial"/>
              </a:rPr>
              <a:t>n</a:t>
            </a:r>
            <a:r>
              <a:rPr sz="1800" b="0" spc="-20" dirty="0">
                <a:solidFill>
                  <a:srgbClr val="00A833"/>
                </a:solidFill>
                <a:latin typeface="Arial"/>
                <a:cs typeface="Arial"/>
              </a:rPr>
              <a:t>e</a:t>
            </a:r>
            <a:r>
              <a:rPr sz="1800" b="0" dirty="0">
                <a:solidFill>
                  <a:srgbClr val="00A833"/>
                </a:solidFill>
                <a:latin typeface="Arial"/>
                <a:cs typeface="Arial"/>
              </a:rPr>
              <a:t>rs:</a:t>
            </a:r>
            <a:endParaRPr sz="1800">
              <a:latin typeface="Arial"/>
              <a:cs typeface="Arial"/>
            </a:endParaRPr>
          </a:p>
          <a:p>
            <a:pPr marL="744220" indent="-129539">
              <a:lnSpc>
                <a:spcPts val="1835"/>
              </a:lnSpc>
              <a:buChar char="-"/>
              <a:tabLst>
                <a:tab pos="744220" algn="l"/>
              </a:tabLst>
            </a:pPr>
            <a:r>
              <a:rPr sz="1800" b="0" spc="-10" dirty="0">
                <a:solidFill>
                  <a:srgbClr val="00A833"/>
                </a:solidFill>
                <a:latin typeface="Arial"/>
                <a:cs typeface="Arial"/>
              </a:rPr>
              <a:t>name:</a:t>
            </a:r>
            <a:r>
              <a:rPr sz="1800" b="0" spc="-40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b="0" spc="-10" dirty="0">
                <a:solidFill>
                  <a:srgbClr val="00A833"/>
                </a:solidFill>
                <a:latin typeface="Arial"/>
                <a:cs typeface="Arial"/>
              </a:rPr>
              <a:t>mypod</a:t>
            </a:r>
            <a:endParaRPr sz="1800">
              <a:latin typeface="Arial"/>
              <a:cs typeface="Arial"/>
            </a:endParaRPr>
          </a:p>
          <a:p>
            <a:pPr marL="744220" marR="39370">
              <a:lnSpc>
                <a:spcPts val="1989"/>
              </a:lnSpc>
              <a:spcBef>
                <a:spcPts val="180"/>
              </a:spcBef>
            </a:pPr>
            <a:r>
              <a:rPr sz="1800" b="0" spc="-15" dirty="0">
                <a:solidFill>
                  <a:srgbClr val="00A833"/>
                </a:solidFill>
                <a:latin typeface="Arial"/>
                <a:cs typeface="Arial"/>
              </a:rPr>
              <a:t>image: easylinux/kubernetes:nginx </a:t>
            </a:r>
            <a:r>
              <a:rPr sz="1800" b="0" spc="-490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b="0" spc="-15" dirty="0">
                <a:solidFill>
                  <a:srgbClr val="00A833"/>
                </a:solidFill>
                <a:latin typeface="Arial"/>
                <a:cs typeface="Arial"/>
              </a:rPr>
              <a:t>volumeMounts:</a:t>
            </a:r>
            <a:endParaRPr sz="1800">
              <a:latin typeface="Arial"/>
              <a:cs typeface="Arial"/>
            </a:endParaRPr>
          </a:p>
          <a:p>
            <a:pPr marL="998855" marR="5080" indent="-127635">
              <a:lnSpc>
                <a:spcPts val="1989"/>
              </a:lnSpc>
              <a:spcBef>
                <a:spcPts val="30"/>
              </a:spcBef>
            </a:pPr>
            <a:r>
              <a:rPr sz="1800" b="0" dirty="0">
                <a:solidFill>
                  <a:srgbClr val="00A833"/>
                </a:solidFill>
                <a:latin typeface="Arial"/>
                <a:cs typeface="Arial"/>
              </a:rPr>
              <a:t>- </a:t>
            </a:r>
            <a:r>
              <a:rPr sz="1800" b="0" spc="-10" dirty="0">
                <a:solidFill>
                  <a:srgbClr val="00A833"/>
                </a:solidFill>
                <a:latin typeface="Arial"/>
                <a:cs typeface="Arial"/>
              </a:rPr>
              <a:t>mountPath: "</a:t>
            </a:r>
            <a:r>
              <a:rPr sz="1800" spc="-10" dirty="0">
                <a:solidFill>
                  <a:srgbClr val="00A833"/>
                </a:solidFill>
              </a:rPr>
              <a:t>/etc/mypassword</a:t>
            </a:r>
            <a:r>
              <a:rPr sz="1800" b="0" spc="-10" dirty="0">
                <a:solidFill>
                  <a:srgbClr val="00A833"/>
                </a:solidFill>
                <a:latin typeface="Arial"/>
                <a:cs typeface="Arial"/>
              </a:rPr>
              <a:t>" </a:t>
            </a:r>
            <a:r>
              <a:rPr sz="1800" b="0" spc="-490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b="0" spc="-15" dirty="0">
                <a:solidFill>
                  <a:srgbClr val="00A833"/>
                </a:solidFill>
                <a:latin typeface="Arial"/>
                <a:cs typeface="Arial"/>
              </a:rPr>
              <a:t>name:</a:t>
            </a:r>
            <a:r>
              <a:rPr sz="1800" b="0" spc="-20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A833"/>
                </a:solidFill>
              </a:rPr>
              <a:t>credential</a:t>
            </a:r>
            <a:endParaRPr sz="1800">
              <a:latin typeface="Arial"/>
              <a:cs typeface="Arial"/>
            </a:endParaRPr>
          </a:p>
          <a:p>
            <a:pPr marL="487045">
              <a:lnSpc>
                <a:spcPts val="1835"/>
              </a:lnSpc>
            </a:pPr>
            <a:r>
              <a:rPr sz="1800" b="0" spc="-5" dirty="0">
                <a:solidFill>
                  <a:srgbClr val="00A833"/>
                </a:solidFill>
                <a:latin typeface="Arial"/>
                <a:cs typeface="Arial"/>
              </a:rPr>
              <a:t>volumes:</a:t>
            </a:r>
            <a:endParaRPr sz="1800">
              <a:latin typeface="Arial"/>
              <a:cs typeface="Arial"/>
            </a:endParaRPr>
          </a:p>
          <a:p>
            <a:pPr marL="744220" marR="1833245" indent="-128905">
              <a:lnSpc>
                <a:spcPts val="1989"/>
              </a:lnSpc>
              <a:spcBef>
                <a:spcPts val="185"/>
              </a:spcBef>
              <a:buChar char="-"/>
              <a:tabLst>
                <a:tab pos="744220" algn="l"/>
              </a:tabLst>
            </a:pPr>
            <a:r>
              <a:rPr sz="1800" b="0" spc="-10" dirty="0">
                <a:solidFill>
                  <a:srgbClr val="00A833"/>
                </a:solidFill>
                <a:latin typeface="Arial"/>
                <a:cs typeface="Arial"/>
              </a:rPr>
              <a:t>na</a:t>
            </a:r>
            <a:r>
              <a:rPr sz="1800" b="0" spc="-5" dirty="0">
                <a:solidFill>
                  <a:srgbClr val="00A833"/>
                </a:solidFill>
                <a:latin typeface="Arial"/>
                <a:cs typeface="Arial"/>
              </a:rPr>
              <a:t>m</a:t>
            </a:r>
            <a:r>
              <a:rPr sz="1800" b="0" spc="-10" dirty="0">
                <a:solidFill>
                  <a:srgbClr val="00A833"/>
                </a:solidFill>
                <a:latin typeface="Arial"/>
                <a:cs typeface="Arial"/>
              </a:rPr>
              <a:t>e</a:t>
            </a:r>
            <a:r>
              <a:rPr sz="1800" b="0" dirty="0">
                <a:solidFill>
                  <a:srgbClr val="00A833"/>
                </a:solidFill>
                <a:latin typeface="Arial"/>
                <a:cs typeface="Arial"/>
              </a:rPr>
              <a:t>:</a:t>
            </a:r>
            <a:r>
              <a:rPr sz="1800" b="0" spc="-95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b="0" spc="-5" dirty="0">
                <a:solidFill>
                  <a:srgbClr val="00A833"/>
                </a:solidFill>
                <a:latin typeface="Arial"/>
                <a:cs typeface="Arial"/>
              </a:rPr>
              <a:t>credential  secret:</a:t>
            </a:r>
            <a:endParaRPr sz="1800">
              <a:latin typeface="Arial"/>
              <a:cs typeface="Arial"/>
            </a:endParaRPr>
          </a:p>
          <a:p>
            <a:pPr marL="871855">
              <a:lnSpc>
                <a:spcPts val="1955"/>
              </a:lnSpc>
            </a:pPr>
            <a:r>
              <a:rPr sz="1800" b="0" spc="-5" dirty="0">
                <a:solidFill>
                  <a:srgbClr val="00A833"/>
                </a:solidFill>
                <a:latin typeface="Arial"/>
                <a:cs typeface="Arial"/>
              </a:rPr>
              <a:t>secretName:</a:t>
            </a:r>
            <a:r>
              <a:rPr sz="1800" b="0" spc="-40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A833"/>
                </a:solidFill>
              </a:rPr>
              <a:t>next-conf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975360">
              <a:lnSpc>
                <a:spcPts val="1989"/>
              </a:lnSpc>
              <a:spcBef>
                <a:spcPts val="305"/>
              </a:spcBef>
            </a:pPr>
            <a:r>
              <a:rPr spc="-25" dirty="0"/>
              <a:t>apiVersion: </a:t>
            </a:r>
            <a:r>
              <a:rPr spc="-10" dirty="0"/>
              <a:t>extensions/v1beta1 </a:t>
            </a:r>
            <a:r>
              <a:rPr spc="-490" dirty="0"/>
              <a:t> </a:t>
            </a:r>
            <a:r>
              <a:rPr spc="-5" dirty="0"/>
              <a:t>kind:</a:t>
            </a:r>
            <a:r>
              <a:rPr spc="-15" dirty="0"/>
              <a:t> Deployment</a:t>
            </a:r>
          </a:p>
          <a:p>
            <a:pPr marL="12700">
              <a:lnSpc>
                <a:spcPts val="1789"/>
              </a:lnSpc>
            </a:pPr>
            <a:r>
              <a:rPr spc="-5" dirty="0"/>
              <a:t>...</a:t>
            </a:r>
          </a:p>
          <a:p>
            <a:pPr marL="140335">
              <a:lnSpc>
                <a:spcPts val="2005"/>
              </a:lnSpc>
            </a:pPr>
            <a:r>
              <a:rPr spc="-15" dirty="0"/>
              <a:t>template:</a:t>
            </a:r>
          </a:p>
          <a:p>
            <a:pPr marL="74930">
              <a:lnSpc>
                <a:spcPts val="2050"/>
              </a:lnSpc>
            </a:pPr>
            <a:r>
              <a:rPr spc="-10" dirty="0"/>
              <a:t>...</a:t>
            </a:r>
          </a:p>
          <a:p>
            <a:pPr marL="394970" marR="2613025" indent="-128270">
              <a:lnSpc>
                <a:spcPts val="1989"/>
              </a:lnSpc>
              <a:spcBef>
                <a:spcPts val="185"/>
              </a:spcBef>
            </a:pPr>
            <a:r>
              <a:rPr spc="-5" dirty="0"/>
              <a:t>spec: </a:t>
            </a:r>
            <a:r>
              <a:rPr dirty="0"/>
              <a:t> c</a:t>
            </a:r>
            <a:r>
              <a:rPr spc="-5" dirty="0"/>
              <a:t>o</a:t>
            </a:r>
            <a:r>
              <a:rPr spc="-20" dirty="0"/>
              <a:t>n</a:t>
            </a:r>
            <a:r>
              <a:rPr dirty="0"/>
              <a:t>t</a:t>
            </a:r>
            <a:r>
              <a:rPr spc="-20" dirty="0"/>
              <a:t>a</a:t>
            </a:r>
            <a:r>
              <a:rPr spc="-5" dirty="0"/>
              <a:t>i</a:t>
            </a:r>
            <a:r>
              <a:rPr spc="-10" dirty="0"/>
              <a:t>n</a:t>
            </a:r>
            <a:r>
              <a:rPr spc="-20" dirty="0"/>
              <a:t>e</a:t>
            </a:r>
            <a:r>
              <a:rPr dirty="0"/>
              <a:t>rs:</a:t>
            </a:r>
          </a:p>
          <a:p>
            <a:pPr marL="523875">
              <a:lnSpc>
                <a:spcPts val="1835"/>
              </a:lnSpc>
            </a:pPr>
            <a:r>
              <a:rPr dirty="0"/>
              <a:t>-</a:t>
            </a:r>
            <a:r>
              <a:rPr spc="-25" dirty="0"/>
              <a:t> </a:t>
            </a:r>
            <a:r>
              <a:rPr spc="-10" dirty="0"/>
              <a:t>name:</a:t>
            </a:r>
            <a:r>
              <a:rPr spc="-40" dirty="0"/>
              <a:t> </a:t>
            </a:r>
            <a:r>
              <a:rPr spc="-10" dirty="0"/>
              <a:t>mypod</a:t>
            </a:r>
          </a:p>
          <a:p>
            <a:pPr marL="651510" marR="5080">
              <a:lnSpc>
                <a:spcPts val="1989"/>
              </a:lnSpc>
              <a:spcBef>
                <a:spcPts val="185"/>
              </a:spcBef>
            </a:pPr>
            <a:r>
              <a:rPr spc="-15" dirty="0"/>
              <a:t>image: easylinux/kubernetes:nginx </a:t>
            </a:r>
            <a:r>
              <a:rPr spc="-490" dirty="0"/>
              <a:t> </a:t>
            </a:r>
            <a:r>
              <a:rPr spc="-15" dirty="0"/>
              <a:t>env:</a:t>
            </a:r>
          </a:p>
          <a:p>
            <a:pPr marL="779145">
              <a:lnSpc>
                <a:spcPts val="1885"/>
              </a:lnSpc>
            </a:pPr>
            <a:r>
              <a:rPr dirty="0"/>
              <a:t>-</a:t>
            </a:r>
            <a:r>
              <a:rPr spc="-25" dirty="0"/>
              <a:t> </a:t>
            </a:r>
            <a:r>
              <a:rPr spc="-10" dirty="0"/>
              <a:t>name:</a:t>
            </a:r>
            <a:r>
              <a:rPr spc="-90" dirty="0"/>
              <a:t> </a:t>
            </a:r>
            <a:r>
              <a:rPr spc="-15" dirty="0"/>
              <a:t>NEXT_DB</a:t>
            </a:r>
          </a:p>
          <a:p>
            <a:pPr marL="1035050" marR="1340485" indent="-128270">
              <a:lnSpc>
                <a:spcPct val="92600"/>
              </a:lnSpc>
              <a:spcBef>
                <a:spcPts val="85"/>
              </a:spcBef>
            </a:pPr>
            <a:r>
              <a:rPr spc="-15" dirty="0"/>
              <a:t>valueFrom: </a:t>
            </a:r>
            <a:r>
              <a:rPr spc="-10" dirty="0"/>
              <a:t> </a:t>
            </a:r>
            <a:r>
              <a:rPr spc="-5" dirty="0"/>
              <a:t>secretKeyRef: </a:t>
            </a:r>
            <a:r>
              <a:rPr dirty="0"/>
              <a:t> </a:t>
            </a:r>
            <a:r>
              <a:rPr spc="-15" dirty="0"/>
              <a:t>name: next-conf </a:t>
            </a:r>
            <a:r>
              <a:rPr spc="-10" dirty="0"/>
              <a:t> </a:t>
            </a:r>
            <a:r>
              <a:rPr spc="-5" dirty="0"/>
              <a:t>key:</a:t>
            </a:r>
            <a:r>
              <a:rPr spc="-30" dirty="0"/>
              <a:t> </a:t>
            </a:r>
            <a:r>
              <a:rPr spc="-10" dirty="0"/>
              <a:t>NEXT_DB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5942" y="1101852"/>
            <a:ext cx="37820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Objets</a:t>
            </a:r>
            <a:r>
              <a:rPr spc="-35" dirty="0"/>
              <a:t> </a:t>
            </a:r>
            <a:r>
              <a:rPr spc="-5" dirty="0"/>
              <a:t>de</a:t>
            </a:r>
            <a:r>
              <a:rPr spc="-50" dirty="0"/>
              <a:t> </a:t>
            </a:r>
            <a:r>
              <a:rPr spc="-5" dirty="0"/>
              <a:t>base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54" y="2061971"/>
            <a:ext cx="4099560" cy="2656205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2600" b="1" spc="-10" dirty="0">
                <a:solidFill>
                  <a:srgbClr val="8C1C74"/>
                </a:solidFill>
                <a:latin typeface="Arial"/>
                <a:cs typeface="Arial"/>
              </a:rPr>
              <a:t>Limiter</a:t>
            </a:r>
            <a:r>
              <a:rPr sz="2600" b="1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2600" b="1" spc="-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8C1C74"/>
                </a:solidFill>
                <a:latin typeface="Arial"/>
                <a:cs typeface="Arial"/>
              </a:rPr>
              <a:t>ressources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2600" spc="-15" dirty="0">
                <a:solidFill>
                  <a:srgbClr val="8C1C74"/>
                </a:solidFill>
                <a:latin typeface="Arial"/>
                <a:cs typeface="Arial"/>
              </a:rPr>
              <a:t>Limitation</a:t>
            </a:r>
            <a:r>
              <a:rPr sz="26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8C1C74"/>
                </a:solidFill>
                <a:latin typeface="Arial"/>
                <a:cs typeface="Arial"/>
              </a:rPr>
              <a:t>par</a:t>
            </a:r>
            <a:r>
              <a:rPr sz="26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8C1C74"/>
                </a:solidFill>
                <a:latin typeface="Arial"/>
                <a:cs typeface="Arial"/>
              </a:rPr>
              <a:t>container</a:t>
            </a:r>
            <a:endParaRPr sz="2600">
              <a:latin typeface="Arial"/>
              <a:cs typeface="Arial"/>
            </a:endParaRPr>
          </a:p>
          <a:p>
            <a:pPr marL="12700" marR="671830">
              <a:lnSpc>
                <a:spcPct val="92700"/>
              </a:lnSpc>
              <a:spcBef>
                <a:spcPts val="1210"/>
              </a:spcBef>
            </a:pPr>
            <a:r>
              <a:rPr sz="2600" spc="-5" dirty="0">
                <a:solidFill>
                  <a:srgbClr val="8C1C74"/>
                </a:solidFill>
                <a:latin typeface="Arial"/>
                <a:cs typeface="Arial"/>
              </a:rPr>
              <a:t>En </a:t>
            </a:r>
            <a:r>
              <a:rPr sz="2600" spc="-10" dirty="0">
                <a:solidFill>
                  <a:srgbClr val="8C1C74"/>
                </a:solidFill>
                <a:latin typeface="Arial"/>
                <a:cs typeface="Arial"/>
              </a:rPr>
              <a:t>production, </a:t>
            </a:r>
            <a:r>
              <a:rPr sz="2600" spc="-5" dirty="0">
                <a:solidFill>
                  <a:srgbClr val="8C1C74"/>
                </a:solidFill>
                <a:latin typeface="Arial"/>
                <a:cs typeface="Arial"/>
              </a:rPr>
              <a:t>il </a:t>
            </a:r>
            <a:r>
              <a:rPr sz="2600" spc="-10" dirty="0">
                <a:solidFill>
                  <a:srgbClr val="8C1C74"/>
                </a:solidFill>
                <a:latin typeface="Arial"/>
                <a:cs typeface="Arial"/>
              </a:rPr>
              <a:t>est </a:t>
            </a:r>
            <a:r>
              <a:rPr sz="26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8C1C74"/>
                </a:solidFill>
                <a:latin typeface="Arial"/>
                <a:cs typeface="Arial"/>
              </a:rPr>
              <a:t>nécessaire </a:t>
            </a:r>
            <a:r>
              <a:rPr sz="2600" spc="-5" dirty="0">
                <a:solidFill>
                  <a:srgbClr val="8C1C74"/>
                </a:solidFill>
                <a:latin typeface="Arial"/>
                <a:cs typeface="Arial"/>
              </a:rPr>
              <a:t>de </a:t>
            </a:r>
            <a:r>
              <a:rPr sz="2600" spc="-15" dirty="0">
                <a:solidFill>
                  <a:srgbClr val="8C1C74"/>
                </a:solidFill>
                <a:latin typeface="Arial"/>
                <a:cs typeface="Arial"/>
              </a:rPr>
              <a:t>contrôler </a:t>
            </a:r>
            <a:r>
              <a:rPr sz="2600" spc="-7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8C1C74"/>
                </a:solidFill>
                <a:latin typeface="Arial"/>
                <a:cs typeface="Arial"/>
              </a:rPr>
              <a:t>la</a:t>
            </a:r>
            <a:r>
              <a:rPr sz="26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8C1C74"/>
                </a:solidFill>
                <a:latin typeface="Arial"/>
                <a:cs typeface="Arial"/>
              </a:rPr>
              <a:t>consommation</a:t>
            </a:r>
            <a:r>
              <a:rPr sz="2600" spc="-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ts val="2810"/>
              </a:lnSpc>
            </a:pPr>
            <a:r>
              <a:rPr sz="2600" spc="-15" dirty="0">
                <a:solidFill>
                  <a:srgbClr val="8C1C74"/>
                </a:solidFill>
                <a:latin typeface="Arial"/>
                <a:cs typeface="Arial"/>
              </a:rPr>
              <a:t>ressource</a:t>
            </a:r>
            <a:r>
              <a:rPr sz="26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8C1C74"/>
                </a:solidFill>
                <a:latin typeface="Arial"/>
                <a:cs typeface="Arial"/>
              </a:rPr>
              <a:t>d’une</a:t>
            </a:r>
            <a:r>
              <a:rPr sz="2600" spc="-8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8C1C74"/>
                </a:solidFill>
                <a:latin typeface="Arial"/>
                <a:cs typeface="Arial"/>
              </a:rPr>
              <a:t>application.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894414" y="3310414"/>
            <a:ext cx="4538980" cy="2379345"/>
            <a:chOff x="4894414" y="3310414"/>
            <a:chExt cx="4538980" cy="2379345"/>
          </a:xfrm>
        </p:grpSpPr>
        <p:sp>
          <p:nvSpPr>
            <p:cNvPr id="5" name="object 5"/>
            <p:cNvSpPr/>
            <p:nvPr/>
          </p:nvSpPr>
          <p:spPr>
            <a:xfrm>
              <a:off x="4896002" y="3312002"/>
              <a:ext cx="4535805" cy="2376170"/>
            </a:xfrm>
            <a:custGeom>
              <a:avLst/>
              <a:gdLst/>
              <a:ahLst/>
              <a:cxnLst/>
              <a:rect l="l" t="t" r="r" b="b"/>
              <a:pathLst>
                <a:path w="4535805" h="2376170">
                  <a:moveTo>
                    <a:pt x="4535638" y="0"/>
                  </a:moveTo>
                  <a:lnTo>
                    <a:pt x="0" y="0"/>
                  </a:lnTo>
                  <a:lnTo>
                    <a:pt x="0" y="2376003"/>
                  </a:lnTo>
                  <a:lnTo>
                    <a:pt x="4535638" y="2376003"/>
                  </a:lnTo>
                  <a:lnTo>
                    <a:pt x="4535638" y="0"/>
                  </a:lnTo>
                  <a:close/>
                </a:path>
              </a:pathLst>
            </a:custGeom>
            <a:solidFill>
              <a:srgbClr val="DDE5EE">
                <a:alpha val="560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96002" y="3312002"/>
              <a:ext cx="4535805" cy="2376170"/>
            </a:xfrm>
            <a:custGeom>
              <a:avLst/>
              <a:gdLst/>
              <a:ahLst/>
              <a:cxnLst/>
              <a:rect l="l" t="t" r="r" b="b"/>
              <a:pathLst>
                <a:path w="4535805" h="2376170">
                  <a:moveTo>
                    <a:pt x="2267991" y="2376004"/>
                  </a:moveTo>
                  <a:lnTo>
                    <a:pt x="0" y="2376004"/>
                  </a:lnTo>
                  <a:lnTo>
                    <a:pt x="0" y="0"/>
                  </a:lnTo>
                  <a:lnTo>
                    <a:pt x="4535639" y="0"/>
                  </a:lnTo>
                  <a:lnTo>
                    <a:pt x="4535639" y="2376004"/>
                  </a:lnTo>
                  <a:lnTo>
                    <a:pt x="2267991" y="2376004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96357" y="3383643"/>
              <a:ext cx="4438801" cy="216000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045659" y="5915659"/>
            <a:ext cx="42837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*</a:t>
            </a:r>
            <a:r>
              <a:rPr sz="1800" spc="-15" dirty="0">
                <a:latin typeface="Arial"/>
                <a:cs typeface="Arial"/>
              </a:rPr>
              <a:t> 200m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signifie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200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milliCPU,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soit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0.2</a:t>
            </a:r>
            <a:r>
              <a:rPr sz="1800" spc="-5" dirty="0">
                <a:latin typeface="Arial"/>
                <a:cs typeface="Arial"/>
              </a:rPr>
              <a:t> CPU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5942" y="1101852"/>
            <a:ext cx="37820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Objets</a:t>
            </a:r>
            <a:r>
              <a:rPr spc="-35" dirty="0"/>
              <a:t> </a:t>
            </a:r>
            <a:r>
              <a:rPr spc="-5" dirty="0"/>
              <a:t>de</a:t>
            </a:r>
            <a:r>
              <a:rPr spc="-50" dirty="0"/>
              <a:t> </a:t>
            </a:r>
            <a:r>
              <a:rPr spc="-5" dirty="0"/>
              <a:t>base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54" y="2168652"/>
            <a:ext cx="43097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solidFill>
                  <a:srgbClr val="8C1C74"/>
                </a:solidFill>
                <a:latin typeface="Arial"/>
                <a:cs typeface="Arial"/>
              </a:rPr>
              <a:t>Limiter</a:t>
            </a:r>
            <a:r>
              <a:rPr sz="3200" b="1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3200" b="1" spc="-9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b="1" spc="-15" dirty="0">
                <a:solidFill>
                  <a:srgbClr val="8C1C74"/>
                </a:solidFill>
                <a:latin typeface="Arial"/>
                <a:cs typeface="Arial"/>
              </a:rPr>
              <a:t>ressources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2944" y="3465067"/>
            <a:ext cx="3141345" cy="309181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>
              <a:lnSpc>
                <a:spcPts val="1989"/>
              </a:lnSpc>
              <a:spcBef>
                <a:spcPts val="305"/>
              </a:spcBef>
            </a:pPr>
            <a:r>
              <a:rPr sz="1800" spc="-20" dirty="0">
                <a:solidFill>
                  <a:srgbClr val="00A833"/>
                </a:solidFill>
                <a:latin typeface="Arial"/>
                <a:cs typeface="Arial"/>
              </a:rPr>
              <a:t>ap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i</a:t>
            </a:r>
            <a:r>
              <a:rPr sz="1800" spc="-114" dirty="0">
                <a:solidFill>
                  <a:srgbClr val="00A833"/>
                </a:solidFill>
                <a:latin typeface="Arial"/>
                <a:cs typeface="Arial"/>
              </a:rPr>
              <a:t>V</a:t>
            </a:r>
            <a:r>
              <a:rPr sz="1800" spc="-20" dirty="0">
                <a:solidFill>
                  <a:srgbClr val="00A833"/>
                </a:solidFill>
                <a:latin typeface="Arial"/>
                <a:cs typeface="Arial"/>
              </a:rPr>
              <a:t>e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rsi</a:t>
            </a:r>
            <a:r>
              <a:rPr sz="1800" spc="-20" dirty="0">
                <a:solidFill>
                  <a:srgbClr val="00A833"/>
                </a:solidFill>
                <a:latin typeface="Arial"/>
                <a:cs typeface="Arial"/>
              </a:rPr>
              <a:t>on</a:t>
            </a:r>
            <a:r>
              <a:rPr sz="1800" dirty="0">
                <a:solidFill>
                  <a:srgbClr val="00A833"/>
                </a:solidFill>
                <a:latin typeface="Arial"/>
                <a:cs typeface="Arial"/>
              </a:rPr>
              <a:t>:</a:t>
            </a:r>
            <a:r>
              <a:rPr sz="1800" spc="-35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extens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i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ons/v1beta1  </a:t>
            </a: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kind: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 Deployment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789"/>
              </a:lnSpc>
            </a:pP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...</a:t>
            </a:r>
            <a:endParaRPr sz="1800">
              <a:latin typeface="Arial"/>
              <a:cs typeface="Arial"/>
            </a:endParaRPr>
          </a:p>
          <a:p>
            <a:pPr marL="139700">
              <a:lnSpc>
                <a:spcPts val="2050"/>
              </a:lnSpc>
            </a:pP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Containers:</a:t>
            </a:r>
            <a:endParaRPr sz="1800">
              <a:latin typeface="Arial"/>
              <a:cs typeface="Arial"/>
            </a:endParaRPr>
          </a:p>
          <a:p>
            <a:pPr marL="268605" marR="1803400" indent="-128270">
              <a:lnSpc>
                <a:spcPct val="92800"/>
              </a:lnSpc>
              <a:spcBef>
                <a:spcPts val="120"/>
              </a:spcBef>
            </a:pPr>
            <a:r>
              <a:rPr sz="1800" dirty="0">
                <a:solidFill>
                  <a:srgbClr val="00A833"/>
                </a:solidFill>
                <a:latin typeface="Arial"/>
                <a:cs typeface="Arial"/>
              </a:rPr>
              <a:t>- 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name: 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A833"/>
                </a:solidFill>
                <a:latin typeface="Arial"/>
                <a:cs typeface="Arial"/>
              </a:rPr>
              <a:t>r</a:t>
            </a: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A833"/>
                </a:solidFill>
                <a:latin typeface="Arial"/>
                <a:cs typeface="Arial"/>
              </a:rPr>
              <a:t>s</a:t>
            </a:r>
            <a:r>
              <a:rPr sz="1800" spc="-20" dirty="0">
                <a:solidFill>
                  <a:srgbClr val="00A833"/>
                </a:solidFill>
                <a:latin typeface="Arial"/>
                <a:cs typeface="Arial"/>
              </a:rPr>
              <a:t>o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u</a:t>
            </a: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c</a:t>
            </a:r>
            <a:r>
              <a:rPr sz="1800" spc="-20" dirty="0">
                <a:solidFill>
                  <a:srgbClr val="00A833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A833"/>
                </a:solidFill>
                <a:latin typeface="Arial"/>
                <a:cs typeface="Arial"/>
              </a:rPr>
              <a:t>s:  </a:t>
            </a: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limits:</a:t>
            </a:r>
            <a:endParaRPr sz="1800">
              <a:latin typeface="Arial"/>
              <a:cs typeface="Arial"/>
            </a:endParaRPr>
          </a:p>
          <a:p>
            <a:pPr marL="396240" marR="1166495" indent="127000">
              <a:lnSpc>
                <a:spcPts val="1989"/>
              </a:lnSpc>
              <a:spcBef>
                <a:spcPts val="40"/>
              </a:spcBef>
            </a:pP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cpu: 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100m 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memory:</a:t>
            </a:r>
            <a:r>
              <a:rPr sz="1800" spc="-60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500Mi</a:t>
            </a:r>
            <a:endParaRPr sz="1800">
              <a:latin typeface="Arial"/>
              <a:cs typeface="Arial"/>
            </a:endParaRPr>
          </a:p>
          <a:p>
            <a:pPr marL="523240" marR="1550670" indent="-127000">
              <a:lnSpc>
                <a:spcPts val="1989"/>
              </a:lnSpc>
              <a:spcBef>
                <a:spcPts val="30"/>
              </a:spcBef>
            </a:pP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requests: </a:t>
            </a: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 cpu:</a:t>
            </a:r>
            <a:r>
              <a:rPr sz="1800" spc="-105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100m</a:t>
            </a:r>
            <a:endParaRPr sz="1800">
              <a:latin typeface="Arial"/>
              <a:cs typeface="Arial"/>
            </a:endParaRPr>
          </a:p>
          <a:p>
            <a:pPr marL="523240">
              <a:lnSpc>
                <a:spcPts val="1955"/>
              </a:lnSpc>
            </a:pP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memory:</a:t>
            </a:r>
            <a:r>
              <a:rPr sz="1800" spc="-105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500Mi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45659" y="5915659"/>
            <a:ext cx="42837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*</a:t>
            </a:r>
            <a:r>
              <a:rPr sz="1800" spc="-15" dirty="0">
                <a:latin typeface="Arial"/>
                <a:cs typeface="Arial"/>
              </a:rPr>
              <a:t> 200m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signifie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200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milliCPU,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soit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0.2</a:t>
            </a:r>
            <a:r>
              <a:rPr sz="1800" spc="-5" dirty="0">
                <a:latin typeface="Arial"/>
                <a:cs typeface="Arial"/>
              </a:rPr>
              <a:t> CPU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5942" y="1101852"/>
            <a:ext cx="37820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Objets</a:t>
            </a:r>
            <a:r>
              <a:rPr spc="-35" dirty="0"/>
              <a:t> </a:t>
            </a:r>
            <a:r>
              <a:rPr spc="-5" dirty="0"/>
              <a:t>de</a:t>
            </a:r>
            <a:r>
              <a:rPr spc="-50" dirty="0"/>
              <a:t> </a:t>
            </a:r>
            <a:r>
              <a:rPr spc="-5" dirty="0"/>
              <a:t>base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8954" y="2027428"/>
            <a:ext cx="8452485" cy="3654425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0"/>
              </a:spcBef>
            </a:pPr>
            <a:r>
              <a:rPr sz="2800" b="1" spc="-5" dirty="0">
                <a:solidFill>
                  <a:srgbClr val="8C1C74"/>
                </a:solidFill>
                <a:latin typeface="Arial"/>
                <a:cs typeface="Arial"/>
              </a:rPr>
              <a:t>Limiter</a:t>
            </a:r>
            <a:r>
              <a:rPr sz="2800" b="1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2800" b="1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b="1" spc="5" dirty="0">
                <a:solidFill>
                  <a:srgbClr val="8C1C74"/>
                </a:solidFill>
                <a:latin typeface="Arial"/>
                <a:cs typeface="Arial"/>
              </a:rPr>
              <a:t>ressources</a:t>
            </a:r>
            <a:endParaRPr sz="2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1150"/>
              </a:spcBef>
            </a:pP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Limitation</a:t>
            </a:r>
            <a:r>
              <a:rPr sz="28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par </a:t>
            </a:r>
            <a:r>
              <a:rPr sz="2800" spc="5" dirty="0">
                <a:solidFill>
                  <a:srgbClr val="8C1C74"/>
                </a:solidFill>
                <a:latin typeface="Arial"/>
                <a:cs typeface="Arial"/>
              </a:rPr>
              <a:t>container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8C1C74"/>
                </a:solidFill>
                <a:latin typeface="Arial"/>
                <a:cs typeface="Arial"/>
              </a:rPr>
              <a:t>et</a:t>
            </a:r>
            <a:r>
              <a:rPr sz="28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QosClass</a:t>
            </a:r>
            <a:endParaRPr sz="2800">
              <a:latin typeface="Arial"/>
              <a:cs typeface="Arial"/>
            </a:endParaRPr>
          </a:p>
          <a:p>
            <a:pPr marL="785495" marR="121285" indent="-286385">
              <a:lnSpc>
                <a:spcPts val="2690"/>
              </a:lnSpc>
              <a:spcBef>
                <a:spcPts val="1395"/>
              </a:spcBef>
              <a:buSzPct val="76000"/>
              <a:buFont typeface="MS UI Gothic"/>
              <a:buChar char="➔"/>
              <a:tabLst>
                <a:tab pos="837565" algn="l"/>
              </a:tabLst>
            </a:pPr>
            <a:r>
              <a:rPr dirty="0"/>
              <a:t>	</a:t>
            </a:r>
            <a:r>
              <a:rPr sz="2500" spc="-15" dirty="0">
                <a:solidFill>
                  <a:srgbClr val="8C1C74"/>
                </a:solidFill>
                <a:latin typeface="Arial"/>
                <a:cs typeface="Arial"/>
              </a:rPr>
              <a:t>Si</a:t>
            </a:r>
            <a:r>
              <a:rPr sz="25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-15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25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-25" dirty="0">
                <a:solidFill>
                  <a:srgbClr val="8C1C74"/>
                </a:solidFill>
                <a:latin typeface="Arial"/>
                <a:cs typeface="Arial"/>
              </a:rPr>
              <a:t>valeurs</a:t>
            </a:r>
            <a:r>
              <a:rPr sz="25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-30" dirty="0">
                <a:solidFill>
                  <a:srgbClr val="8C1C74"/>
                </a:solidFill>
                <a:latin typeface="Arial"/>
                <a:cs typeface="Arial"/>
              </a:rPr>
              <a:t>Request</a:t>
            </a:r>
            <a:r>
              <a:rPr sz="25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-20" dirty="0">
                <a:solidFill>
                  <a:srgbClr val="8C1C74"/>
                </a:solidFill>
                <a:latin typeface="Arial"/>
                <a:cs typeface="Arial"/>
              </a:rPr>
              <a:t>et</a:t>
            </a:r>
            <a:r>
              <a:rPr sz="25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-25" dirty="0">
                <a:solidFill>
                  <a:srgbClr val="8C1C74"/>
                </a:solidFill>
                <a:latin typeface="Arial"/>
                <a:cs typeface="Arial"/>
              </a:rPr>
              <a:t>Limites</a:t>
            </a:r>
            <a:r>
              <a:rPr sz="25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-20" dirty="0">
                <a:solidFill>
                  <a:srgbClr val="8C1C74"/>
                </a:solidFill>
                <a:latin typeface="Arial"/>
                <a:cs typeface="Arial"/>
              </a:rPr>
              <a:t>(cpu</a:t>
            </a:r>
            <a:r>
              <a:rPr sz="25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-15" dirty="0">
                <a:solidFill>
                  <a:srgbClr val="8C1C74"/>
                </a:solidFill>
                <a:latin typeface="Arial"/>
                <a:cs typeface="Arial"/>
              </a:rPr>
              <a:t>et</a:t>
            </a:r>
            <a:r>
              <a:rPr sz="25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-25" dirty="0">
                <a:solidFill>
                  <a:srgbClr val="8C1C74"/>
                </a:solidFill>
                <a:latin typeface="Arial"/>
                <a:cs typeface="Arial"/>
              </a:rPr>
              <a:t>memory)</a:t>
            </a:r>
            <a:r>
              <a:rPr sz="2500" spc="-4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-20" dirty="0">
                <a:solidFill>
                  <a:srgbClr val="8C1C74"/>
                </a:solidFill>
                <a:latin typeface="Arial"/>
                <a:cs typeface="Arial"/>
              </a:rPr>
              <a:t>sont </a:t>
            </a:r>
            <a:r>
              <a:rPr sz="2500" spc="-67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-25" dirty="0">
                <a:solidFill>
                  <a:srgbClr val="8C1C74"/>
                </a:solidFill>
                <a:latin typeface="Arial"/>
                <a:cs typeface="Arial"/>
              </a:rPr>
              <a:t>égales,</a:t>
            </a:r>
            <a:r>
              <a:rPr sz="25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-20" dirty="0">
                <a:solidFill>
                  <a:srgbClr val="8C1C74"/>
                </a:solidFill>
                <a:latin typeface="Arial"/>
                <a:cs typeface="Arial"/>
              </a:rPr>
              <a:t>alors,</a:t>
            </a:r>
            <a:r>
              <a:rPr sz="25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25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-20" dirty="0">
                <a:solidFill>
                  <a:srgbClr val="8C1C74"/>
                </a:solidFill>
                <a:latin typeface="Arial"/>
                <a:cs typeface="Arial"/>
              </a:rPr>
              <a:t>pod</a:t>
            </a:r>
            <a:r>
              <a:rPr sz="2500" spc="-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-20" dirty="0">
                <a:solidFill>
                  <a:srgbClr val="8C1C74"/>
                </a:solidFill>
                <a:latin typeface="Arial"/>
                <a:cs typeface="Arial"/>
              </a:rPr>
              <a:t>sera </a:t>
            </a:r>
            <a:r>
              <a:rPr sz="2500" b="1" spc="-35" dirty="0">
                <a:solidFill>
                  <a:srgbClr val="8C1C74"/>
                </a:solidFill>
                <a:latin typeface="Arial"/>
                <a:cs typeface="Arial"/>
              </a:rPr>
              <a:t>Garanteed</a:t>
            </a:r>
            <a:endParaRPr sz="2500">
              <a:latin typeface="Arial"/>
              <a:cs typeface="Arial"/>
            </a:endParaRPr>
          </a:p>
          <a:p>
            <a:pPr marL="785495" marR="330835" indent="-286385">
              <a:lnSpc>
                <a:spcPts val="2710"/>
              </a:lnSpc>
              <a:spcBef>
                <a:spcPts val="985"/>
              </a:spcBef>
              <a:buSzPct val="76000"/>
              <a:buFont typeface="MS UI Gothic"/>
              <a:buChar char="➔"/>
              <a:tabLst>
                <a:tab pos="837565" algn="l"/>
              </a:tabLst>
            </a:pPr>
            <a:r>
              <a:rPr dirty="0"/>
              <a:t>	</a:t>
            </a:r>
            <a:r>
              <a:rPr sz="2500" spc="-30" dirty="0">
                <a:solidFill>
                  <a:srgbClr val="8C1C74"/>
                </a:solidFill>
                <a:latin typeface="Arial"/>
                <a:cs typeface="Arial"/>
              </a:rPr>
              <a:t>S</a:t>
            </a:r>
            <a:r>
              <a:rPr sz="2500" dirty="0">
                <a:solidFill>
                  <a:srgbClr val="8C1C74"/>
                </a:solidFill>
                <a:latin typeface="Arial"/>
                <a:cs typeface="Arial"/>
              </a:rPr>
              <a:t>i</a:t>
            </a:r>
            <a:r>
              <a:rPr sz="25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-30" dirty="0">
                <a:solidFill>
                  <a:srgbClr val="8C1C74"/>
                </a:solidFill>
                <a:latin typeface="Arial"/>
                <a:cs typeface="Arial"/>
              </a:rPr>
              <a:t>u</a:t>
            </a:r>
            <a:r>
              <a:rPr sz="2500" dirty="0">
                <a:solidFill>
                  <a:srgbClr val="8C1C74"/>
                </a:solidFill>
                <a:latin typeface="Arial"/>
                <a:cs typeface="Arial"/>
              </a:rPr>
              <a:t>n</a:t>
            </a:r>
            <a:r>
              <a:rPr sz="25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-30" dirty="0">
                <a:solidFill>
                  <a:srgbClr val="8C1C74"/>
                </a:solidFill>
                <a:latin typeface="Arial"/>
                <a:cs typeface="Arial"/>
              </a:rPr>
              <a:t>po</a:t>
            </a:r>
            <a:r>
              <a:rPr sz="2500" dirty="0">
                <a:solidFill>
                  <a:srgbClr val="8C1C74"/>
                </a:solidFill>
                <a:latin typeface="Arial"/>
                <a:cs typeface="Arial"/>
              </a:rPr>
              <a:t>d</a:t>
            </a:r>
            <a:r>
              <a:rPr sz="25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8C1C74"/>
                </a:solidFill>
                <a:latin typeface="Arial"/>
                <a:cs typeface="Arial"/>
              </a:rPr>
              <a:t>à</a:t>
            </a:r>
            <a:r>
              <a:rPr sz="25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-30" dirty="0">
                <a:solidFill>
                  <a:srgbClr val="8C1C74"/>
                </a:solidFill>
                <a:latin typeface="Arial"/>
                <a:cs typeface="Arial"/>
              </a:rPr>
              <a:t>un</a:t>
            </a:r>
            <a:r>
              <a:rPr sz="2500" dirty="0">
                <a:solidFill>
                  <a:srgbClr val="8C1C74"/>
                </a:solidFill>
                <a:latin typeface="Arial"/>
                <a:cs typeface="Arial"/>
              </a:rPr>
              <a:t>e</a:t>
            </a:r>
            <a:r>
              <a:rPr sz="25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-3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500" spc="-50" dirty="0">
                <a:solidFill>
                  <a:srgbClr val="8C1C74"/>
                </a:solidFill>
                <a:latin typeface="Arial"/>
                <a:cs typeface="Arial"/>
              </a:rPr>
              <a:t>m</a:t>
            </a:r>
            <a:r>
              <a:rPr sz="2500" spc="-30" dirty="0">
                <a:solidFill>
                  <a:srgbClr val="8C1C74"/>
                </a:solidFill>
                <a:latin typeface="Arial"/>
                <a:cs typeface="Arial"/>
              </a:rPr>
              <a:t>and</a:t>
            </a:r>
            <a:r>
              <a:rPr sz="2500" dirty="0">
                <a:solidFill>
                  <a:srgbClr val="8C1C74"/>
                </a:solidFill>
                <a:latin typeface="Arial"/>
                <a:cs typeface="Arial"/>
              </a:rPr>
              <a:t>e</a:t>
            </a:r>
            <a:r>
              <a:rPr sz="25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-40" dirty="0">
                <a:solidFill>
                  <a:srgbClr val="8C1C74"/>
                </a:solidFill>
                <a:latin typeface="Arial"/>
                <a:cs typeface="Arial"/>
              </a:rPr>
              <a:t>m</a:t>
            </a:r>
            <a:r>
              <a:rPr sz="2500" spc="-25" dirty="0">
                <a:solidFill>
                  <a:srgbClr val="8C1C74"/>
                </a:solidFill>
                <a:latin typeface="Arial"/>
                <a:cs typeface="Arial"/>
              </a:rPr>
              <a:t>é</a:t>
            </a:r>
            <a:r>
              <a:rPr sz="2500" spc="-40" dirty="0">
                <a:solidFill>
                  <a:srgbClr val="8C1C74"/>
                </a:solidFill>
                <a:latin typeface="Arial"/>
                <a:cs typeface="Arial"/>
              </a:rPr>
              <a:t>m</a:t>
            </a:r>
            <a:r>
              <a:rPr sz="2500" spc="-25" dirty="0">
                <a:solidFill>
                  <a:srgbClr val="8C1C74"/>
                </a:solidFill>
                <a:latin typeface="Arial"/>
                <a:cs typeface="Arial"/>
              </a:rPr>
              <a:t>o</a:t>
            </a:r>
            <a:r>
              <a:rPr sz="2500" spc="-5" dirty="0">
                <a:solidFill>
                  <a:srgbClr val="8C1C74"/>
                </a:solidFill>
                <a:latin typeface="Arial"/>
                <a:cs typeface="Arial"/>
              </a:rPr>
              <a:t>i</a:t>
            </a:r>
            <a:r>
              <a:rPr sz="2500" spc="-20" dirty="0">
                <a:solidFill>
                  <a:srgbClr val="8C1C74"/>
                </a:solidFill>
                <a:latin typeface="Arial"/>
                <a:cs typeface="Arial"/>
              </a:rPr>
              <a:t>r</a:t>
            </a:r>
            <a:r>
              <a:rPr sz="2500" dirty="0">
                <a:solidFill>
                  <a:srgbClr val="8C1C74"/>
                </a:solidFill>
                <a:latin typeface="Arial"/>
                <a:cs typeface="Arial"/>
              </a:rPr>
              <a:t>e</a:t>
            </a:r>
            <a:r>
              <a:rPr sz="25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-20" dirty="0">
                <a:solidFill>
                  <a:srgbClr val="8C1C74"/>
                </a:solidFill>
                <a:latin typeface="Arial"/>
                <a:cs typeface="Arial"/>
              </a:rPr>
              <a:t>(r</a:t>
            </a:r>
            <a:r>
              <a:rPr sz="2500" spc="-30" dirty="0">
                <a:solidFill>
                  <a:srgbClr val="8C1C74"/>
                </a:solidFill>
                <a:latin typeface="Arial"/>
                <a:cs typeface="Arial"/>
              </a:rPr>
              <a:t>eque</a:t>
            </a:r>
            <a:r>
              <a:rPr sz="2500" spc="-25" dirty="0">
                <a:solidFill>
                  <a:srgbClr val="8C1C74"/>
                </a:solidFill>
                <a:latin typeface="Arial"/>
                <a:cs typeface="Arial"/>
              </a:rPr>
              <a:t>s</a:t>
            </a:r>
            <a:r>
              <a:rPr sz="2500" dirty="0">
                <a:solidFill>
                  <a:srgbClr val="8C1C74"/>
                </a:solidFill>
                <a:latin typeface="Arial"/>
                <a:cs typeface="Arial"/>
              </a:rPr>
              <a:t>t</a:t>
            </a:r>
            <a:r>
              <a:rPr sz="25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-35" dirty="0">
                <a:solidFill>
                  <a:srgbClr val="8C1C74"/>
                </a:solidFill>
                <a:latin typeface="Arial"/>
                <a:cs typeface="Arial"/>
              </a:rPr>
              <a:t>e</a:t>
            </a:r>
            <a:r>
              <a:rPr sz="2500" dirty="0">
                <a:solidFill>
                  <a:srgbClr val="8C1C74"/>
                </a:solidFill>
                <a:latin typeface="Arial"/>
                <a:cs typeface="Arial"/>
              </a:rPr>
              <a:t>t</a:t>
            </a:r>
            <a:r>
              <a:rPr sz="2500" spc="-484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-10" dirty="0">
                <a:solidFill>
                  <a:srgbClr val="8C1C74"/>
                </a:solidFill>
                <a:latin typeface="Arial"/>
                <a:cs typeface="Arial"/>
              </a:rPr>
              <a:t>li</a:t>
            </a:r>
            <a:r>
              <a:rPr sz="2500" spc="-50" dirty="0">
                <a:solidFill>
                  <a:srgbClr val="8C1C74"/>
                </a:solidFill>
                <a:latin typeface="Arial"/>
                <a:cs typeface="Arial"/>
              </a:rPr>
              <a:t>m</a:t>
            </a:r>
            <a:r>
              <a:rPr sz="2500" spc="-10" dirty="0">
                <a:solidFill>
                  <a:srgbClr val="8C1C74"/>
                </a:solidFill>
                <a:latin typeface="Arial"/>
                <a:cs typeface="Arial"/>
              </a:rPr>
              <a:t>i</a:t>
            </a:r>
            <a:r>
              <a:rPr sz="2500" spc="-25" dirty="0">
                <a:solidFill>
                  <a:srgbClr val="8C1C74"/>
                </a:solidFill>
                <a:latin typeface="Arial"/>
                <a:cs typeface="Arial"/>
              </a:rPr>
              <a:t>ts</a:t>
            </a:r>
            <a:r>
              <a:rPr sz="2500" dirty="0">
                <a:solidFill>
                  <a:srgbClr val="8C1C74"/>
                </a:solidFill>
                <a:latin typeface="Arial"/>
                <a:cs typeface="Arial"/>
              </a:rPr>
              <a:t>)  </a:t>
            </a:r>
            <a:r>
              <a:rPr sz="2500" spc="-20" dirty="0">
                <a:solidFill>
                  <a:srgbClr val="8C1C74"/>
                </a:solidFill>
                <a:latin typeface="Arial"/>
                <a:cs typeface="Arial"/>
              </a:rPr>
              <a:t>mais</a:t>
            </a:r>
            <a:r>
              <a:rPr sz="25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-20" dirty="0">
                <a:solidFill>
                  <a:srgbClr val="8C1C74"/>
                </a:solidFill>
                <a:latin typeface="Arial"/>
                <a:cs typeface="Arial"/>
              </a:rPr>
              <a:t>pas</a:t>
            </a:r>
            <a:r>
              <a:rPr sz="25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-1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500" spc="-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-25" dirty="0">
                <a:solidFill>
                  <a:srgbClr val="8C1C74"/>
                </a:solidFill>
                <a:latin typeface="Arial"/>
                <a:cs typeface="Arial"/>
              </a:rPr>
              <a:t>CPU,</a:t>
            </a:r>
            <a:r>
              <a:rPr sz="25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-20" dirty="0">
                <a:solidFill>
                  <a:srgbClr val="8C1C74"/>
                </a:solidFill>
                <a:latin typeface="Arial"/>
                <a:cs typeface="Arial"/>
              </a:rPr>
              <a:t>alors</a:t>
            </a:r>
            <a:r>
              <a:rPr sz="25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8C1C74"/>
                </a:solidFill>
                <a:latin typeface="Arial"/>
                <a:cs typeface="Arial"/>
              </a:rPr>
              <a:t>il</a:t>
            </a:r>
            <a:r>
              <a:rPr sz="25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-20" dirty="0">
                <a:solidFill>
                  <a:srgbClr val="8C1C74"/>
                </a:solidFill>
                <a:latin typeface="Arial"/>
                <a:cs typeface="Arial"/>
              </a:rPr>
              <a:t>est</a:t>
            </a:r>
            <a:r>
              <a:rPr sz="25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b="1" spc="-25" dirty="0">
                <a:solidFill>
                  <a:srgbClr val="8C1C74"/>
                </a:solidFill>
                <a:latin typeface="Arial"/>
                <a:cs typeface="Arial"/>
              </a:rPr>
              <a:t>Burstable</a:t>
            </a:r>
            <a:endParaRPr sz="2500">
              <a:latin typeface="Arial"/>
              <a:cs typeface="Arial"/>
            </a:endParaRPr>
          </a:p>
          <a:p>
            <a:pPr marL="837565" indent="-338455">
              <a:lnSpc>
                <a:spcPts val="2905"/>
              </a:lnSpc>
              <a:spcBef>
                <a:spcPts val="560"/>
              </a:spcBef>
              <a:buClr>
                <a:srgbClr val="000000"/>
              </a:buClr>
              <a:buSzPct val="76000"/>
              <a:buFont typeface="MS UI Gothic"/>
              <a:buChar char="➔"/>
              <a:tabLst>
                <a:tab pos="838200" algn="l"/>
              </a:tabLst>
            </a:pPr>
            <a:r>
              <a:rPr sz="2500" spc="-30" dirty="0">
                <a:solidFill>
                  <a:srgbClr val="8C1C74"/>
                </a:solidFill>
                <a:latin typeface="Arial"/>
                <a:cs typeface="Arial"/>
              </a:rPr>
              <a:t>S</a:t>
            </a:r>
            <a:r>
              <a:rPr sz="2500" dirty="0">
                <a:solidFill>
                  <a:srgbClr val="8C1C74"/>
                </a:solidFill>
                <a:latin typeface="Arial"/>
                <a:cs typeface="Arial"/>
              </a:rPr>
              <a:t>i</a:t>
            </a:r>
            <a:r>
              <a:rPr sz="25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-30" dirty="0">
                <a:solidFill>
                  <a:srgbClr val="8C1C74"/>
                </a:solidFill>
                <a:latin typeface="Arial"/>
                <a:cs typeface="Arial"/>
              </a:rPr>
              <a:t>au</a:t>
            </a:r>
            <a:r>
              <a:rPr sz="2500" spc="-25" dirty="0">
                <a:solidFill>
                  <a:srgbClr val="8C1C74"/>
                </a:solidFill>
                <a:latin typeface="Arial"/>
                <a:cs typeface="Arial"/>
              </a:rPr>
              <a:t>c</a:t>
            </a:r>
            <a:r>
              <a:rPr sz="2500" spc="-30" dirty="0">
                <a:solidFill>
                  <a:srgbClr val="8C1C74"/>
                </a:solidFill>
                <a:latin typeface="Arial"/>
                <a:cs typeface="Arial"/>
              </a:rPr>
              <a:t>un</a:t>
            </a:r>
            <a:r>
              <a:rPr sz="2500" dirty="0">
                <a:solidFill>
                  <a:srgbClr val="8C1C74"/>
                </a:solidFill>
                <a:latin typeface="Arial"/>
                <a:cs typeface="Arial"/>
              </a:rPr>
              <a:t>e</a:t>
            </a:r>
            <a:r>
              <a:rPr sz="25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-3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500" spc="-45" dirty="0">
                <a:solidFill>
                  <a:srgbClr val="8C1C74"/>
                </a:solidFill>
                <a:latin typeface="Arial"/>
                <a:cs typeface="Arial"/>
              </a:rPr>
              <a:t>m</a:t>
            </a:r>
            <a:r>
              <a:rPr sz="2500" spc="-30" dirty="0">
                <a:solidFill>
                  <a:srgbClr val="8C1C74"/>
                </a:solidFill>
                <a:latin typeface="Arial"/>
                <a:cs typeface="Arial"/>
              </a:rPr>
              <a:t>and</a:t>
            </a:r>
            <a:r>
              <a:rPr sz="2500" dirty="0">
                <a:solidFill>
                  <a:srgbClr val="8C1C74"/>
                </a:solidFill>
                <a:latin typeface="Arial"/>
                <a:cs typeface="Arial"/>
              </a:rPr>
              <a:t>e</a:t>
            </a:r>
            <a:r>
              <a:rPr sz="25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-30" dirty="0">
                <a:solidFill>
                  <a:srgbClr val="8C1C74"/>
                </a:solidFill>
                <a:latin typeface="Arial"/>
                <a:cs typeface="Arial"/>
              </a:rPr>
              <a:t>d</a:t>
            </a:r>
            <a:r>
              <a:rPr sz="2500" dirty="0">
                <a:solidFill>
                  <a:srgbClr val="8C1C74"/>
                </a:solidFill>
                <a:latin typeface="Arial"/>
                <a:cs typeface="Arial"/>
              </a:rPr>
              <a:t>e</a:t>
            </a:r>
            <a:r>
              <a:rPr sz="25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-20" dirty="0">
                <a:solidFill>
                  <a:srgbClr val="8C1C74"/>
                </a:solidFill>
                <a:latin typeface="Arial"/>
                <a:cs typeface="Arial"/>
              </a:rPr>
              <a:t>r</a:t>
            </a:r>
            <a:r>
              <a:rPr sz="2500" spc="-30" dirty="0">
                <a:solidFill>
                  <a:srgbClr val="8C1C74"/>
                </a:solidFill>
                <a:latin typeface="Arial"/>
                <a:cs typeface="Arial"/>
              </a:rPr>
              <a:t>e</a:t>
            </a:r>
            <a:r>
              <a:rPr sz="2500" spc="-25" dirty="0">
                <a:solidFill>
                  <a:srgbClr val="8C1C74"/>
                </a:solidFill>
                <a:latin typeface="Arial"/>
                <a:cs typeface="Arial"/>
              </a:rPr>
              <a:t>ss</a:t>
            </a:r>
            <a:r>
              <a:rPr sz="2500" spc="-30" dirty="0">
                <a:solidFill>
                  <a:srgbClr val="8C1C74"/>
                </a:solidFill>
                <a:latin typeface="Arial"/>
                <a:cs typeface="Arial"/>
              </a:rPr>
              <a:t>ou</a:t>
            </a:r>
            <a:r>
              <a:rPr sz="2500" spc="-20" dirty="0">
                <a:solidFill>
                  <a:srgbClr val="8C1C74"/>
                </a:solidFill>
                <a:latin typeface="Arial"/>
                <a:cs typeface="Arial"/>
              </a:rPr>
              <a:t>r</a:t>
            </a:r>
            <a:r>
              <a:rPr sz="2500" spc="-25" dirty="0">
                <a:solidFill>
                  <a:srgbClr val="8C1C74"/>
                </a:solidFill>
                <a:latin typeface="Arial"/>
                <a:cs typeface="Arial"/>
              </a:rPr>
              <a:t>c</a:t>
            </a:r>
            <a:r>
              <a:rPr sz="2500" dirty="0">
                <a:solidFill>
                  <a:srgbClr val="8C1C74"/>
                </a:solidFill>
                <a:latin typeface="Arial"/>
                <a:cs typeface="Arial"/>
              </a:rPr>
              <a:t>e</a:t>
            </a:r>
            <a:r>
              <a:rPr sz="25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-30" dirty="0">
                <a:solidFill>
                  <a:srgbClr val="8C1C74"/>
                </a:solidFill>
                <a:latin typeface="Arial"/>
                <a:cs typeface="Arial"/>
              </a:rPr>
              <a:t>n</a:t>
            </a:r>
            <a:r>
              <a:rPr sz="2500" spc="-10" dirty="0">
                <a:solidFill>
                  <a:srgbClr val="8C1C74"/>
                </a:solidFill>
                <a:latin typeface="Arial"/>
                <a:cs typeface="Arial"/>
              </a:rPr>
              <a:t>’</a:t>
            </a:r>
            <a:r>
              <a:rPr sz="2500" spc="-30" dirty="0">
                <a:solidFill>
                  <a:srgbClr val="8C1C74"/>
                </a:solidFill>
                <a:latin typeface="Arial"/>
                <a:cs typeface="Arial"/>
              </a:rPr>
              <a:t>e</a:t>
            </a:r>
            <a:r>
              <a:rPr sz="2500" spc="-25" dirty="0">
                <a:solidFill>
                  <a:srgbClr val="8C1C74"/>
                </a:solidFill>
                <a:latin typeface="Arial"/>
                <a:cs typeface="Arial"/>
              </a:rPr>
              <a:t>s</a:t>
            </a:r>
            <a:r>
              <a:rPr sz="2500" dirty="0">
                <a:solidFill>
                  <a:srgbClr val="8C1C74"/>
                </a:solidFill>
                <a:latin typeface="Arial"/>
                <a:cs typeface="Arial"/>
              </a:rPr>
              <a:t>t</a:t>
            </a:r>
            <a:r>
              <a:rPr sz="25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-20" dirty="0">
                <a:solidFill>
                  <a:srgbClr val="8C1C74"/>
                </a:solidFill>
                <a:latin typeface="Arial"/>
                <a:cs typeface="Arial"/>
              </a:rPr>
              <a:t>f</a:t>
            </a:r>
            <a:r>
              <a:rPr sz="2500" spc="-30" dirty="0">
                <a:solidFill>
                  <a:srgbClr val="8C1C74"/>
                </a:solidFill>
                <a:latin typeface="Arial"/>
                <a:cs typeface="Arial"/>
              </a:rPr>
              <a:t>a</a:t>
            </a:r>
            <a:r>
              <a:rPr sz="2500" spc="-10" dirty="0">
                <a:solidFill>
                  <a:srgbClr val="8C1C74"/>
                </a:solidFill>
                <a:latin typeface="Arial"/>
                <a:cs typeface="Arial"/>
              </a:rPr>
              <a:t>i</a:t>
            </a:r>
            <a:r>
              <a:rPr sz="2500" spc="-20" dirty="0">
                <a:solidFill>
                  <a:srgbClr val="8C1C74"/>
                </a:solidFill>
                <a:latin typeface="Arial"/>
                <a:cs typeface="Arial"/>
              </a:rPr>
              <a:t>t</a:t>
            </a:r>
            <a:r>
              <a:rPr sz="2500" spc="-30" dirty="0">
                <a:solidFill>
                  <a:srgbClr val="8C1C74"/>
                </a:solidFill>
                <a:latin typeface="Arial"/>
                <a:cs typeface="Arial"/>
              </a:rPr>
              <a:t>e</a:t>
            </a:r>
            <a:r>
              <a:rPr sz="2500" dirty="0">
                <a:solidFill>
                  <a:srgbClr val="8C1C74"/>
                </a:solidFill>
                <a:latin typeface="Arial"/>
                <a:cs typeface="Arial"/>
              </a:rPr>
              <a:t>,</a:t>
            </a:r>
            <a:r>
              <a:rPr sz="25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-30" dirty="0">
                <a:solidFill>
                  <a:srgbClr val="8C1C74"/>
                </a:solidFill>
                <a:latin typeface="Arial"/>
                <a:cs typeface="Arial"/>
              </a:rPr>
              <a:t>a</a:t>
            </a:r>
            <a:r>
              <a:rPr sz="2500" spc="-10" dirty="0">
                <a:solidFill>
                  <a:srgbClr val="8C1C74"/>
                </a:solidFill>
                <a:latin typeface="Arial"/>
                <a:cs typeface="Arial"/>
              </a:rPr>
              <a:t>l</a:t>
            </a:r>
            <a:r>
              <a:rPr sz="2500" spc="-30" dirty="0">
                <a:solidFill>
                  <a:srgbClr val="8C1C74"/>
                </a:solidFill>
                <a:latin typeface="Arial"/>
                <a:cs typeface="Arial"/>
              </a:rPr>
              <a:t>o</a:t>
            </a:r>
            <a:r>
              <a:rPr sz="2500" spc="-20" dirty="0">
                <a:solidFill>
                  <a:srgbClr val="8C1C74"/>
                </a:solidFill>
                <a:latin typeface="Arial"/>
                <a:cs typeface="Arial"/>
              </a:rPr>
              <a:t>r</a:t>
            </a:r>
            <a:r>
              <a:rPr sz="2500" dirty="0">
                <a:solidFill>
                  <a:srgbClr val="8C1C74"/>
                </a:solidFill>
                <a:latin typeface="Arial"/>
                <a:cs typeface="Arial"/>
              </a:rPr>
              <a:t>s</a:t>
            </a:r>
            <a:r>
              <a:rPr sz="25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-10" dirty="0">
                <a:solidFill>
                  <a:srgbClr val="8C1C74"/>
                </a:solidFill>
                <a:latin typeface="Arial"/>
                <a:cs typeface="Arial"/>
              </a:rPr>
              <a:t>i</a:t>
            </a:r>
            <a:r>
              <a:rPr sz="2500" dirty="0">
                <a:solidFill>
                  <a:srgbClr val="8C1C74"/>
                </a:solidFill>
                <a:latin typeface="Arial"/>
                <a:cs typeface="Arial"/>
              </a:rPr>
              <a:t>l</a:t>
            </a:r>
            <a:r>
              <a:rPr sz="2500" spc="-4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500" spc="-30" dirty="0">
                <a:solidFill>
                  <a:srgbClr val="8C1C74"/>
                </a:solidFill>
                <a:latin typeface="Arial"/>
                <a:cs typeface="Arial"/>
              </a:rPr>
              <a:t>es</a:t>
            </a:r>
            <a:r>
              <a:rPr sz="2500" dirty="0">
                <a:solidFill>
                  <a:srgbClr val="8C1C74"/>
                </a:solidFill>
                <a:latin typeface="Arial"/>
                <a:cs typeface="Arial"/>
              </a:rPr>
              <a:t>t</a:t>
            </a:r>
            <a:endParaRPr sz="2500">
              <a:latin typeface="Arial"/>
              <a:cs typeface="Arial"/>
            </a:endParaRPr>
          </a:p>
          <a:p>
            <a:pPr marL="785495">
              <a:lnSpc>
                <a:spcPts val="2905"/>
              </a:lnSpc>
            </a:pPr>
            <a:r>
              <a:rPr sz="2500" b="1" spc="-25" dirty="0">
                <a:solidFill>
                  <a:srgbClr val="8C1C74"/>
                </a:solidFill>
                <a:latin typeface="Arial"/>
                <a:cs typeface="Arial"/>
              </a:rPr>
              <a:t>BestEffort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5942" y="1101852"/>
            <a:ext cx="37820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Objets</a:t>
            </a:r>
            <a:r>
              <a:rPr spc="-35" dirty="0"/>
              <a:t> </a:t>
            </a:r>
            <a:r>
              <a:rPr spc="-5" dirty="0"/>
              <a:t>de</a:t>
            </a:r>
            <a:r>
              <a:rPr spc="-50" dirty="0"/>
              <a:t> </a:t>
            </a:r>
            <a:r>
              <a:rPr spc="-5" dirty="0"/>
              <a:t>base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54" y="2061971"/>
            <a:ext cx="8618220" cy="3037205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2600" b="1" spc="-10" dirty="0">
                <a:solidFill>
                  <a:srgbClr val="8C1C74"/>
                </a:solidFill>
                <a:latin typeface="Arial"/>
                <a:cs typeface="Arial"/>
              </a:rPr>
              <a:t>DaemonSet</a:t>
            </a:r>
            <a:endParaRPr sz="2600">
              <a:latin typeface="Arial"/>
              <a:cs typeface="Arial"/>
            </a:endParaRPr>
          </a:p>
          <a:p>
            <a:pPr marL="12700" marR="5080">
              <a:lnSpc>
                <a:spcPct val="92900"/>
              </a:lnSpc>
              <a:spcBef>
                <a:spcPts val="1110"/>
              </a:spcBef>
            </a:pPr>
            <a:r>
              <a:rPr sz="2600" spc="-10" dirty="0">
                <a:solidFill>
                  <a:srgbClr val="8C1C74"/>
                </a:solidFill>
                <a:latin typeface="Arial"/>
                <a:cs typeface="Arial"/>
              </a:rPr>
              <a:t>Un DaemonSet garantit </a:t>
            </a:r>
            <a:r>
              <a:rPr sz="2600" spc="-5" dirty="0">
                <a:solidFill>
                  <a:srgbClr val="8C1C74"/>
                </a:solidFill>
                <a:latin typeface="Arial"/>
                <a:cs typeface="Arial"/>
              </a:rPr>
              <a:t>que tous </a:t>
            </a:r>
            <a:r>
              <a:rPr sz="2600" spc="-10" dirty="0">
                <a:solidFill>
                  <a:srgbClr val="8C1C74"/>
                </a:solidFill>
                <a:latin typeface="Arial"/>
                <a:cs typeface="Arial"/>
              </a:rPr>
              <a:t>(ou certains) </a:t>
            </a:r>
            <a:r>
              <a:rPr sz="2600" spc="-20" dirty="0">
                <a:solidFill>
                  <a:srgbClr val="8C1C74"/>
                </a:solidFill>
                <a:latin typeface="Arial"/>
                <a:cs typeface="Arial"/>
              </a:rPr>
              <a:t>nœuds </a:t>
            </a:r>
            <a:r>
              <a:rPr sz="26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8C1C74"/>
                </a:solidFill>
                <a:latin typeface="Arial"/>
                <a:cs typeface="Arial"/>
              </a:rPr>
              <a:t>exécutent une copie d'un Pod. </a:t>
            </a:r>
            <a:r>
              <a:rPr sz="2600" spc="-5" dirty="0">
                <a:solidFill>
                  <a:srgbClr val="8C1C74"/>
                </a:solidFill>
                <a:latin typeface="Arial"/>
                <a:cs typeface="Arial"/>
              </a:rPr>
              <a:t>Au </a:t>
            </a:r>
            <a:r>
              <a:rPr sz="2600" spc="-10" dirty="0">
                <a:solidFill>
                  <a:srgbClr val="8C1C74"/>
                </a:solidFill>
                <a:latin typeface="Arial"/>
                <a:cs typeface="Arial"/>
              </a:rPr>
              <a:t>fur </a:t>
            </a:r>
            <a:r>
              <a:rPr sz="2600" spc="-5" dirty="0">
                <a:solidFill>
                  <a:srgbClr val="8C1C74"/>
                </a:solidFill>
                <a:latin typeface="Arial"/>
                <a:cs typeface="Arial"/>
              </a:rPr>
              <a:t>et </a:t>
            </a:r>
            <a:r>
              <a:rPr sz="2600" dirty="0">
                <a:solidFill>
                  <a:srgbClr val="8C1C74"/>
                </a:solidFill>
                <a:latin typeface="Arial"/>
                <a:cs typeface="Arial"/>
              </a:rPr>
              <a:t>à </a:t>
            </a:r>
            <a:r>
              <a:rPr sz="2600" spc="-15" dirty="0">
                <a:solidFill>
                  <a:srgbClr val="8C1C74"/>
                </a:solidFill>
                <a:latin typeface="Arial"/>
                <a:cs typeface="Arial"/>
              </a:rPr>
              <a:t>mesure </a:t>
            </a:r>
            <a:r>
              <a:rPr sz="2600" spc="-10" dirty="0">
                <a:solidFill>
                  <a:srgbClr val="8C1C74"/>
                </a:solidFill>
                <a:latin typeface="Arial"/>
                <a:cs typeface="Arial"/>
              </a:rPr>
              <a:t>que des </a:t>
            </a:r>
            <a:r>
              <a:rPr sz="26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8C1C74"/>
                </a:solidFill>
                <a:latin typeface="Arial"/>
                <a:cs typeface="Arial"/>
              </a:rPr>
              <a:t>nœuds</a:t>
            </a:r>
            <a:r>
              <a:rPr sz="26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8C1C74"/>
                </a:solidFill>
                <a:latin typeface="Arial"/>
                <a:cs typeface="Arial"/>
              </a:rPr>
              <a:t>sont</a:t>
            </a:r>
            <a:r>
              <a:rPr sz="26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8C1C74"/>
                </a:solidFill>
                <a:latin typeface="Arial"/>
                <a:cs typeface="Arial"/>
              </a:rPr>
              <a:t>ajoutés</a:t>
            </a:r>
            <a:r>
              <a:rPr sz="26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8C1C74"/>
                </a:solidFill>
                <a:latin typeface="Arial"/>
                <a:cs typeface="Arial"/>
              </a:rPr>
              <a:t>au</a:t>
            </a:r>
            <a:r>
              <a:rPr sz="26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-45" dirty="0">
                <a:solidFill>
                  <a:srgbClr val="8C1C74"/>
                </a:solidFill>
                <a:latin typeface="Arial"/>
                <a:cs typeface="Arial"/>
              </a:rPr>
              <a:t>cluster,</a:t>
            </a:r>
            <a:r>
              <a:rPr sz="26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8C1C74"/>
                </a:solidFill>
                <a:latin typeface="Arial"/>
                <a:cs typeface="Arial"/>
              </a:rPr>
              <a:t>des</a:t>
            </a:r>
            <a:r>
              <a:rPr sz="26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8C1C74"/>
                </a:solidFill>
                <a:latin typeface="Arial"/>
                <a:cs typeface="Arial"/>
              </a:rPr>
              <a:t>Pods</a:t>
            </a:r>
            <a:r>
              <a:rPr sz="26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8C1C74"/>
                </a:solidFill>
                <a:latin typeface="Arial"/>
                <a:cs typeface="Arial"/>
              </a:rPr>
              <a:t>y</a:t>
            </a:r>
            <a:r>
              <a:rPr sz="2600" spc="-10" dirty="0">
                <a:solidFill>
                  <a:srgbClr val="8C1C74"/>
                </a:solidFill>
                <a:latin typeface="Arial"/>
                <a:cs typeface="Arial"/>
              </a:rPr>
              <a:t> sont</a:t>
            </a:r>
            <a:r>
              <a:rPr sz="26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8C1C74"/>
                </a:solidFill>
                <a:latin typeface="Arial"/>
                <a:cs typeface="Arial"/>
              </a:rPr>
              <a:t>ajoutés.</a:t>
            </a:r>
            <a:r>
              <a:rPr sz="2600" spc="-1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8C1C74"/>
                </a:solidFill>
                <a:latin typeface="Arial"/>
                <a:cs typeface="Arial"/>
              </a:rPr>
              <a:t>Au </a:t>
            </a:r>
            <a:r>
              <a:rPr sz="2600" spc="-7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8C1C74"/>
                </a:solidFill>
                <a:latin typeface="Arial"/>
                <a:cs typeface="Arial"/>
              </a:rPr>
              <a:t>fur et </a:t>
            </a:r>
            <a:r>
              <a:rPr sz="2600" dirty="0">
                <a:solidFill>
                  <a:srgbClr val="8C1C74"/>
                </a:solidFill>
                <a:latin typeface="Arial"/>
                <a:cs typeface="Arial"/>
              </a:rPr>
              <a:t>à </a:t>
            </a:r>
            <a:r>
              <a:rPr sz="2600" spc="-15" dirty="0">
                <a:solidFill>
                  <a:srgbClr val="8C1C74"/>
                </a:solidFill>
                <a:latin typeface="Arial"/>
                <a:cs typeface="Arial"/>
              </a:rPr>
              <a:t>mesure </a:t>
            </a:r>
            <a:r>
              <a:rPr sz="2600" spc="-10" dirty="0">
                <a:solidFill>
                  <a:srgbClr val="8C1C74"/>
                </a:solidFill>
                <a:latin typeface="Arial"/>
                <a:cs typeface="Arial"/>
              </a:rPr>
              <a:t>que les nœuds sont </a:t>
            </a:r>
            <a:r>
              <a:rPr sz="2600" spc="-15" dirty="0">
                <a:solidFill>
                  <a:srgbClr val="8C1C74"/>
                </a:solidFill>
                <a:latin typeface="Arial"/>
                <a:cs typeface="Arial"/>
              </a:rPr>
              <a:t>retirés </a:t>
            </a:r>
            <a:r>
              <a:rPr sz="2600" spc="-5" dirty="0">
                <a:solidFill>
                  <a:srgbClr val="8C1C74"/>
                </a:solidFill>
                <a:latin typeface="Arial"/>
                <a:cs typeface="Arial"/>
              </a:rPr>
              <a:t>du </a:t>
            </a:r>
            <a:r>
              <a:rPr sz="2600" spc="-45" dirty="0">
                <a:solidFill>
                  <a:srgbClr val="8C1C74"/>
                </a:solidFill>
                <a:latin typeface="Arial"/>
                <a:cs typeface="Arial"/>
              </a:rPr>
              <a:t>cluster, </a:t>
            </a:r>
            <a:r>
              <a:rPr sz="2600" spc="-10" dirty="0">
                <a:solidFill>
                  <a:srgbClr val="8C1C74"/>
                </a:solidFill>
                <a:latin typeface="Arial"/>
                <a:cs typeface="Arial"/>
              </a:rPr>
              <a:t>les </a:t>
            </a:r>
            <a:r>
              <a:rPr sz="26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8C1C74"/>
                </a:solidFill>
                <a:latin typeface="Arial"/>
                <a:cs typeface="Arial"/>
              </a:rPr>
              <a:t>pods</a:t>
            </a:r>
            <a:r>
              <a:rPr sz="26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8C1C74"/>
                </a:solidFill>
                <a:latin typeface="Arial"/>
                <a:cs typeface="Arial"/>
              </a:rPr>
              <a:t>sont</a:t>
            </a:r>
            <a:r>
              <a:rPr sz="26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8C1C74"/>
                </a:solidFill>
                <a:latin typeface="Arial"/>
                <a:cs typeface="Arial"/>
              </a:rPr>
              <a:t>retirés.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2600" spc="-15" dirty="0">
                <a:solidFill>
                  <a:srgbClr val="8C1C74"/>
                </a:solidFill>
                <a:latin typeface="Arial"/>
                <a:cs typeface="Arial"/>
              </a:rPr>
              <a:t>Supprimer</a:t>
            </a:r>
            <a:r>
              <a:rPr sz="26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8C1C74"/>
                </a:solidFill>
                <a:latin typeface="Arial"/>
                <a:cs typeface="Arial"/>
              </a:rPr>
              <a:t>un</a:t>
            </a:r>
            <a:r>
              <a:rPr sz="26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8C1C74"/>
                </a:solidFill>
                <a:latin typeface="Arial"/>
                <a:cs typeface="Arial"/>
              </a:rPr>
              <a:t>DaemonSet</a:t>
            </a:r>
            <a:r>
              <a:rPr sz="26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8C1C74"/>
                </a:solidFill>
                <a:latin typeface="Arial"/>
                <a:cs typeface="Arial"/>
              </a:rPr>
              <a:t>nettoiera</a:t>
            </a:r>
            <a:r>
              <a:rPr sz="26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26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8C1C74"/>
                </a:solidFill>
                <a:latin typeface="Arial"/>
                <a:cs typeface="Arial"/>
              </a:rPr>
              <a:t>Pods</a:t>
            </a:r>
            <a:r>
              <a:rPr sz="26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8C1C74"/>
                </a:solidFill>
                <a:latin typeface="Arial"/>
                <a:cs typeface="Arial"/>
              </a:rPr>
              <a:t>qu'il</a:t>
            </a:r>
            <a:r>
              <a:rPr sz="26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8C1C74"/>
                </a:solidFill>
                <a:latin typeface="Arial"/>
                <a:cs typeface="Arial"/>
              </a:rPr>
              <a:t>a</a:t>
            </a:r>
            <a:r>
              <a:rPr sz="26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8C1C74"/>
                </a:solidFill>
                <a:latin typeface="Arial"/>
                <a:cs typeface="Arial"/>
              </a:rPr>
              <a:t>créés.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5942" y="1101852"/>
            <a:ext cx="37820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Objets</a:t>
            </a:r>
            <a:r>
              <a:rPr spc="-35" dirty="0"/>
              <a:t> </a:t>
            </a:r>
            <a:r>
              <a:rPr spc="-5" dirty="0"/>
              <a:t>de</a:t>
            </a:r>
            <a:r>
              <a:rPr spc="-50" dirty="0"/>
              <a:t> </a:t>
            </a:r>
            <a:r>
              <a:rPr spc="-5" dirty="0"/>
              <a:t>base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6254" y="2060448"/>
            <a:ext cx="8808720" cy="3559810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35"/>
              </a:spcBef>
            </a:pPr>
            <a:r>
              <a:rPr sz="2300" b="1" spc="-10" dirty="0">
                <a:solidFill>
                  <a:srgbClr val="8C1C74"/>
                </a:solidFill>
                <a:latin typeface="Arial"/>
                <a:cs typeface="Arial"/>
              </a:rPr>
              <a:t>DaemonSet</a:t>
            </a:r>
            <a:endParaRPr sz="23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935"/>
              </a:spcBef>
            </a:pPr>
            <a:r>
              <a:rPr sz="2300" spc="-10" dirty="0">
                <a:solidFill>
                  <a:srgbClr val="8C1C74"/>
                </a:solidFill>
                <a:latin typeface="Arial"/>
                <a:cs typeface="Arial"/>
              </a:rPr>
              <a:t>Quelques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8C1C74"/>
                </a:solidFill>
                <a:latin typeface="Arial"/>
                <a:cs typeface="Arial"/>
              </a:rPr>
              <a:t>utilisations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8C1C74"/>
                </a:solidFill>
                <a:latin typeface="Arial"/>
                <a:cs typeface="Arial"/>
              </a:rPr>
              <a:t>typiques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8C1C74"/>
                </a:solidFill>
                <a:latin typeface="Arial"/>
                <a:cs typeface="Arial"/>
              </a:rPr>
              <a:t>d'un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8C1C74"/>
                </a:solidFill>
                <a:latin typeface="Arial"/>
                <a:cs typeface="Arial"/>
              </a:rPr>
              <a:t>DaemonSet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8C1C74"/>
                </a:solidFill>
                <a:latin typeface="Arial"/>
                <a:cs typeface="Arial"/>
              </a:rPr>
              <a:t>sont</a:t>
            </a:r>
            <a:r>
              <a:rPr sz="23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endParaRPr sz="2300">
              <a:latin typeface="Arial"/>
              <a:cs typeface="Arial"/>
            </a:endParaRPr>
          </a:p>
          <a:p>
            <a:pPr marL="659130" marR="335915" indent="-233679">
              <a:lnSpc>
                <a:spcPts val="2180"/>
              </a:lnSpc>
              <a:spcBef>
                <a:spcPts val="1205"/>
              </a:spcBef>
              <a:buClr>
                <a:srgbClr val="000000"/>
              </a:buClr>
              <a:buSzPct val="75000"/>
              <a:buFont typeface="MS UI Gothic"/>
              <a:buChar char="➔"/>
              <a:tabLst>
                <a:tab pos="648335" algn="l"/>
              </a:tabLst>
            </a:pP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exécuter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un</a:t>
            </a:r>
            <a:r>
              <a:rPr sz="20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démon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0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stockage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en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8C1C74"/>
                </a:solidFill>
                <a:latin typeface="Arial"/>
                <a:cs typeface="Arial"/>
              </a:rPr>
              <a:t>cluster,</a:t>
            </a:r>
            <a:r>
              <a:rPr sz="20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tel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 que</a:t>
            </a:r>
            <a:r>
              <a:rPr sz="20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glusterd,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ceph, sur </a:t>
            </a:r>
            <a:r>
              <a:rPr sz="2000" spc="-5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chaque</a:t>
            </a:r>
            <a:r>
              <a:rPr sz="20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noeud.</a:t>
            </a:r>
            <a:endParaRPr sz="2000">
              <a:latin typeface="Arial"/>
              <a:cs typeface="Arial"/>
            </a:endParaRPr>
          </a:p>
          <a:p>
            <a:pPr marL="659130" marR="387350" indent="-233679">
              <a:lnSpc>
                <a:spcPts val="2210"/>
              </a:lnSpc>
              <a:spcBef>
                <a:spcPts val="800"/>
              </a:spcBef>
              <a:buClr>
                <a:srgbClr val="000000"/>
              </a:buClr>
              <a:buSzPct val="75000"/>
              <a:buFont typeface="MS UI Gothic"/>
              <a:buChar char="➔"/>
              <a:tabLst>
                <a:tab pos="647700" algn="l"/>
              </a:tabLst>
            </a:pP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l'exécution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d'un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démon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collecte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logs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sur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chaque</a:t>
            </a:r>
            <a:r>
              <a:rPr sz="20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noeud,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tel </a:t>
            </a:r>
            <a:r>
              <a:rPr sz="2000" spc="5" dirty="0">
                <a:solidFill>
                  <a:srgbClr val="8C1C74"/>
                </a:solidFill>
                <a:latin typeface="Arial"/>
                <a:cs typeface="Arial"/>
              </a:rPr>
              <a:t>que </a:t>
            </a:r>
            <a:r>
              <a:rPr sz="2000" spc="-5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fluentd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ou</a:t>
            </a:r>
            <a:r>
              <a:rPr sz="20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logstash.</a:t>
            </a:r>
            <a:endParaRPr sz="2000">
              <a:latin typeface="Arial"/>
              <a:cs typeface="Arial"/>
            </a:endParaRPr>
          </a:p>
          <a:p>
            <a:pPr marL="659130" marR="30480" indent="-233679">
              <a:lnSpc>
                <a:spcPct val="93000"/>
              </a:lnSpc>
              <a:spcBef>
                <a:spcPts val="725"/>
              </a:spcBef>
              <a:buClr>
                <a:srgbClr val="000000"/>
              </a:buClr>
              <a:buSzPct val="75000"/>
              <a:buFont typeface="MS UI Gothic"/>
              <a:buChar char="➔"/>
              <a:tabLst>
                <a:tab pos="652145" algn="l"/>
              </a:tabLst>
            </a:pP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exécuter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un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démon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de surveillance de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nœuds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sur chaque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nœud, tel </a:t>
            </a:r>
            <a:r>
              <a:rPr sz="2000" spc="5" dirty="0">
                <a:solidFill>
                  <a:srgbClr val="8C1C74"/>
                </a:solidFill>
                <a:latin typeface="Arial"/>
                <a:cs typeface="Arial"/>
              </a:rPr>
              <a:t>que </a:t>
            </a:r>
            <a:r>
              <a:rPr sz="2000" spc="-5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Prometheus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Node </a:t>
            </a:r>
            <a:r>
              <a:rPr sz="2000" spc="-30" dirty="0">
                <a:solidFill>
                  <a:srgbClr val="8C1C74"/>
                </a:solidFill>
                <a:latin typeface="Arial"/>
                <a:cs typeface="Arial"/>
              </a:rPr>
              <a:t>Exporter,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collectd,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Dynatrace OneAgent,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 AppDynamics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Agent, Datadog agent,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New Relic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agent,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Ganglia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gmond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 ou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Instana</a:t>
            </a:r>
            <a:r>
              <a:rPr sz="20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agent.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3215" y="1101852"/>
            <a:ext cx="69703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8C1C74"/>
                </a:solidFill>
                <a:latin typeface="Arial"/>
                <a:cs typeface="Arial"/>
              </a:rPr>
              <a:t>De la</a:t>
            </a:r>
            <a:r>
              <a:rPr sz="44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4400" spc="-10" dirty="0">
                <a:solidFill>
                  <a:srgbClr val="8C1C74"/>
                </a:solidFill>
                <a:latin typeface="Arial"/>
                <a:cs typeface="Arial"/>
              </a:rPr>
              <a:t>virtualisation</a:t>
            </a:r>
            <a:r>
              <a:rPr sz="4400" spc="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rgbClr val="8C1C74"/>
                </a:solidFill>
                <a:latin typeface="Arial"/>
                <a:cs typeface="Arial"/>
              </a:rPr>
              <a:t>à</a:t>
            </a:r>
            <a:r>
              <a:rPr sz="4400" spc="-7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4400" spc="-10" dirty="0">
                <a:solidFill>
                  <a:srgbClr val="8C1C74"/>
                </a:solidFill>
                <a:latin typeface="Arial"/>
                <a:cs typeface="Arial"/>
              </a:rPr>
              <a:t>Docker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1654" y="2168652"/>
            <a:ext cx="89731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40" dirty="0">
                <a:solidFill>
                  <a:srgbClr val="8C1C74"/>
                </a:solidFill>
                <a:latin typeface="Arial"/>
                <a:cs typeface="Arial"/>
              </a:rPr>
              <a:t>L’architecture</a:t>
            </a:r>
            <a:r>
              <a:rPr sz="3200" spc="-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des</a:t>
            </a:r>
            <a:r>
              <a:rPr sz="32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8C1C74"/>
                </a:solidFill>
                <a:latin typeface="Arial"/>
                <a:cs typeface="Arial"/>
              </a:rPr>
              <a:t>applications</a:t>
            </a:r>
            <a:r>
              <a:rPr sz="32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8C1C74"/>
                </a:solidFill>
                <a:latin typeface="Arial"/>
                <a:cs typeface="Arial"/>
              </a:rPr>
              <a:t>change</a:t>
            </a:r>
            <a:r>
              <a:rPr sz="3200" spc="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8C1C74"/>
                </a:solidFill>
                <a:latin typeface="Arial"/>
                <a:cs typeface="Arial"/>
              </a:rPr>
              <a:t>rapidement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02055" y="2734417"/>
            <a:ext cx="9147175" cy="4035425"/>
            <a:chOff x="502055" y="2734417"/>
            <a:chExt cx="9147175" cy="4035425"/>
          </a:xfrm>
        </p:grpSpPr>
        <p:sp>
          <p:nvSpPr>
            <p:cNvPr id="5" name="object 5"/>
            <p:cNvSpPr/>
            <p:nvPr/>
          </p:nvSpPr>
          <p:spPr>
            <a:xfrm>
              <a:off x="575627" y="2808007"/>
              <a:ext cx="9072245" cy="3960495"/>
            </a:xfrm>
            <a:custGeom>
              <a:avLst/>
              <a:gdLst/>
              <a:ahLst/>
              <a:cxnLst/>
              <a:rect l="l" t="t" r="r" b="b"/>
              <a:pathLst>
                <a:path w="9072245" h="3960495">
                  <a:moveTo>
                    <a:pt x="9071635" y="0"/>
                  </a:moveTo>
                  <a:lnTo>
                    <a:pt x="0" y="0"/>
                  </a:lnTo>
                  <a:lnTo>
                    <a:pt x="0" y="3888003"/>
                  </a:lnTo>
                  <a:lnTo>
                    <a:pt x="0" y="3959999"/>
                  </a:lnTo>
                  <a:lnTo>
                    <a:pt x="9071635" y="3959999"/>
                  </a:lnTo>
                  <a:lnTo>
                    <a:pt x="9071635" y="3888003"/>
                  </a:lnTo>
                  <a:lnTo>
                    <a:pt x="9071635" y="0"/>
                  </a:lnTo>
                  <a:close/>
                </a:path>
              </a:pathLst>
            </a:custGeom>
            <a:solidFill>
              <a:srgbClr val="7F7F7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5639" y="2808001"/>
              <a:ext cx="9072245" cy="3960495"/>
            </a:xfrm>
            <a:custGeom>
              <a:avLst/>
              <a:gdLst/>
              <a:ahLst/>
              <a:cxnLst/>
              <a:rect l="l" t="t" r="r" b="b"/>
              <a:pathLst>
                <a:path w="9072245" h="3960495">
                  <a:moveTo>
                    <a:pt x="4535995" y="3959999"/>
                  </a:moveTo>
                  <a:lnTo>
                    <a:pt x="0" y="3959999"/>
                  </a:lnTo>
                  <a:lnTo>
                    <a:pt x="0" y="0"/>
                  </a:lnTo>
                  <a:lnTo>
                    <a:pt x="9071635" y="0"/>
                  </a:lnTo>
                  <a:lnTo>
                    <a:pt x="9071635" y="3959999"/>
                  </a:lnTo>
                  <a:lnTo>
                    <a:pt x="4535995" y="3959999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3642" y="2736006"/>
              <a:ext cx="9072245" cy="3960495"/>
            </a:xfrm>
            <a:custGeom>
              <a:avLst/>
              <a:gdLst/>
              <a:ahLst/>
              <a:cxnLst/>
              <a:rect l="l" t="t" r="r" b="b"/>
              <a:pathLst>
                <a:path w="9072245" h="3960495">
                  <a:moveTo>
                    <a:pt x="9071634" y="0"/>
                  </a:moveTo>
                  <a:lnTo>
                    <a:pt x="0" y="0"/>
                  </a:lnTo>
                  <a:lnTo>
                    <a:pt x="0" y="3959998"/>
                  </a:lnTo>
                  <a:lnTo>
                    <a:pt x="9071634" y="3959998"/>
                  </a:lnTo>
                  <a:lnTo>
                    <a:pt x="90716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3642" y="2736005"/>
              <a:ext cx="9072245" cy="3960495"/>
            </a:xfrm>
            <a:custGeom>
              <a:avLst/>
              <a:gdLst/>
              <a:ahLst/>
              <a:cxnLst/>
              <a:rect l="l" t="t" r="r" b="b"/>
              <a:pathLst>
                <a:path w="9072245" h="3960495">
                  <a:moveTo>
                    <a:pt x="4535995" y="3959999"/>
                  </a:moveTo>
                  <a:lnTo>
                    <a:pt x="0" y="3959999"/>
                  </a:lnTo>
                  <a:lnTo>
                    <a:pt x="0" y="0"/>
                  </a:lnTo>
                  <a:lnTo>
                    <a:pt x="9071635" y="0"/>
                  </a:lnTo>
                  <a:lnTo>
                    <a:pt x="9071635" y="3959999"/>
                  </a:lnTo>
                  <a:lnTo>
                    <a:pt x="4535995" y="3959999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3993" y="2789651"/>
              <a:ext cx="7776361" cy="35099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5942" y="1101852"/>
            <a:ext cx="37820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Objets</a:t>
            </a:r>
            <a:r>
              <a:rPr spc="-35" dirty="0"/>
              <a:t> </a:t>
            </a:r>
            <a:r>
              <a:rPr spc="-5" dirty="0"/>
              <a:t>de</a:t>
            </a:r>
            <a:r>
              <a:rPr spc="-50" dirty="0"/>
              <a:t> </a:t>
            </a:r>
            <a:r>
              <a:rPr spc="-5" dirty="0"/>
              <a:t>base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54" y="2168652"/>
            <a:ext cx="22536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8C1C74"/>
                </a:solidFill>
                <a:latin typeface="Arial"/>
                <a:cs typeface="Arial"/>
              </a:rPr>
              <a:t>D</a:t>
            </a:r>
            <a:r>
              <a:rPr sz="3200" b="1" spc="-10" dirty="0">
                <a:solidFill>
                  <a:srgbClr val="8C1C74"/>
                </a:solidFill>
                <a:latin typeface="Arial"/>
                <a:cs typeface="Arial"/>
              </a:rPr>
              <a:t>aem</a:t>
            </a:r>
            <a:r>
              <a:rPr sz="3200" b="1" spc="-5" dirty="0">
                <a:solidFill>
                  <a:srgbClr val="8C1C74"/>
                </a:solidFill>
                <a:latin typeface="Arial"/>
                <a:cs typeface="Arial"/>
              </a:rPr>
              <a:t>o</a:t>
            </a:r>
            <a:r>
              <a:rPr sz="3200" b="1" spc="-15" dirty="0">
                <a:solidFill>
                  <a:srgbClr val="8C1C74"/>
                </a:solidFill>
                <a:latin typeface="Arial"/>
                <a:cs typeface="Arial"/>
              </a:rPr>
              <a:t>n</a:t>
            </a:r>
            <a:r>
              <a:rPr sz="3200" b="1" dirty="0">
                <a:solidFill>
                  <a:srgbClr val="8C1C74"/>
                </a:solidFill>
                <a:latin typeface="Arial"/>
                <a:cs typeface="Arial"/>
              </a:rPr>
              <a:t>S</a:t>
            </a:r>
            <a:r>
              <a:rPr sz="3200" b="1" spc="-10" dirty="0">
                <a:solidFill>
                  <a:srgbClr val="8C1C74"/>
                </a:solidFill>
                <a:latin typeface="Arial"/>
                <a:cs typeface="Arial"/>
              </a:rPr>
              <a:t>et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73294" y="1803908"/>
            <a:ext cx="4141470" cy="514032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2164080">
              <a:lnSpc>
                <a:spcPct val="92800"/>
              </a:lnSpc>
              <a:spcBef>
                <a:spcPts val="254"/>
              </a:spcBef>
            </a:pPr>
            <a:r>
              <a:rPr sz="1800" spc="-20" dirty="0">
                <a:solidFill>
                  <a:srgbClr val="00A833"/>
                </a:solidFill>
                <a:latin typeface="Arial"/>
                <a:cs typeface="Arial"/>
              </a:rPr>
              <a:t>ap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i</a:t>
            </a:r>
            <a:r>
              <a:rPr sz="1800" spc="-114" dirty="0">
                <a:solidFill>
                  <a:srgbClr val="00A833"/>
                </a:solidFill>
                <a:latin typeface="Arial"/>
                <a:cs typeface="Arial"/>
              </a:rPr>
              <a:t>V</a:t>
            </a:r>
            <a:r>
              <a:rPr sz="1800" spc="-20" dirty="0">
                <a:solidFill>
                  <a:srgbClr val="00A833"/>
                </a:solidFill>
                <a:latin typeface="Arial"/>
                <a:cs typeface="Arial"/>
              </a:rPr>
              <a:t>e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rsi</a:t>
            </a:r>
            <a:r>
              <a:rPr sz="1800" spc="-20" dirty="0">
                <a:solidFill>
                  <a:srgbClr val="00A833"/>
                </a:solidFill>
                <a:latin typeface="Arial"/>
                <a:cs typeface="Arial"/>
              </a:rPr>
              <a:t>on</a:t>
            </a:r>
            <a:r>
              <a:rPr sz="1800" dirty="0">
                <a:solidFill>
                  <a:srgbClr val="00A833"/>
                </a:solidFill>
                <a:latin typeface="Arial"/>
                <a:cs typeface="Arial"/>
              </a:rPr>
              <a:t>:</a:t>
            </a:r>
            <a:r>
              <a:rPr sz="1800" spc="-110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apps/v1  </a:t>
            </a: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kind: </a:t>
            </a:r>
            <a:r>
              <a:rPr sz="1800" b="1" spc="-15" dirty="0">
                <a:solidFill>
                  <a:srgbClr val="00A833"/>
                </a:solidFill>
                <a:latin typeface="Arial"/>
                <a:cs typeface="Arial"/>
              </a:rPr>
              <a:t>DaemonSet </a:t>
            </a:r>
            <a:r>
              <a:rPr sz="1800" b="1" spc="-10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metadata:</a:t>
            </a:r>
            <a:endParaRPr sz="1800">
              <a:latin typeface="Arial"/>
              <a:cs typeface="Arial"/>
            </a:endParaRPr>
          </a:p>
          <a:p>
            <a:pPr marL="139700" marR="1233805">
              <a:lnSpc>
                <a:spcPts val="2020"/>
              </a:lnSpc>
              <a:spcBef>
                <a:spcPts val="110"/>
              </a:spcBef>
            </a:pP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name: fluentd-elasticsearch </a:t>
            </a:r>
            <a:r>
              <a:rPr sz="1800" spc="-490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labels:</a:t>
            </a:r>
            <a:endParaRPr sz="1800">
              <a:latin typeface="Arial"/>
              <a:cs typeface="Arial"/>
            </a:endParaRPr>
          </a:p>
          <a:p>
            <a:pPr marL="268605">
              <a:lnSpc>
                <a:spcPts val="1860"/>
              </a:lnSpc>
            </a:pP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app:</a:t>
            </a:r>
            <a:r>
              <a:rPr sz="1800" spc="-45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fluentd-logging</a:t>
            </a:r>
            <a:endParaRPr sz="1800">
              <a:latin typeface="Arial"/>
              <a:cs typeface="Arial"/>
            </a:endParaRPr>
          </a:p>
          <a:p>
            <a:pPr marL="139700" marR="3134995" indent="-127635">
              <a:lnSpc>
                <a:spcPts val="2020"/>
              </a:lnSpc>
              <a:spcBef>
                <a:spcPts val="100"/>
              </a:spcBef>
            </a:pP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spec: </a:t>
            </a:r>
            <a:r>
              <a:rPr sz="1800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selector:</a:t>
            </a:r>
            <a:endParaRPr sz="1800">
              <a:latin typeface="Arial"/>
              <a:cs typeface="Arial"/>
            </a:endParaRPr>
          </a:p>
          <a:p>
            <a:pPr marL="268605">
              <a:lnSpc>
                <a:spcPts val="1860"/>
              </a:lnSpc>
            </a:pP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matchLabels:</a:t>
            </a:r>
            <a:endParaRPr sz="1800">
              <a:latin typeface="Arial"/>
              <a:cs typeface="Arial"/>
            </a:endParaRPr>
          </a:p>
          <a:p>
            <a:pPr marL="139700" marR="979169" indent="254635">
              <a:lnSpc>
                <a:spcPts val="2020"/>
              </a:lnSpc>
              <a:spcBef>
                <a:spcPts val="100"/>
              </a:spcBef>
            </a:pP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name: fluentd-elasticsearch </a:t>
            </a:r>
            <a:r>
              <a:rPr sz="1800" spc="-490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template:</a:t>
            </a:r>
            <a:endParaRPr sz="1800">
              <a:latin typeface="Arial"/>
              <a:cs typeface="Arial"/>
            </a:endParaRPr>
          </a:p>
          <a:p>
            <a:pPr marL="268605">
              <a:lnSpc>
                <a:spcPts val="1764"/>
              </a:lnSpc>
            </a:pP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metadata:</a:t>
            </a:r>
            <a:endParaRPr sz="1800">
              <a:latin typeface="Arial"/>
              <a:cs typeface="Arial"/>
            </a:endParaRPr>
          </a:p>
          <a:p>
            <a:pPr marL="394970">
              <a:lnSpc>
                <a:spcPts val="2050"/>
              </a:lnSpc>
            </a:pP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labels:</a:t>
            </a:r>
            <a:endParaRPr sz="1800">
              <a:latin typeface="Arial"/>
              <a:cs typeface="Arial"/>
            </a:endParaRPr>
          </a:p>
          <a:p>
            <a:pPr marL="268605" marR="841375" indent="254635">
              <a:lnSpc>
                <a:spcPts val="1989"/>
              </a:lnSpc>
              <a:spcBef>
                <a:spcPts val="185"/>
              </a:spcBef>
            </a:pP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na</a:t>
            </a: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m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A833"/>
                </a:solidFill>
                <a:latin typeface="Arial"/>
                <a:cs typeface="Arial"/>
              </a:rPr>
              <a:t>:</a:t>
            </a:r>
            <a:r>
              <a:rPr sz="1800" spc="-80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fluentd</a:t>
            </a: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-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ast</a:t>
            </a: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csea</a:t>
            </a: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ch  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spec:</a:t>
            </a:r>
            <a:endParaRPr sz="1800">
              <a:latin typeface="Arial"/>
              <a:cs typeface="Arial"/>
            </a:endParaRPr>
          </a:p>
          <a:p>
            <a:pPr marL="394970">
              <a:lnSpc>
                <a:spcPts val="1835"/>
              </a:lnSpc>
            </a:pP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tolerations:</a:t>
            </a:r>
            <a:endParaRPr sz="1800">
              <a:latin typeface="Arial"/>
              <a:cs typeface="Arial"/>
            </a:endParaRPr>
          </a:p>
          <a:p>
            <a:pPr marL="523875" marR="5080" indent="-128905">
              <a:lnSpc>
                <a:spcPts val="1989"/>
              </a:lnSpc>
              <a:spcBef>
                <a:spcPts val="185"/>
              </a:spcBef>
              <a:buChar char="-"/>
              <a:tabLst>
                <a:tab pos="524510" algn="l"/>
              </a:tabLst>
            </a:pP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key: 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node-role.kubernetes.io/master </a:t>
            </a:r>
            <a:r>
              <a:rPr sz="1800" spc="-490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00A833"/>
                </a:solidFill>
                <a:latin typeface="Arial"/>
                <a:cs typeface="Arial"/>
              </a:rPr>
              <a:t>effect: 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NoSchedule</a:t>
            </a:r>
            <a:endParaRPr sz="1800">
              <a:latin typeface="Arial"/>
              <a:cs typeface="Arial"/>
            </a:endParaRPr>
          </a:p>
          <a:p>
            <a:pPr marL="394970">
              <a:lnSpc>
                <a:spcPts val="1835"/>
              </a:lnSpc>
            </a:pP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containers:</a:t>
            </a:r>
            <a:endParaRPr sz="1800">
              <a:latin typeface="Arial"/>
              <a:cs typeface="Arial"/>
            </a:endParaRPr>
          </a:p>
          <a:p>
            <a:pPr marL="536575" indent="-141605">
              <a:lnSpc>
                <a:spcPts val="2135"/>
              </a:lnSpc>
              <a:buChar char="-"/>
              <a:tabLst>
                <a:tab pos="536575" algn="l"/>
              </a:tabLst>
            </a:pP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name:</a:t>
            </a:r>
            <a:r>
              <a:rPr sz="1800" spc="-55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fluentd-elasticsearch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5942" y="1101852"/>
            <a:ext cx="37820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Objets</a:t>
            </a:r>
            <a:r>
              <a:rPr spc="-35" dirty="0"/>
              <a:t> </a:t>
            </a:r>
            <a:r>
              <a:rPr spc="-5" dirty="0"/>
              <a:t>de</a:t>
            </a:r>
            <a:r>
              <a:rPr spc="-50" dirty="0"/>
              <a:t> </a:t>
            </a:r>
            <a:r>
              <a:rPr spc="-5" dirty="0"/>
              <a:t>base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54" y="2168652"/>
            <a:ext cx="22536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8C1C74"/>
                </a:solidFill>
                <a:latin typeface="Arial"/>
                <a:cs typeface="Arial"/>
              </a:rPr>
              <a:t>D</a:t>
            </a:r>
            <a:r>
              <a:rPr sz="3200" b="1" spc="-10" dirty="0">
                <a:solidFill>
                  <a:srgbClr val="8C1C74"/>
                </a:solidFill>
                <a:latin typeface="Arial"/>
                <a:cs typeface="Arial"/>
              </a:rPr>
              <a:t>aem</a:t>
            </a:r>
            <a:r>
              <a:rPr sz="3200" b="1" spc="-5" dirty="0">
                <a:solidFill>
                  <a:srgbClr val="8C1C74"/>
                </a:solidFill>
                <a:latin typeface="Arial"/>
                <a:cs typeface="Arial"/>
              </a:rPr>
              <a:t>o</a:t>
            </a:r>
            <a:r>
              <a:rPr sz="3200" b="1" spc="-15" dirty="0">
                <a:solidFill>
                  <a:srgbClr val="8C1C74"/>
                </a:solidFill>
                <a:latin typeface="Arial"/>
                <a:cs typeface="Arial"/>
              </a:rPr>
              <a:t>n</a:t>
            </a:r>
            <a:r>
              <a:rPr sz="3200" b="1" dirty="0">
                <a:solidFill>
                  <a:srgbClr val="8C1C74"/>
                </a:solidFill>
                <a:latin typeface="Arial"/>
                <a:cs typeface="Arial"/>
              </a:rPr>
              <a:t>S</a:t>
            </a:r>
            <a:r>
              <a:rPr sz="3200" b="1" spc="-10" dirty="0">
                <a:solidFill>
                  <a:srgbClr val="8C1C74"/>
                </a:solidFill>
                <a:latin typeface="Arial"/>
                <a:cs typeface="Arial"/>
              </a:rPr>
              <a:t>et</a:t>
            </a:r>
            <a:endParaRPr sz="32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87997" y="2759044"/>
          <a:ext cx="9576435" cy="4311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0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6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61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9921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b="1" spc="-20" dirty="0">
                          <a:latin typeface="Arial"/>
                          <a:cs typeface="Arial"/>
                        </a:rPr>
                        <a:t>Toleration</a:t>
                      </a:r>
                      <a:r>
                        <a:rPr sz="18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Key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b="1" spc="-15" dirty="0">
                          <a:latin typeface="Arial"/>
                          <a:cs typeface="Arial"/>
                        </a:rPr>
                        <a:t>Effect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126364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b="1" spc="-25" dirty="0">
                          <a:latin typeface="Arial"/>
                          <a:cs typeface="Arial"/>
                        </a:rPr>
                        <a:t>Version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Description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879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500" spc="-5" dirty="0">
                          <a:latin typeface="Arial"/>
                          <a:cs typeface="Arial"/>
                        </a:rPr>
                        <a:t>node.kubernetes.io/not-ready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500" spc="-5" dirty="0">
                          <a:latin typeface="Arial"/>
                          <a:cs typeface="Arial"/>
                        </a:rPr>
                        <a:t>NoExecute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solidFill>
                      <a:srgbClr val="CC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6364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500" spc="-5" dirty="0">
                          <a:latin typeface="Arial"/>
                          <a:cs typeface="Arial"/>
                        </a:rPr>
                        <a:t>1.13+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9879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500" spc="-5" dirty="0">
                          <a:latin typeface="Arial"/>
                          <a:cs typeface="Arial"/>
                        </a:rPr>
                        <a:t>node.kubernetes.io/unreachable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500" spc="-5" dirty="0">
                          <a:latin typeface="Arial"/>
                          <a:cs typeface="Arial"/>
                        </a:rPr>
                        <a:t>NoExecute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solidFill>
                      <a:srgbClr val="E5E5E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6364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500" spc="-5" dirty="0">
                          <a:latin typeface="Arial"/>
                          <a:cs typeface="Arial"/>
                        </a:rPr>
                        <a:t>1.13+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9879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500" spc="-5" dirty="0">
                          <a:latin typeface="Arial"/>
                          <a:cs typeface="Arial"/>
                        </a:rPr>
                        <a:t>node.kubernetes.io/disk-pressure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500" spc="-5" dirty="0">
                          <a:latin typeface="Arial"/>
                          <a:cs typeface="Arial"/>
                        </a:rPr>
                        <a:t>NoSchedule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solidFill>
                      <a:srgbClr val="CC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6364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500" spc="-5" dirty="0">
                          <a:latin typeface="Arial"/>
                          <a:cs typeface="Arial"/>
                        </a:rPr>
                        <a:t>1.8+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9878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500" spc="-5" dirty="0">
                          <a:latin typeface="Arial"/>
                          <a:cs typeface="Arial"/>
                        </a:rPr>
                        <a:t>node.kubernetes.io/memory-pressure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500" spc="-5" dirty="0">
                          <a:latin typeface="Arial"/>
                          <a:cs typeface="Arial"/>
                        </a:rPr>
                        <a:t>NoSchedule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solidFill>
                      <a:srgbClr val="E5E5E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6364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500" spc="-5" dirty="0">
                          <a:latin typeface="Arial"/>
                          <a:cs typeface="Arial"/>
                        </a:rPr>
                        <a:t>1.8+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9879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500" spc="-5" dirty="0">
                          <a:latin typeface="Arial"/>
                          <a:cs typeface="Arial"/>
                        </a:rPr>
                        <a:t>node.kubernetes.io/unschedulable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500" spc="-5" dirty="0">
                          <a:latin typeface="Arial"/>
                          <a:cs typeface="Arial"/>
                        </a:rPr>
                        <a:t>NoSchedule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solidFill>
                      <a:srgbClr val="CC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6364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500" spc="-5" dirty="0">
                          <a:latin typeface="Arial"/>
                          <a:cs typeface="Arial"/>
                        </a:rPr>
                        <a:t>1.12+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1681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500" spc="-5" dirty="0">
                          <a:latin typeface="Arial"/>
                          <a:cs typeface="Arial"/>
                        </a:rPr>
                        <a:t>node.kubernetes.io/network-unavailable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500" spc="-5" dirty="0">
                          <a:latin typeface="Arial"/>
                          <a:cs typeface="Arial"/>
                        </a:rPr>
                        <a:t>NoSchedule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solidFill>
                      <a:srgbClr val="E5E5E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6364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500" spc="-5" dirty="0">
                          <a:latin typeface="Arial"/>
                          <a:cs typeface="Arial"/>
                        </a:rPr>
                        <a:t>1.12+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5942" y="1101852"/>
            <a:ext cx="37820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Objets</a:t>
            </a:r>
            <a:r>
              <a:rPr spc="-35" dirty="0"/>
              <a:t> </a:t>
            </a:r>
            <a:r>
              <a:rPr spc="-5" dirty="0"/>
              <a:t>de</a:t>
            </a:r>
            <a:r>
              <a:rPr spc="-50" dirty="0"/>
              <a:t> </a:t>
            </a:r>
            <a:r>
              <a:rPr spc="-5" dirty="0"/>
              <a:t>base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54" y="2182876"/>
            <a:ext cx="479933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Service </a:t>
            </a:r>
            <a:r>
              <a:rPr sz="2200" b="1" spc="-5" dirty="0">
                <a:solidFill>
                  <a:srgbClr val="8C1C74"/>
                </a:solidFill>
                <a:latin typeface="Arial"/>
                <a:cs typeface="Arial"/>
              </a:rPr>
              <a:t>Stateful</a:t>
            </a:r>
            <a:r>
              <a:rPr sz="2200" b="1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vs.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 Service</a:t>
            </a:r>
            <a:r>
              <a:rPr sz="22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8C1C74"/>
                </a:solidFill>
                <a:latin typeface="Arial"/>
                <a:cs typeface="Arial"/>
              </a:rPr>
              <a:t>Stateless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3535" y="2659379"/>
            <a:ext cx="1155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MS UI Gothic"/>
                <a:cs typeface="MS UI Gothic"/>
              </a:rPr>
              <a:t>–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6254" y="2647696"/>
            <a:ext cx="9064625" cy="250952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633095" marR="30480">
              <a:lnSpc>
                <a:spcPct val="96500"/>
              </a:lnSpc>
              <a:spcBef>
                <a:spcPts val="180"/>
              </a:spcBef>
            </a:pPr>
            <a:r>
              <a:rPr sz="1900" spc="10" dirty="0">
                <a:solidFill>
                  <a:srgbClr val="8C1C74"/>
                </a:solidFill>
                <a:latin typeface="Arial"/>
                <a:cs typeface="Arial"/>
              </a:rPr>
              <a:t>Lors</a:t>
            </a:r>
            <a:r>
              <a:rPr sz="19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19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la</a:t>
            </a:r>
            <a:r>
              <a:rPr sz="1900" spc="10" dirty="0">
                <a:solidFill>
                  <a:srgbClr val="8C1C74"/>
                </a:solidFill>
                <a:latin typeface="Arial"/>
                <a:cs typeface="Arial"/>
              </a:rPr>
              <a:t> réalisation</a:t>
            </a:r>
            <a:r>
              <a:rPr sz="19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8C1C74"/>
                </a:solidFill>
                <a:latin typeface="Arial"/>
                <a:cs typeface="Arial"/>
              </a:rPr>
              <a:t>d’un</a:t>
            </a:r>
            <a:r>
              <a:rPr sz="19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8C1C74"/>
                </a:solidFill>
                <a:latin typeface="Arial"/>
                <a:cs typeface="Arial"/>
              </a:rPr>
              <a:t>service</a:t>
            </a:r>
            <a:r>
              <a:rPr sz="19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15" dirty="0">
                <a:solidFill>
                  <a:srgbClr val="8C1C74"/>
                </a:solidFill>
                <a:latin typeface="Arial"/>
                <a:cs typeface="Arial"/>
              </a:rPr>
              <a:t>pour</a:t>
            </a:r>
            <a:r>
              <a:rPr sz="19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15" dirty="0">
                <a:solidFill>
                  <a:srgbClr val="8C1C74"/>
                </a:solidFill>
                <a:latin typeface="Arial"/>
                <a:cs typeface="Arial"/>
              </a:rPr>
              <a:t>une</a:t>
            </a:r>
            <a:r>
              <a:rPr sz="1900" spc="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15" dirty="0">
                <a:solidFill>
                  <a:srgbClr val="8C1C74"/>
                </a:solidFill>
                <a:latin typeface="Arial"/>
                <a:cs typeface="Arial"/>
              </a:rPr>
              <a:t>architecture,</a:t>
            </a:r>
            <a:r>
              <a:rPr sz="19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il </a:t>
            </a:r>
            <a:r>
              <a:rPr sz="1900" spc="5" dirty="0">
                <a:solidFill>
                  <a:srgbClr val="8C1C74"/>
                </a:solidFill>
                <a:latin typeface="Arial"/>
                <a:cs typeface="Arial"/>
              </a:rPr>
              <a:t>arrive</a:t>
            </a:r>
            <a:r>
              <a:rPr sz="19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19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15" dirty="0">
                <a:solidFill>
                  <a:srgbClr val="8C1C74"/>
                </a:solidFill>
                <a:latin typeface="Arial"/>
                <a:cs typeface="Arial"/>
              </a:rPr>
              <a:t>devoir </a:t>
            </a:r>
            <a:r>
              <a:rPr sz="19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8C1C74"/>
                </a:solidFill>
                <a:latin typeface="Arial"/>
                <a:cs typeface="Arial"/>
              </a:rPr>
              <a:t>introduire,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15" dirty="0">
                <a:solidFill>
                  <a:srgbClr val="8C1C74"/>
                </a:solidFill>
                <a:latin typeface="Arial"/>
                <a:cs typeface="Arial"/>
              </a:rPr>
              <a:t>dans</a:t>
            </a:r>
            <a:r>
              <a:rPr sz="1900" spc="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15" dirty="0">
                <a:solidFill>
                  <a:srgbClr val="8C1C74"/>
                </a:solidFill>
                <a:latin typeface="Arial"/>
                <a:cs typeface="Arial"/>
              </a:rPr>
              <a:t>certaines</a:t>
            </a:r>
            <a:r>
              <a:rPr sz="19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8C1C74"/>
                </a:solidFill>
                <a:latin typeface="Arial"/>
                <a:cs typeface="Arial"/>
              </a:rPr>
              <a:t>situations, </a:t>
            </a:r>
            <a:r>
              <a:rPr sz="1900" spc="5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1900" spc="15" dirty="0">
                <a:solidFill>
                  <a:srgbClr val="8C1C74"/>
                </a:solidFill>
                <a:latin typeface="Arial"/>
                <a:cs typeface="Arial"/>
              </a:rPr>
              <a:t> notions</a:t>
            </a:r>
            <a:r>
              <a:rPr sz="19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19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8C1C74"/>
                </a:solidFill>
                <a:latin typeface="Arial"/>
                <a:cs typeface="Arial"/>
              </a:rPr>
              <a:t>contexte</a:t>
            </a:r>
            <a:r>
              <a:rPr sz="19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8C1C74"/>
                </a:solidFill>
                <a:latin typeface="Arial"/>
                <a:cs typeface="Arial"/>
              </a:rPr>
              <a:t>ou</a:t>
            </a:r>
            <a:r>
              <a:rPr sz="19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19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15" dirty="0">
                <a:solidFill>
                  <a:srgbClr val="8C1C74"/>
                </a:solidFill>
                <a:latin typeface="Arial"/>
                <a:cs typeface="Arial"/>
              </a:rPr>
              <a:t>session. </a:t>
            </a:r>
            <a:r>
              <a:rPr sz="19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8C1C74"/>
                </a:solidFill>
                <a:latin typeface="Arial"/>
                <a:cs typeface="Arial"/>
              </a:rPr>
              <a:t>Nous</a:t>
            </a:r>
            <a:r>
              <a:rPr sz="19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8C1C74"/>
                </a:solidFill>
                <a:latin typeface="Arial"/>
                <a:cs typeface="Arial"/>
              </a:rPr>
              <a:t>allons</a:t>
            </a:r>
            <a:r>
              <a:rPr sz="19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5" dirty="0">
                <a:solidFill>
                  <a:srgbClr val="8C1C74"/>
                </a:solidFill>
                <a:latin typeface="Arial"/>
                <a:cs typeface="Arial"/>
              </a:rPr>
              <a:t>voir</a:t>
            </a:r>
            <a:r>
              <a:rPr sz="19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15" dirty="0">
                <a:solidFill>
                  <a:srgbClr val="8C1C74"/>
                </a:solidFill>
                <a:latin typeface="Arial"/>
                <a:cs typeface="Arial"/>
              </a:rPr>
              <a:t>quels</a:t>
            </a:r>
            <a:r>
              <a:rPr sz="19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8C1C74"/>
                </a:solidFill>
                <a:latin typeface="Arial"/>
                <a:cs typeface="Arial"/>
              </a:rPr>
              <a:t>sont</a:t>
            </a:r>
            <a:r>
              <a:rPr sz="19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5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19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8C1C74"/>
                </a:solidFill>
                <a:latin typeface="Arial"/>
                <a:cs typeface="Arial"/>
              </a:rPr>
              <a:t>impacts</a:t>
            </a:r>
            <a:r>
              <a:rPr sz="19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19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5" dirty="0">
                <a:solidFill>
                  <a:srgbClr val="8C1C74"/>
                </a:solidFill>
                <a:latin typeface="Arial"/>
                <a:cs typeface="Arial"/>
              </a:rPr>
              <a:t>tels</a:t>
            </a:r>
            <a:r>
              <a:rPr sz="19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8C1C74"/>
                </a:solidFill>
                <a:latin typeface="Arial"/>
                <a:cs typeface="Arial"/>
              </a:rPr>
              <a:t>mécanismes</a:t>
            </a:r>
            <a:r>
              <a:rPr sz="19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8C1C74"/>
                </a:solidFill>
                <a:latin typeface="Arial"/>
                <a:cs typeface="Arial"/>
              </a:rPr>
              <a:t>et</a:t>
            </a:r>
            <a:r>
              <a:rPr sz="19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8C1C74"/>
                </a:solidFill>
                <a:latin typeface="Arial"/>
                <a:cs typeface="Arial"/>
              </a:rPr>
              <a:t>qu’il</a:t>
            </a:r>
            <a:r>
              <a:rPr sz="19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8C1C74"/>
                </a:solidFill>
                <a:latin typeface="Arial"/>
                <a:cs typeface="Arial"/>
              </a:rPr>
              <a:t>suffit </a:t>
            </a:r>
            <a:r>
              <a:rPr sz="19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15" dirty="0">
                <a:solidFill>
                  <a:srgbClr val="8C1C74"/>
                </a:solidFill>
                <a:latin typeface="Arial"/>
                <a:cs typeface="Arial"/>
              </a:rPr>
              <a:t>d’appliquer</a:t>
            </a:r>
            <a:r>
              <a:rPr sz="19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la</a:t>
            </a:r>
            <a:r>
              <a:rPr sz="1900" spc="15" dirty="0">
                <a:solidFill>
                  <a:srgbClr val="8C1C74"/>
                </a:solidFill>
                <a:latin typeface="Arial"/>
                <a:cs typeface="Arial"/>
              </a:rPr>
              <a:t> célèbre</a:t>
            </a:r>
            <a:r>
              <a:rPr sz="1900" spc="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15" dirty="0">
                <a:solidFill>
                  <a:srgbClr val="8C1C74"/>
                </a:solidFill>
                <a:latin typeface="Arial"/>
                <a:cs typeface="Arial"/>
              </a:rPr>
              <a:t>méthode</a:t>
            </a:r>
            <a:r>
              <a:rPr sz="1900" spc="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KISS</a:t>
            </a:r>
            <a:r>
              <a:rPr sz="1900" spc="10" dirty="0">
                <a:solidFill>
                  <a:srgbClr val="8C1C74"/>
                </a:solidFill>
                <a:latin typeface="Arial"/>
                <a:cs typeface="Arial"/>
              </a:rPr>
              <a:t> (Keep</a:t>
            </a:r>
            <a:r>
              <a:rPr sz="1900" spc="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It</a:t>
            </a:r>
            <a:r>
              <a:rPr sz="1900" spc="5" dirty="0">
                <a:solidFill>
                  <a:srgbClr val="8C1C74"/>
                </a:solidFill>
                <a:latin typeface="Arial"/>
                <a:cs typeface="Arial"/>
              </a:rPr>
              <a:t> Simple,</a:t>
            </a:r>
            <a:r>
              <a:rPr sz="19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5" dirty="0">
                <a:solidFill>
                  <a:srgbClr val="8C1C74"/>
                </a:solidFill>
                <a:latin typeface="Arial"/>
                <a:cs typeface="Arial"/>
              </a:rPr>
              <a:t>Stupid)</a:t>
            </a:r>
            <a:r>
              <a:rPr sz="19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15" dirty="0">
                <a:solidFill>
                  <a:srgbClr val="8C1C74"/>
                </a:solidFill>
                <a:latin typeface="Arial"/>
                <a:cs typeface="Arial"/>
              </a:rPr>
              <a:t>pour</a:t>
            </a:r>
            <a:r>
              <a:rPr sz="19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8C1C74"/>
                </a:solidFill>
                <a:latin typeface="Arial"/>
                <a:cs typeface="Arial"/>
              </a:rPr>
              <a:t>s’en</a:t>
            </a:r>
            <a:r>
              <a:rPr sz="1900" spc="1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8C1C74"/>
                </a:solidFill>
                <a:latin typeface="Arial"/>
                <a:cs typeface="Arial"/>
              </a:rPr>
              <a:t>sortir.</a:t>
            </a:r>
            <a:endParaRPr sz="19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515"/>
              </a:spcBef>
            </a:pP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Que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signifient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termes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i="1" dirty="0">
                <a:solidFill>
                  <a:srgbClr val="8C1C74"/>
                </a:solidFill>
                <a:latin typeface="Arial"/>
                <a:cs typeface="Arial"/>
              </a:rPr>
              <a:t>contexte</a:t>
            </a:r>
            <a:r>
              <a:rPr sz="2200" i="1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et </a:t>
            </a:r>
            <a:r>
              <a:rPr sz="2200" i="1" spc="-5" dirty="0">
                <a:solidFill>
                  <a:srgbClr val="8C1C74"/>
                </a:solidFill>
                <a:latin typeface="Arial"/>
                <a:cs typeface="Arial"/>
              </a:rPr>
              <a:t>session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?</a:t>
            </a:r>
            <a:r>
              <a:rPr sz="22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endParaRPr sz="2200">
              <a:latin typeface="Arial"/>
              <a:cs typeface="Arial"/>
            </a:endParaRPr>
          </a:p>
          <a:p>
            <a:pPr marL="633095" marR="150495" indent="-224154">
              <a:lnSpc>
                <a:spcPts val="2210"/>
              </a:lnSpc>
              <a:spcBef>
                <a:spcPts val="960"/>
              </a:spcBef>
            </a:pPr>
            <a:r>
              <a:rPr sz="2100" baseline="11904" dirty="0">
                <a:latin typeface="MS UI Gothic"/>
                <a:cs typeface="MS UI Gothic"/>
              </a:rPr>
              <a:t>–</a:t>
            </a:r>
            <a:r>
              <a:rPr sz="2100" spc="240" baseline="11904" dirty="0">
                <a:latin typeface="MS UI Gothic"/>
                <a:cs typeface="MS UI Gothic"/>
              </a:rPr>
              <a:t>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19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8C1C74"/>
                </a:solidFill>
                <a:latin typeface="Arial"/>
                <a:cs typeface="Arial"/>
              </a:rPr>
              <a:t>contexte</a:t>
            </a:r>
            <a:r>
              <a:rPr sz="19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8C1C74"/>
                </a:solidFill>
                <a:latin typeface="Arial"/>
                <a:cs typeface="Arial"/>
              </a:rPr>
              <a:t>d’un</a:t>
            </a:r>
            <a:r>
              <a:rPr sz="1900" spc="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8C1C74"/>
                </a:solidFill>
                <a:latin typeface="Arial"/>
                <a:cs typeface="Arial"/>
              </a:rPr>
              <a:t>service</a:t>
            </a:r>
            <a:r>
              <a:rPr sz="1900" spc="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8C1C74"/>
                </a:solidFill>
                <a:latin typeface="Arial"/>
                <a:cs typeface="Arial"/>
              </a:rPr>
              <a:t>est</a:t>
            </a:r>
            <a:r>
              <a:rPr sz="19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15" dirty="0">
                <a:solidFill>
                  <a:srgbClr val="8C1C74"/>
                </a:solidFill>
                <a:latin typeface="Arial"/>
                <a:cs typeface="Arial"/>
              </a:rPr>
              <a:t>l’environnement</a:t>
            </a:r>
            <a:r>
              <a:rPr sz="19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15" dirty="0">
                <a:solidFill>
                  <a:srgbClr val="8C1C74"/>
                </a:solidFill>
                <a:latin typeface="Arial"/>
                <a:cs typeface="Arial"/>
              </a:rPr>
              <a:t>fonctionnel</a:t>
            </a:r>
            <a:r>
              <a:rPr sz="1900" spc="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15" dirty="0">
                <a:solidFill>
                  <a:srgbClr val="8C1C74"/>
                </a:solidFill>
                <a:latin typeface="Arial"/>
                <a:cs typeface="Arial"/>
              </a:rPr>
              <a:t>(par</a:t>
            </a:r>
            <a:r>
              <a:rPr sz="19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15" dirty="0">
                <a:solidFill>
                  <a:srgbClr val="8C1C74"/>
                </a:solidFill>
                <a:latin typeface="Arial"/>
                <a:cs typeface="Arial"/>
              </a:rPr>
              <a:t>exemple</a:t>
            </a:r>
            <a:r>
              <a:rPr sz="1900" spc="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8C1C74"/>
                </a:solidFill>
                <a:latin typeface="Arial"/>
                <a:cs typeface="Arial"/>
              </a:rPr>
              <a:t>un</a:t>
            </a:r>
            <a:r>
              <a:rPr sz="19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8C1C74"/>
                </a:solidFill>
                <a:latin typeface="Arial"/>
                <a:cs typeface="Arial"/>
              </a:rPr>
              <a:t>cas </a:t>
            </a:r>
            <a:r>
              <a:rPr sz="1900" spc="-509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8C1C74"/>
                </a:solidFill>
                <a:latin typeface="Arial"/>
                <a:cs typeface="Arial"/>
              </a:rPr>
              <a:t>d’utilisation)</a:t>
            </a:r>
            <a:r>
              <a:rPr sz="19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8C1C74"/>
                </a:solidFill>
                <a:latin typeface="Arial"/>
                <a:cs typeface="Arial"/>
              </a:rPr>
              <a:t>ou</a:t>
            </a:r>
            <a:r>
              <a:rPr sz="19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15" dirty="0">
                <a:solidFill>
                  <a:srgbClr val="8C1C74"/>
                </a:solidFill>
                <a:latin typeface="Arial"/>
                <a:cs typeface="Arial"/>
              </a:rPr>
              <a:t>technique</a:t>
            </a:r>
            <a:r>
              <a:rPr sz="19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8C1C74"/>
                </a:solidFill>
                <a:latin typeface="Arial"/>
                <a:cs typeface="Arial"/>
              </a:rPr>
              <a:t>(par</a:t>
            </a:r>
            <a:r>
              <a:rPr sz="19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15" dirty="0">
                <a:solidFill>
                  <a:srgbClr val="8C1C74"/>
                </a:solidFill>
                <a:latin typeface="Arial"/>
                <a:cs typeface="Arial"/>
              </a:rPr>
              <a:t>exemple</a:t>
            </a:r>
            <a:r>
              <a:rPr sz="19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15" dirty="0">
                <a:solidFill>
                  <a:srgbClr val="8C1C74"/>
                </a:solidFill>
                <a:latin typeface="Arial"/>
                <a:cs typeface="Arial"/>
              </a:rPr>
              <a:t>une</a:t>
            </a:r>
            <a:r>
              <a:rPr sz="1900" spc="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15" dirty="0">
                <a:solidFill>
                  <a:srgbClr val="8C1C74"/>
                </a:solidFill>
                <a:latin typeface="Arial"/>
                <a:cs typeface="Arial"/>
              </a:rPr>
              <a:t>application</a:t>
            </a:r>
            <a:r>
              <a:rPr sz="19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8C1C74"/>
                </a:solidFill>
                <a:latin typeface="Arial"/>
                <a:cs typeface="Arial"/>
              </a:rPr>
              <a:t>web</a:t>
            </a:r>
            <a:r>
              <a:rPr sz="19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5" dirty="0">
                <a:solidFill>
                  <a:srgbClr val="8C1C74"/>
                </a:solidFill>
                <a:latin typeface="Arial"/>
                <a:cs typeface="Arial"/>
              </a:rPr>
              <a:t>J2EE)</a:t>
            </a:r>
            <a:r>
              <a:rPr sz="19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25" dirty="0">
                <a:solidFill>
                  <a:srgbClr val="8C1C74"/>
                </a:solidFill>
                <a:latin typeface="Arial"/>
                <a:cs typeface="Arial"/>
              </a:rPr>
              <a:t>dans </a:t>
            </a:r>
            <a:r>
              <a:rPr sz="19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15" dirty="0">
                <a:solidFill>
                  <a:srgbClr val="8C1C74"/>
                </a:solidFill>
                <a:latin typeface="Arial"/>
                <a:cs typeface="Arial"/>
              </a:rPr>
              <a:t>lequel</a:t>
            </a:r>
            <a:r>
              <a:rPr sz="19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8C1C74"/>
                </a:solidFill>
                <a:latin typeface="Arial"/>
                <a:cs typeface="Arial"/>
              </a:rPr>
              <a:t>celui-ci</a:t>
            </a:r>
            <a:r>
              <a:rPr sz="19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8C1C74"/>
                </a:solidFill>
                <a:latin typeface="Arial"/>
                <a:cs typeface="Arial"/>
              </a:rPr>
              <a:t>est</a:t>
            </a:r>
            <a:r>
              <a:rPr sz="1900" spc="15" dirty="0">
                <a:solidFill>
                  <a:srgbClr val="8C1C74"/>
                </a:solidFill>
                <a:latin typeface="Arial"/>
                <a:cs typeface="Arial"/>
              </a:rPr>
              <a:t> invoqué.</a:t>
            </a:r>
            <a:endParaRPr sz="1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1654" y="5223255"/>
            <a:ext cx="8473440" cy="129540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607695" marR="5080" indent="-223520">
              <a:lnSpc>
                <a:spcPts val="2180"/>
              </a:lnSpc>
              <a:spcBef>
                <a:spcPts val="254"/>
              </a:spcBef>
              <a:tabLst>
                <a:tab pos="607695" algn="l"/>
              </a:tabLst>
            </a:pPr>
            <a:r>
              <a:rPr sz="2100" baseline="21825" dirty="0">
                <a:latin typeface="MS UI Gothic"/>
                <a:cs typeface="MS UI Gothic"/>
              </a:rPr>
              <a:t>–	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la</a:t>
            </a:r>
            <a:r>
              <a:rPr sz="19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8C1C74"/>
                </a:solidFill>
                <a:latin typeface="Arial"/>
                <a:cs typeface="Arial"/>
              </a:rPr>
              <a:t>session</a:t>
            </a:r>
            <a:r>
              <a:rPr sz="19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15" dirty="0">
                <a:solidFill>
                  <a:srgbClr val="8C1C74"/>
                </a:solidFill>
                <a:latin typeface="Arial"/>
                <a:cs typeface="Arial"/>
              </a:rPr>
              <a:t>permet</a:t>
            </a:r>
            <a:r>
              <a:rPr sz="19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19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15" dirty="0">
                <a:solidFill>
                  <a:srgbClr val="8C1C74"/>
                </a:solidFill>
                <a:latin typeface="Arial"/>
                <a:cs typeface="Arial"/>
              </a:rPr>
              <a:t>conserver</a:t>
            </a:r>
            <a:r>
              <a:rPr sz="19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8C1C74"/>
                </a:solidFill>
                <a:latin typeface="Arial"/>
                <a:cs typeface="Arial"/>
              </a:rPr>
              <a:t>des</a:t>
            </a:r>
            <a:r>
              <a:rPr sz="19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15" dirty="0">
                <a:solidFill>
                  <a:srgbClr val="8C1C74"/>
                </a:solidFill>
                <a:latin typeface="Arial"/>
                <a:cs typeface="Arial"/>
              </a:rPr>
              <a:t>informations</a:t>
            </a:r>
            <a:r>
              <a:rPr sz="19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8C1C74"/>
                </a:solidFill>
                <a:latin typeface="Arial"/>
                <a:cs typeface="Arial"/>
              </a:rPr>
              <a:t>au</a:t>
            </a:r>
            <a:r>
              <a:rPr sz="19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15" dirty="0">
                <a:solidFill>
                  <a:srgbClr val="8C1C74"/>
                </a:solidFill>
                <a:latin typeface="Arial"/>
                <a:cs typeface="Arial"/>
              </a:rPr>
              <a:t>travers</a:t>
            </a:r>
            <a:r>
              <a:rPr sz="19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19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15" dirty="0">
                <a:solidFill>
                  <a:srgbClr val="8C1C74"/>
                </a:solidFill>
                <a:latin typeface="Arial"/>
                <a:cs typeface="Arial"/>
              </a:rPr>
              <a:t>plusieurs </a:t>
            </a:r>
            <a:r>
              <a:rPr sz="1900" spc="-5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8C1C74"/>
                </a:solidFill>
                <a:latin typeface="Arial"/>
                <a:cs typeface="Arial"/>
              </a:rPr>
              <a:t>invocations</a:t>
            </a:r>
            <a:r>
              <a:rPr sz="19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8C1C74"/>
                </a:solidFill>
                <a:latin typeface="Arial"/>
                <a:cs typeface="Arial"/>
              </a:rPr>
              <a:t>d’un</a:t>
            </a:r>
            <a:r>
              <a:rPr sz="19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15" dirty="0">
                <a:solidFill>
                  <a:srgbClr val="8C1C74"/>
                </a:solidFill>
                <a:latin typeface="Arial"/>
                <a:cs typeface="Arial"/>
              </a:rPr>
              <a:t>même</a:t>
            </a:r>
            <a:r>
              <a:rPr sz="1900" spc="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8C1C74"/>
                </a:solidFill>
                <a:latin typeface="Arial"/>
                <a:cs typeface="Arial"/>
              </a:rPr>
              <a:t>service</a:t>
            </a:r>
            <a:r>
              <a:rPr sz="19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8C1C74"/>
                </a:solidFill>
                <a:latin typeface="Arial"/>
                <a:cs typeface="Arial"/>
              </a:rPr>
              <a:t>jusqu’à</a:t>
            </a:r>
            <a:r>
              <a:rPr sz="19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8C1C74"/>
                </a:solidFill>
                <a:latin typeface="Arial"/>
                <a:cs typeface="Arial"/>
              </a:rPr>
              <a:t>la</a:t>
            </a:r>
            <a:r>
              <a:rPr sz="19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8C1C74"/>
                </a:solidFill>
                <a:latin typeface="Arial"/>
                <a:cs typeface="Arial"/>
              </a:rPr>
              <a:t>libération</a:t>
            </a:r>
            <a:r>
              <a:rPr sz="19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19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5" dirty="0">
                <a:solidFill>
                  <a:srgbClr val="8C1C74"/>
                </a:solidFill>
                <a:latin typeface="Arial"/>
                <a:cs typeface="Arial"/>
              </a:rPr>
              <a:t>cette</a:t>
            </a:r>
            <a:r>
              <a:rPr sz="1900" spc="7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900" spc="15" dirty="0">
                <a:solidFill>
                  <a:srgbClr val="8C1C74"/>
                </a:solidFill>
                <a:latin typeface="Arial"/>
                <a:cs typeface="Arial"/>
              </a:rPr>
              <a:t>session.</a:t>
            </a:r>
            <a:endParaRPr sz="1900">
              <a:latin typeface="Arial"/>
              <a:cs typeface="Arial"/>
            </a:endParaRPr>
          </a:p>
          <a:p>
            <a:pPr marL="12700" marR="505459">
              <a:lnSpc>
                <a:spcPts val="2500"/>
              </a:lnSpc>
              <a:spcBef>
                <a:spcPts val="545"/>
              </a:spcBef>
            </a:pPr>
            <a:r>
              <a:rPr sz="2200" b="1" dirty="0">
                <a:solidFill>
                  <a:srgbClr val="8C1C74"/>
                </a:solidFill>
                <a:latin typeface="Arial"/>
                <a:cs typeface="Arial"/>
              </a:rPr>
              <a:t>Le </a:t>
            </a:r>
            <a:r>
              <a:rPr sz="2200" b="1" spc="-5" dirty="0">
                <a:solidFill>
                  <a:srgbClr val="8C1C74"/>
                </a:solidFill>
                <a:latin typeface="Arial"/>
                <a:cs typeface="Arial"/>
              </a:rPr>
              <a:t>contexte et </a:t>
            </a:r>
            <a:r>
              <a:rPr sz="2200" b="1" dirty="0">
                <a:solidFill>
                  <a:srgbClr val="8C1C74"/>
                </a:solidFill>
                <a:latin typeface="Arial"/>
                <a:cs typeface="Arial"/>
              </a:rPr>
              <a:t>la session </a:t>
            </a:r>
            <a:r>
              <a:rPr sz="2200" b="1" spc="-5" dirty="0">
                <a:solidFill>
                  <a:srgbClr val="8C1C74"/>
                </a:solidFill>
                <a:latin typeface="Arial"/>
                <a:cs typeface="Arial"/>
              </a:rPr>
              <a:t>nuisent </a:t>
            </a:r>
            <a:r>
              <a:rPr sz="2200" b="1" dirty="0">
                <a:solidFill>
                  <a:srgbClr val="8C1C74"/>
                </a:solidFill>
                <a:latin typeface="Arial"/>
                <a:cs typeface="Arial"/>
              </a:rPr>
              <a:t>à la </a:t>
            </a:r>
            <a:r>
              <a:rPr sz="2200" b="1" spc="-5" dirty="0">
                <a:solidFill>
                  <a:srgbClr val="8C1C74"/>
                </a:solidFill>
                <a:latin typeface="Arial"/>
                <a:cs typeface="Arial"/>
              </a:rPr>
              <a:t>compréhension et </a:t>
            </a:r>
            <a:r>
              <a:rPr sz="2200" b="1" dirty="0">
                <a:solidFill>
                  <a:srgbClr val="8C1C74"/>
                </a:solidFill>
                <a:latin typeface="Arial"/>
                <a:cs typeface="Arial"/>
              </a:rPr>
              <a:t>à la </a:t>
            </a:r>
            <a:r>
              <a:rPr sz="2200" b="1" spc="-6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8C1C74"/>
                </a:solidFill>
                <a:latin typeface="Arial"/>
                <a:cs typeface="Arial"/>
              </a:rPr>
              <a:t>maintenabilité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5942" y="1101852"/>
            <a:ext cx="37820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Objets</a:t>
            </a:r>
            <a:r>
              <a:rPr spc="-35" dirty="0"/>
              <a:t> </a:t>
            </a:r>
            <a:r>
              <a:rPr spc="-5" dirty="0"/>
              <a:t>de</a:t>
            </a:r>
            <a:r>
              <a:rPr spc="-50" dirty="0"/>
              <a:t> </a:t>
            </a:r>
            <a:r>
              <a:rPr spc="-5" dirty="0"/>
              <a:t>base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8954" y="2073984"/>
            <a:ext cx="8418195" cy="1039494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90"/>
              </a:spcBef>
            </a:pP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Où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gérer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contexte</a:t>
            </a:r>
            <a:r>
              <a:rPr sz="20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ou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la</a:t>
            </a:r>
            <a:r>
              <a:rPr sz="20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notion</a:t>
            </a:r>
            <a:r>
              <a:rPr sz="20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de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session</a:t>
            </a:r>
            <a:r>
              <a:rPr sz="2000" spc="-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?</a:t>
            </a:r>
            <a:endParaRPr sz="2000">
              <a:latin typeface="Arial"/>
              <a:cs typeface="Arial"/>
            </a:endParaRPr>
          </a:p>
          <a:p>
            <a:pPr marL="560705" marR="17780" indent="-202565">
              <a:lnSpc>
                <a:spcPts val="1900"/>
              </a:lnSpc>
              <a:spcBef>
                <a:spcPts val="935"/>
              </a:spcBef>
            </a:pPr>
            <a:r>
              <a:rPr sz="1950" baseline="8547" dirty="0">
                <a:latin typeface="MS UI Gothic"/>
                <a:cs typeface="MS UI Gothic"/>
              </a:rPr>
              <a:t>–</a:t>
            </a:r>
            <a:r>
              <a:rPr sz="1950" spc="172" baseline="8547" dirty="0">
                <a:latin typeface="MS UI Gothic"/>
                <a:cs typeface="MS UI Gothic"/>
              </a:rPr>
              <a:t> </a:t>
            </a:r>
            <a:r>
              <a:rPr sz="1700" spc="5" dirty="0">
                <a:solidFill>
                  <a:srgbClr val="8C1C74"/>
                </a:solidFill>
                <a:latin typeface="Arial"/>
                <a:cs typeface="Arial"/>
              </a:rPr>
              <a:t>Qui</a:t>
            </a:r>
            <a:r>
              <a:rPr sz="17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8C1C74"/>
                </a:solidFill>
                <a:latin typeface="Arial"/>
                <a:cs typeface="Arial"/>
              </a:rPr>
              <a:t>mieux</a:t>
            </a:r>
            <a:r>
              <a:rPr sz="17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8C1C74"/>
                </a:solidFill>
                <a:latin typeface="Arial"/>
                <a:cs typeface="Arial"/>
              </a:rPr>
              <a:t>que</a:t>
            </a:r>
            <a:r>
              <a:rPr sz="1700" spc="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8C1C74"/>
                </a:solidFill>
                <a:latin typeface="Arial"/>
                <a:cs typeface="Arial"/>
              </a:rPr>
              <a:t>l’appelant</a:t>
            </a:r>
            <a:r>
              <a:rPr sz="17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8C1C74"/>
                </a:solidFill>
                <a:latin typeface="Arial"/>
                <a:cs typeface="Arial"/>
              </a:rPr>
              <a:t>sait</a:t>
            </a:r>
            <a:r>
              <a:rPr sz="17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8C1C74"/>
                </a:solidFill>
                <a:latin typeface="Arial"/>
                <a:cs typeface="Arial"/>
              </a:rPr>
              <a:t>dans</a:t>
            </a:r>
            <a:r>
              <a:rPr sz="17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8C1C74"/>
                </a:solidFill>
                <a:latin typeface="Arial"/>
                <a:cs typeface="Arial"/>
              </a:rPr>
              <a:t>quel</a:t>
            </a:r>
            <a:r>
              <a:rPr sz="17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8C1C74"/>
                </a:solidFill>
                <a:latin typeface="Arial"/>
                <a:cs typeface="Arial"/>
              </a:rPr>
              <a:t>contexte</a:t>
            </a:r>
            <a:r>
              <a:rPr sz="17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8C1C74"/>
                </a:solidFill>
                <a:latin typeface="Arial"/>
                <a:cs typeface="Arial"/>
              </a:rPr>
              <a:t>il</a:t>
            </a:r>
            <a:r>
              <a:rPr sz="1700" spc="5" dirty="0">
                <a:solidFill>
                  <a:srgbClr val="8C1C74"/>
                </a:solidFill>
                <a:latin typeface="Arial"/>
                <a:cs typeface="Arial"/>
              </a:rPr>
              <a:t> se</a:t>
            </a:r>
            <a:r>
              <a:rPr sz="17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8C1C74"/>
                </a:solidFill>
                <a:latin typeface="Arial"/>
                <a:cs typeface="Arial"/>
              </a:rPr>
              <a:t>trouve</a:t>
            </a:r>
            <a:r>
              <a:rPr sz="17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8C1C74"/>
                </a:solidFill>
                <a:latin typeface="Arial"/>
                <a:cs typeface="Arial"/>
              </a:rPr>
              <a:t>?</a:t>
            </a:r>
            <a:r>
              <a:rPr sz="1700" spc="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8C1C74"/>
                </a:solidFill>
                <a:latin typeface="Arial"/>
                <a:cs typeface="Arial"/>
              </a:rPr>
              <a:t>L’appelé</a:t>
            </a:r>
            <a:r>
              <a:rPr sz="17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8C1C74"/>
                </a:solidFill>
                <a:latin typeface="Arial"/>
                <a:cs typeface="Arial"/>
              </a:rPr>
              <a:t>ne</a:t>
            </a:r>
            <a:r>
              <a:rPr sz="17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8C1C74"/>
                </a:solidFill>
                <a:latin typeface="Arial"/>
                <a:cs typeface="Arial"/>
              </a:rPr>
              <a:t>devrait </a:t>
            </a:r>
            <a:r>
              <a:rPr sz="1700" spc="-4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8C1C74"/>
                </a:solidFill>
                <a:latin typeface="Arial"/>
                <a:cs typeface="Arial"/>
              </a:rPr>
              <a:t>jamais</a:t>
            </a:r>
            <a:r>
              <a:rPr sz="17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8C1C74"/>
                </a:solidFill>
                <a:latin typeface="Arial"/>
                <a:cs typeface="Arial"/>
              </a:rPr>
              <a:t>être</a:t>
            </a:r>
            <a:r>
              <a:rPr sz="17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8C1C74"/>
                </a:solidFill>
                <a:latin typeface="Arial"/>
                <a:cs typeface="Arial"/>
              </a:rPr>
              <a:t>influencé</a:t>
            </a:r>
            <a:r>
              <a:rPr sz="17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8C1C74"/>
                </a:solidFill>
                <a:latin typeface="Arial"/>
                <a:cs typeface="Arial"/>
              </a:rPr>
              <a:t>par</a:t>
            </a:r>
            <a:r>
              <a:rPr sz="17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17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8C1C74"/>
                </a:solidFill>
                <a:latin typeface="Arial"/>
                <a:cs typeface="Arial"/>
              </a:rPr>
              <a:t>contexte</a:t>
            </a:r>
            <a:r>
              <a:rPr sz="17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8C1C74"/>
                </a:solidFill>
                <a:latin typeface="Arial"/>
                <a:cs typeface="Arial"/>
              </a:rPr>
              <a:t>ou</a:t>
            </a:r>
            <a:r>
              <a:rPr sz="1700" spc="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17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8C1C74"/>
                </a:solidFill>
                <a:latin typeface="Arial"/>
                <a:cs typeface="Arial"/>
              </a:rPr>
              <a:t>données</a:t>
            </a:r>
            <a:r>
              <a:rPr sz="17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17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8C1C74"/>
                </a:solidFill>
                <a:latin typeface="Arial"/>
                <a:cs typeface="Arial"/>
              </a:rPr>
              <a:t>la</a:t>
            </a:r>
            <a:r>
              <a:rPr sz="17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8C1C74"/>
                </a:solidFill>
                <a:latin typeface="Arial"/>
                <a:cs typeface="Arial"/>
              </a:rPr>
              <a:t>session.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5385" y="3193288"/>
            <a:ext cx="10922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MS UI Gothic"/>
                <a:cs typeface="MS UI Gothic"/>
              </a:rPr>
              <a:t>–</a:t>
            </a:r>
            <a:endParaRPr sz="13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548005" marR="251460">
              <a:lnSpc>
                <a:spcPts val="1900"/>
              </a:lnSpc>
              <a:spcBef>
                <a:spcPts val="280"/>
              </a:spcBef>
            </a:pPr>
            <a:r>
              <a:rPr sz="1700" dirty="0"/>
              <a:t>Introduire</a:t>
            </a:r>
            <a:r>
              <a:rPr sz="1700" spc="25" dirty="0"/>
              <a:t> </a:t>
            </a:r>
            <a:r>
              <a:rPr sz="1700" spc="5" dirty="0"/>
              <a:t>des</a:t>
            </a:r>
            <a:r>
              <a:rPr sz="1700" spc="25" dirty="0"/>
              <a:t> </a:t>
            </a:r>
            <a:r>
              <a:rPr sz="1700" dirty="0"/>
              <a:t>services</a:t>
            </a:r>
            <a:r>
              <a:rPr sz="1700" spc="20" dirty="0"/>
              <a:t> </a:t>
            </a:r>
            <a:r>
              <a:rPr sz="1700" dirty="0"/>
              <a:t>contextuels</a:t>
            </a:r>
            <a:r>
              <a:rPr sz="1700" spc="15" dirty="0"/>
              <a:t> </a:t>
            </a:r>
            <a:r>
              <a:rPr sz="1700" dirty="0"/>
              <a:t>(ou</a:t>
            </a:r>
            <a:r>
              <a:rPr sz="1700" spc="10" dirty="0"/>
              <a:t> </a:t>
            </a:r>
            <a:r>
              <a:rPr sz="1700" b="1" spc="5" dirty="0">
                <a:latin typeface="Arial"/>
                <a:cs typeface="Arial"/>
              </a:rPr>
              <a:t>stateful</a:t>
            </a:r>
            <a:r>
              <a:rPr sz="1700" spc="5" dirty="0"/>
              <a:t>)</a:t>
            </a:r>
            <a:r>
              <a:rPr sz="1700" spc="30" dirty="0"/>
              <a:t> </a:t>
            </a:r>
            <a:r>
              <a:rPr sz="1700" spc="5" dirty="0"/>
              <a:t>dans</a:t>
            </a:r>
            <a:r>
              <a:rPr sz="1700" spc="25" dirty="0"/>
              <a:t> </a:t>
            </a:r>
            <a:r>
              <a:rPr sz="1700" spc="5" dirty="0"/>
              <a:t>une</a:t>
            </a:r>
            <a:r>
              <a:rPr sz="1700" spc="25" dirty="0"/>
              <a:t> </a:t>
            </a:r>
            <a:r>
              <a:rPr sz="1700" dirty="0"/>
              <a:t>architecture</a:t>
            </a:r>
            <a:r>
              <a:rPr sz="1700" spc="25" dirty="0"/>
              <a:t> </a:t>
            </a:r>
            <a:r>
              <a:rPr sz="1700" spc="5" dirty="0"/>
              <a:t>ne</a:t>
            </a:r>
            <a:r>
              <a:rPr sz="1700" spc="30" dirty="0"/>
              <a:t> </a:t>
            </a:r>
            <a:r>
              <a:rPr sz="1700" dirty="0"/>
              <a:t>doit</a:t>
            </a:r>
            <a:r>
              <a:rPr sz="1700" spc="15" dirty="0"/>
              <a:t> </a:t>
            </a:r>
            <a:r>
              <a:rPr sz="1700" spc="5" dirty="0"/>
              <a:t>pas</a:t>
            </a:r>
            <a:r>
              <a:rPr sz="1700" spc="30" dirty="0"/>
              <a:t> </a:t>
            </a:r>
            <a:r>
              <a:rPr sz="1700" dirty="0"/>
              <a:t>se </a:t>
            </a:r>
            <a:r>
              <a:rPr sz="1700" spc="-459" dirty="0"/>
              <a:t> </a:t>
            </a:r>
            <a:r>
              <a:rPr sz="1700" dirty="0"/>
              <a:t>faire</a:t>
            </a:r>
            <a:r>
              <a:rPr sz="1700" spc="15" dirty="0"/>
              <a:t> </a:t>
            </a:r>
            <a:r>
              <a:rPr sz="1700" dirty="0"/>
              <a:t>à</a:t>
            </a:r>
            <a:r>
              <a:rPr sz="1700" spc="40" dirty="0"/>
              <a:t> </a:t>
            </a:r>
            <a:r>
              <a:rPr sz="1700" dirty="0"/>
              <a:t>la</a:t>
            </a:r>
            <a:r>
              <a:rPr sz="1700" spc="20" dirty="0"/>
              <a:t> </a:t>
            </a:r>
            <a:r>
              <a:rPr sz="1700" dirty="0"/>
              <a:t>légère</a:t>
            </a:r>
            <a:r>
              <a:rPr sz="1700" spc="15" dirty="0"/>
              <a:t> </a:t>
            </a:r>
            <a:r>
              <a:rPr sz="1700" dirty="0"/>
              <a:t>et</a:t>
            </a:r>
            <a:r>
              <a:rPr sz="1700" spc="20" dirty="0"/>
              <a:t> </a:t>
            </a:r>
            <a:r>
              <a:rPr sz="1700" spc="5" dirty="0"/>
              <a:t>peut</a:t>
            </a:r>
            <a:r>
              <a:rPr sz="1700" spc="30" dirty="0"/>
              <a:t> </a:t>
            </a:r>
            <a:r>
              <a:rPr sz="1700" spc="5" dirty="0"/>
              <a:t>grièvement</a:t>
            </a:r>
            <a:r>
              <a:rPr sz="1700" spc="25" dirty="0"/>
              <a:t> </a:t>
            </a:r>
            <a:r>
              <a:rPr sz="1700" dirty="0"/>
              <a:t>impacter</a:t>
            </a:r>
            <a:r>
              <a:rPr sz="1700" spc="10" dirty="0"/>
              <a:t> </a:t>
            </a:r>
            <a:r>
              <a:rPr sz="1700" dirty="0"/>
              <a:t>la</a:t>
            </a:r>
            <a:r>
              <a:rPr sz="1700" spc="20" dirty="0"/>
              <a:t> </a:t>
            </a:r>
            <a:r>
              <a:rPr sz="1700" dirty="0"/>
              <a:t>réutilisabilité,</a:t>
            </a:r>
            <a:r>
              <a:rPr sz="1700" spc="15" dirty="0"/>
              <a:t> </a:t>
            </a:r>
            <a:r>
              <a:rPr sz="1700" dirty="0"/>
              <a:t>la</a:t>
            </a:r>
            <a:r>
              <a:rPr sz="1700" spc="25" dirty="0"/>
              <a:t> </a:t>
            </a:r>
            <a:r>
              <a:rPr sz="1700" spc="5" dirty="0"/>
              <a:t>maintenance</a:t>
            </a:r>
            <a:r>
              <a:rPr sz="1700" spc="25" dirty="0"/>
              <a:t> </a:t>
            </a:r>
            <a:r>
              <a:rPr sz="1700" dirty="0"/>
              <a:t>et</a:t>
            </a:r>
            <a:r>
              <a:rPr sz="1700" spc="15" dirty="0"/>
              <a:t> </a:t>
            </a:r>
            <a:r>
              <a:rPr sz="1700" dirty="0"/>
              <a:t>les </a:t>
            </a:r>
            <a:r>
              <a:rPr sz="1700" spc="5" dirty="0"/>
              <a:t> </a:t>
            </a:r>
            <a:r>
              <a:rPr sz="1700" dirty="0"/>
              <a:t>performances</a:t>
            </a:r>
            <a:r>
              <a:rPr sz="1700" spc="5" dirty="0"/>
              <a:t> des</a:t>
            </a:r>
            <a:r>
              <a:rPr sz="1700" spc="15" dirty="0"/>
              <a:t> </a:t>
            </a:r>
            <a:r>
              <a:rPr sz="1700" dirty="0"/>
              <a:t>services.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2000" spc="-10" dirty="0"/>
              <a:t>En</a:t>
            </a:r>
            <a:r>
              <a:rPr sz="2000" spc="-25" dirty="0"/>
              <a:t> </a:t>
            </a:r>
            <a:r>
              <a:rPr sz="2000" spc="-20" dirty="0"/>
              <a:t>résumé,</a:t>
            </a:r>
            <a:r>
              <a:rPr sz="2000" spc="-30" dirty="0"/>
              <a:t> </a:t>
            </a:r>
            <a:r>
              <a:rPr sz="2000" spc="-5" dirty="0"/>
              <a:t>il</a:t>
            </a:r>
            <a:r>
              <a:rPr sz="2000" spc="-25" dirty="0"/>
              <a:t> </a:t>
            </a:r>
            <a:r>
              <a:rPr sz="2000" spc="-10" dirty="0"/>
              <a:t>faut</a:t>
            </a:r>
            <a:r>
              <a:rPr sz="2000" spc="-30" dirty="0"/>
              <a:t> </a:t>
            </a:r>
            <a:r>
              <a:rPr sz="2000" spc="-10" dirty="0"/>
              <a:t>donc</a:t>
            </a:r>
            <a:r>
              <a:rPr sz="2000" spc="-55" dirty="0"/>
              <a:t> </a:t>
            </a:r>
            <a:r>
              <a:rPr sz="2000" dirty="0"/>
              <a:t>:</a:t>
            </a:r>
            <a:endParaRPr sz="2000"/>
          </a:p>
          <a:p>
            <a:pPr marL="548005" indent="-201930">
              <a:lnSpc>
                <a:spcPct val="100000"/>
              </a:lnSpc>
              <a:spcBef>
                <a:spcPts val="805"/>
              </a:spcBef>
              <a:buClr>
                <a:srgbClr val="000000"/>
              </a:buClr>
              <a:buSzPct val="70588"/>
              <a:buFont typeface="MS UI Gothic"/>
              <a:buChar char="–"/>
              <a:tabLst>
                <a:tab pos="548005" algn="l"/>
              </a:tabLst>
            </a:pPr>
            <a:r>
              <a:rPr sz="1700" dirty="0"/>
              <a:t>définir</a:t>
            </a:r>
            <a:r>
              <a:rPr sz="1700" spc="5" dirty="0"/>
              <a:t> des</a:t>
            </a:r>
            <a:r>
              <a:rPr sz="1700" spc="20" dirty="0"/>
              <a:t> </a:t>
            </a:r>
            <a:r>
              <a:rPr sz="1700" spc="5" dirty="0"/>
              <a:t>services</a:t>
            </a:r>
            <a:r>
              <a:rPr sz="1700" spc="20" dirty="0"/>
              <a:t> </a:t>
            </a:r>
            <a:r>
              <a:rPr sz="1700" spc="5" dirty="0"/>
              <a:t>simples</a:t>
            </a:r>
            <a:r>
              <a:rPr sz="1700" spc="25" dirty="0"/>
              <a:t> </a:t>
            </a:r>
            <a:r>
              <a:rPr sz="1700" dirty="0"/>
              <a:t>qui</a:t>
            </a:r>
            <a:r>
              <a:rPr sz="1700" spc="5" dirty="0"/>
              <a:t> répondent</a:t>
            </a:r>
            <a:r>
              <a:rPr sz="1700" spc="20" dirty="0"/>
              <a:t> </a:t>
            </a:r>
            <a:r>
              <a:rPr sz="1700" dirty="0"/>
              <a:t>à</a:t>
            </a:r>
            <a:r>
              <a:rPr sz="1700" spc="40" dirty="0"/>
              <a:t> </a:t>
            </a:r>
            <a:r>
              <a:rPr sz="1700" spc="5" dirty="0"/>
              <a:t>un</a:t>
            </a:r>
            <a:r>
              <a:rPr sz="1700" spc="25" dirty="0"/>
              <a:t> </a:t>
            </a:r>
            <a:r>
              <a:rPr sz="1700" dirty="0"/>
              <a:t>seul</a:t>
            </a:r>
            <a:r>
              <a:rPr sz="1700" spc="-60" dirty="0"/>
              <a:t> </a:t>
            </a:r>
            <a:r>
              <a:rPr sz="1700" dirty="0"/>
              <a:t>besoin,</a:t>
            </a:r>
            <a:endParaRPr sz="1700"/>
          </a:p>
          <a:p>
            <a:pPr marL="548005" indent="-201930">
              <a:lnSpc>
                <a:spcPct val="100000"/>
              </a:lnSpc>
              <a:spcBef>
                <a:spcPts val="575"/>
              </a:spcBef>
              <a:buClr>
                <a:srgbClr val="000000"/>
              </a:buClr>
              <a:buSzPct val="70588"/>
              <a:buFont typeface="MS UI Gothic"/>
              <a:buChar char="–"/>
              <a:tabLst>
                <a:tab pos="548005" algn="l"/>
              </a:tabLst>
            </a:pPr>
            <a:r>
              <a:rPr sz="1700" dirty="0"/>
              <a:t>utiliser</a:t>
            </a:r>
            <a:r>
              <a:rPr sz="1700" spc="5" dirty="0"/>
              <a:t> </a:t>
            </a:r>
            <a:r>
              <a:rPr sz="1700" dirty="0"/>
              <a:t>le</a:t>
            </a:r>
            <a:r>
              <a:rPr sz="1700" spc="15" dirty="0"/>
              <a:t> </a:t>
            </a:r>
            <a:r>
              <a:rPr sz="1700" spc="5" dirty="0"/>
              <a:t>passage</a:t>
            </a:r>
            <a:r>
              <a:rPr sz="1700" spc="30" dirty="0"/>
              <a:t> </a:t>
            </a:r>
            <a:r>
              <a:rPr sz="1700" dirty="0"/>
              <a:t>d’informations</a:t>
            </a:r>
            <a:r>
              <a:rPr sz="1700" spc="10" dirty="0"/>
              <a:t> </a:t>
            </a:r>
            <a:r>
              <a:rPr sz="1700" dirty="0"/>
              <a:t>explicite</a:t>
            </a:r>
            <a:r>
              <a:rPr sz="1700" spc="15" dirty="0"/>
              <a:t> </a:t>
            </a:r>
            <a:r>
              <a:rPr sz="1700" spc="5" dirty="0"/>
              <a:t>par</a:t>
            </a:r>
            <a:r>
              <a:rPr sz="1700" spc="-10" dirty="0"/>
              <a:t> </a:t>
            </a:r>
            <a:r>
              <a:rPr sz="1700" spc="5" dirty="0"/>
              <a:t>paramètres</a:t>
            </a:r>
            <a:endParaRPr sz="1700"/>
          </a:p>
          <a:p>
            <a:pPr marL="12700" marR="5080">
              <a:lnSpc>
                <a:spcPct val="91800"/>
              </a:lnSpc>
              <a:spcBef>
                <a:spcPts val="735"/>
              </a:spcBef>
            </a:pPr>
            <a:r>
              <a:rPr sz="2000" spc="-10" dirty="0"/>
              <a:t>Il faut </a:t>
            </a:r>
            <a:r>
              <a:rPr sz="2000" spc="-15" dirty="0"/>
              <a:t>garder </a:t>
            </a:r>
            <a:r>
              <a:rPr sz="2000" spc="-10" dirty="0"/>
              <a:t>en tête qu’une </a:t>
            </a:r>
            <a:r>
              <a:rPr sz="2000" spc="-15" dirty="0"/>
              <a:t>bonne </a:t>
            </a:r>
            <a:r>
              <a:rPr sz="2000" spc="-10" dirty="0"/>
              <a:t>définition des services est </a:t>
            </a:r>
            <a:r>
              <a:rPr sz="2000" spc="-15" dirty="0"/>
              <a:t>importante. En </a:t>
            </a:r>
            <a:r>
              <a:rPr sz="2000" spc="-10" dirty="0"/>
              <a:t> </a:t>
            </a:r>
            <a:r>
              <a:rPr sz="2000" spc="-15" dirty="0"/>
              <a:t>définissant </a:t>
            </a:r>
            <a:r>
              <a:rPr sz="2000" spc="-10" dirty="0"/>
              <a:t>des </a:t>
            </a:r>
            <a:r>
              <a:rPr sz="2000" spc="-15" dirty="0"/>
              <a:t>services </a:t>
            </a:r>
            <a:r>
              <a:rPr sz="2000" spc="-10" dirty="0"/>
              <a:t>réutilisables, </a:t>
            </a:r>
            <a:r>
              <a:rPr sz="2000" spc="-15" dirty="0"/>
              <a:t>nous </a:t>
            </a:r>
            <a:r>
              <a:rPr sz="2000" spc="-10" dirty="0"/>
              <a:t>évitons de passer notre </a:t>
            </a:r>
            <a:r>
              <a:rPr sz="2000" spc="-15" dirty="0"/>
              <a:t>temps </a:t>
            </a:r>
            <a:r>
              <a:rPr sz="2000" dirty="0"/>
              <a:t>à </a:t>
            </a:r>
            <a:r>
              <a:rPr sz="2000" spc="-15" dirty="0"/>
              <a:t>faire, </a:t>
            </a:r>
            <a:r>
              <a:rPr sz="2000" spc="-545" dirty="0"/>
              <a:t> </a:t>
            </a:r>
            <a:r>
              <a:rPr sz="2000" spc="-10" dirty="0"/>
              <a:t>défaire </a:t>
            </a:r>
            <a:r>
              <a:rPr sz="2000" spc="-5" dirty="0"/>
              <a:t>et </a:t>
            </a:r>
            <a:r>
              <a:rPr sz="2000" spc="-10" dirty="0"/>
              <a:t>refaire </a:t>
            </a:r>
            <a:r>
              <a:rPr sz="2000" spc="-5" dirty="0"/>
              <a:t>les </a:t>
            </a:r>
            <a:r>
              <a:rPr sz="2000" spc="-20" dirty="0"/>
              <a:t>mêmes </a:t>
            </a:r>
            <a:r>
              <a:rPr sz="2000" spc="-15" dirty="0"/>
              <a:t>services. On peut </a:t>
            </a:r>
            <a:r>
              <a:rPr sz="2000" spc="-10" dirty="0"/>
              <a:t>ainsi </a:t>
            </a:r>
            <a:r>
              <a:rPr sz="2000" spc="-5" dirty="0"/>
              <a:t>se </a:t>
            </a:r>
            <a:r>
              <a:rPr sz="2000" spc="-10" dirty="0"/>
              <a:t>concentrer sur </a:t>
            </a:r>
            <a:r>
              <a:rPr sz="2000" spc="-15" dirty="0"/>
              <a:t>les </a:t>
            </a:r>
            <a:r>
              <a:rPr sz="2000" spc="-10" dirty="0"/>
              <a:t> services qui répondent aux nouveaux </a:t>
            </a:r>
            <a:r>
              <a:rPr sz="2000" spc="-15" dirty="0"/>
              <a:t>besoins métiers </a:t>
            </a:r>
            <a:r>
              <a:rPr sz="2000" spc="-10" dirty="0"/>
              <a:t>et </a:t>
            </a:r>
            <a:r>
              <a:rPr sz="2000" spc="-15" dirty="0"/>
              <a:t>apporte </a:t>
            </a:r>
            <a:r>
              <a:rPr sz="2000" spc="-10" dirty="0"/>
              <a:t>une réelle </a:t>
            </a:r>
            <a:r>
              <a:rPr sz="2000" spc="-5" dirty="0"/>
              <a:t> </a:t>
            </a:r>
            <a:r>
              <a:rPr sz="2000" spc="-15" dirty="0"/>
              <a:t>valeur</a:t>
            </a:r>
            <a:r>
              <a:rPr sz="2000" spc="-30" dirty="0"/>
              <a:t> </a:t>
            </a:r>
            <a:r>
              <a:rPr sz="2000" spc="-15" dirty="0"/>
              <a:t>ajoutée.</a:t>
            </a:r>
            <a:endParaRPr sz="200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7821" y="1101852"/>
            <a:ext cx="44634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Travaux</a:t>
            </a:r>
            <a:r>
              <a:rPr spc="-160" dirty="0"/>
              <a:t> </a:t>
            </a:r>
            <a:r>
              <a:rPr spc="-10" dirty="0"/>
              <a:t>pratiques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54" y="1987295"/>
            <a:ext cx="4242435" cy="1165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9000"/>
              </a:lnSpc>
              <a:spcBef>
                <a:spcPts val="95"/>
              </a:spcBef>
            </a:pPr>
            <a:r>
              <a:rPr sz="2900" dirty="0">
                <a:solidFill>
                  <a:srgbClr val="8C1C74"/>
                </a:solidFill>
                <a:latin typeface="Arial"/>
                <a:cs typeface="Arial"/>
              </a:rPr>
              <a:t>Utilisation</a:t>
            </a:r>
            <a:r>
              <a:rPr sz="2900" spc="-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900" spc="-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9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900" spc="-5" dirty="0">
                <a:solidFill>
                  <a:srgbClr val="8C1C74"/>
                </a:solidFill>
                <a:latin typeface="Arial"/>
                <a:cs typeface="Arial"/>
              </a:rPr>
              <a:t>deployment. </a:t>
            </a:r>
            <a:r>
              <a:rPr sz="2900" spc="-79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900" spc="-5" dirty="0">
                <a:solidFill>
                  <a:srgbClr val="8C1C74"/>
                </a:solidFill>
                <a:latin typeface="Arial"/>
                <a:cs typeface="Arial"/>
              </a:rPr>
              <a:t>Création</a:t>
            </a:r>
            <a:r>
              <a:rPr sz="29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900" spc="-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endParaRPr sz="2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3055" y="5220208"/>
            <a:ext cx="14732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latin typeface="MS UI Gothic"/>
                <a:cs typeface="MS UI Gothic"/>
              </a:rPr>
              <a:t>–</a:t>
            </a:r>
            <a:endParaRPr sz="19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3055" y="5680455"/>
            <a:ext cx="14732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latin typeface="MS UI Gothic"/>
                <a:cs typeface="MS UI Gothic"/>
              </a:rPr>
              <a:t>–</a:t>
            </a:r>
            <a:endParaRPr sz="1900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3055" y="6140703"/>
            <a:ext cx="14732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latin typeface="MS UI Gothic"/>
                <a:cs typeface="MS UI Gothic"/>
              </a:rPr>
              <a:t>–</a:t>
            </a:r>
            <a:endParaRPr sz="1900">
              <a:latin typeface="MS UI Gothic"/>
              <a:cs typeface="MS UI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0355" y="3296411"/>
            <a:ext cx="2902585" cy="315912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19405" indent="-294005">
              <a:lnSpc>
                <a:spcPct val="100000"/>
              </a:lnSpc>
              <a:spcBef>
                <a:spcPts val="340"/>
              </a:spcBef>
              <a:buClr>
                <a:srgbClr val="000000"/>
              </a:buClr>
              <a:buSzPct val="73076"/>
              <a:buFont typeface="MS UI Gothic"/>
              <a:buChar char="–"/>
              <a:tabLst>
                <a:tab pos="318770" algn="l"/>
                <a:tab pos="319405" algn="l"/>
              </a:tabLst>
            </a:pPr>
            <a:r>
              <a:rPr sz="2600" spc="-40" dirty="0">
                <a:solidFill>
                  <a:srgbClr val="8C1C74"/>
                </a:solidFill>
                <a:latin typeface="Arial"/>
                <a:cs typeface="Arial"/>
              </a:rPr>
              <a:t>pod</a:t>
            </a:r>
            <a:endParaRPr sz="2600">
              <a:latin typeface="Arial"/>
              <a:cs typeface="Arial"/>
            </a:endParaRPr>
          </a:p>
          <a:p>
            <a:pPr marL="319405" indent="-294005">
              <a:lnSpc>
                <a:spcPct val="100000"/>
              </a:lnSpc>
              <a:spcBef>
                <a:spcPts val="240"/>
              </a:spcBef>
              <a:buClr>
                <a:srgbClr val="000000"/>
              </a:buClr>
              <a:buSzPct val="73076"/>
              <a:buFont typeface="MS UI Gothic"/>
              <a:buChar char="–"/>
              <a:tabLst>
                <a:tab pos="318770" algn="l"/>
                <a:tab pos="319405" algn="l"/>
              </a:tabLst>
            </a:pPr>
            <a:r>
              <a:rPr sz="3900" spc="-60" baseline="1068" dirty="0">
                <a:solidFill>
                  <a:srgbClr val="8C1C74"/>
                </a:solidFill>
                <a:latin typeface="Arial"/>
                <a:cs typeface="Arial"/>
              </a:rPr>
              <a:t>Deployment</a:t>
            </a:r>
            <a:endParaRPr sz="3900" baseline="1068">
              <a:latin typeface="Arial"/>
              <a:cs typeface="Arial"/>
            </a:endParaRPr>
          </a:p>
          <a:p>
            <a:pPr marL="319405" indent="-294005">
              <a:lnSpc>
                <a:spcPct val="100000"/>
              </a:lnSpc>
              <a:spcBef>
                <a:spcPts val="505"/>
              </a:spcBef>
              <a:buClr>
                <a:srgbClr val="000000"/>
              </a:buClr>
              <a:buSzPct val="73076"/>
              <a:buFont typeface="MS UI Gothic"/>
              <a:buChar char="–"/>
              <a:tabLst>
                <a:tab pos="318770" algn="l"/>
                <a:tab pos="319405" algn="l"/>
              </a:tabLst>
            </a:pPr>
            <a:r>
              <a:rPr sz="3900" spc="-52" baseline="1068" dirty="0">
                <a:solidFill>
                  <a:srgbClr val="8C1C74"/>
                </a:solidFill>
                <a:latin typeface="Arial"/>
                <a:cs typeface="Arial"/>
              </a:rPr>
              <a:t>Service</a:t>
            </a:r>
            <a:endParaRPr sz="3900" baseline="1068">
              <a:latin typeface="Arial"/>
              <a:cs typeface="Arial"/>
            </a:endParaRPr>
          </a:p>
          <a:p>
            <a:pPr marL="319405" marR="17780" indent="-294005">
              <a:lnSpc>
                <a:spcPct val="114599"/>
              </a:lnSpc>
              <a:spcBef>
                <a:spcPts val="20"/>
              </a:spcBef>
              <a:buClr>
                <a:srgbClr val="000000"/>
              </a:buClr>
              <a:buSzPct val="73076"/>
              <a:buFont typeface="MS UI Gothic"/>
              <a:buChar char="–"/>
              <a:tabLst>
                <a:tab pos="318770" algn="l"/>
                <a:tab pos="319405" algn="l"/>
              </a:tabLst>
            </a:pPr>
            <a:r>
              <a:rPr sz="3900" spc="-52" baseline="1068" dirty="0">
                <a:solidFill>
                  <a:srgbClr val="8C1C74"/>
                </a:solidFill>
                <a:latin typeface="Arial"/>
                <a:cs typeface="Arial"/>
              </a:rPr>
              <a:t>HostPath </a:t>
            </a:r>
            <a:r>
              <a:rPr sz="3900" spc="-44" baseline="1068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-35" dirty="0">
                <a:solidFill>
                  <a:srgbClr val="8C1C74"/>
                </a:solidFill>
                <a:latin typeface="Arial"/>
                <a:cs typeface="Arial"/>
              </a:rPr>
              <a:t>Persistent</a:t>
            </a:r>
            <a:r>
              <a:rPr sz="2600" spc="-1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-30" dirty="0">
                <a:solidFill>
                  <a:srgbClr val="8C1C74"/>
                </a:solidFill>
                <a:latin typeface="Arial"/>
                <a:cs typeface="Arial"/>
              </a:rPr>
              <a:t>volume </a:t>
            </a:r>
            <a:r>
              <a:rPr sz="2600" spc="-70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-40" dirty="0">
                <a:solidFill>
                  <a:srgbClr val="8C1C74"/>
                </a:solidFill>
                <a:latin typeface="Arial"/>
                <a:cs typeface="Arial"/>
              </a:rPr>
              <a:t>Configmap </a:t>
            </a:r>
            <a:r>
              <a:rPr sz="26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8C1C74"/>
                </a:solidFill>
                <a:latin typeface="Arial"/>
                <a:cs typeface="Arial"/>
              </a:rPr>
              <a:t>secrets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652270" marR="5080" indent="-1639570">
              <a:lnSpc>
                <a:spcPts val="4900"/>
              </a:lnSpc>
              <a:spcBef>
                <a:spcPts val="575"/>
              </a:spcBef>
            </a:pPr>
            <a:r>
              <a:rPr spc="-10" dirty="0"/>
              <a:t>Déploiement </a:t>
            </a:r>
            <a:r>
              <a:rPr spc="-5" dirty="0"/>
              <a:t>d'un </a:t>
            </a:r>
            <a:r>
              <a:rPr spc="-10" dirty="0"/>
              <a:t>cluster </a:t>
            </a:r>
            <a:r>
              <a:rPr spc="-1210" dirty="0"/>
              <a:t> </a:t>
            </a:r>
            <a:r>
              <a:rPr spc="-10" dirty="0"/>
              <a:t>Kubernetes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020" y="2180844"/>
            <a:ext cx="8500110" cy="2865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solidFill>
                  <a:srgbClr val="8C1C74"/>
                </a:solidFill>
                <a:latin typeface="Arial"/>
                <a:cs typeface="Arial"/>
              </a:rPr>
              <a:t>Déploiement</a:t>
            </a:r>
            <a:r>
              <a:rPr sz="32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8C1C74"/>
                </a:solidFill>
                <a:latin typeface="Arial"/>
                <a:cs typeface="Arial"/>
              </a:rPr>
              <a:t>Clustering</a:t>
            </a: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8C1C74"/>
                </a:solidFill>
                <a:latin typeface="Arial"/>
                <a:cs typeface="Arial"/>
              </a:rPr>
              <a:t>avec</a:t>
            </a: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8C1C74"/>
                </a:solidFill>
                <a:latin typeface="Arial"/>
                <a:cs typeface="Arial"/>
              </a:rPr>
              <a:t>MicroK8s</a:t>
            </a:r>
            <a:endParaRPr sz="3200">
              <a:latin typeface="Arial"/>
              <a:cs typeface="Arial"/>
            </a:endParaRPr>
          </a:p>
          <a:p>
            <a:pPr marL="469900" marR="5080" indent="-457200">
              <a:lnSpc>
                <a:spcPts val="3100"/>
              </a:lnSpc>
              <a:spcBef>
                <a:spcPts val="3095"/>
              </a:spcBef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Chaque nœud d'un cluster MicroK8s nécessite son </a:t>
            </a:r>
            <a:r>
              <a:rPr sz="2800" spc="-7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propre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environnement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pour </a:t>
            </a:r>
            <a:r>
              <a:rPr sz="2800" spc="-20" dirty="0">
                <a:solidFill>
                  <a:srgbClr val="8C1C74"/>
                </a:solidFill>
                <a:latin typeface="Arial"/>
                <a:cs typeface="Arial"/>
              </a:rPr>
              <a:t>fonctionner,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qu'il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s'agisse d'une machine virtuelle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ou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d'un conteneur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distinct sur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une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seule machine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ou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d'une machine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8C1C74"/>
                </a:solidFill>
                <a:latin typeface="Arial"/>
                <a:cs typeface="Arial"/>
              </a:rPr>
              <a:t>différente</a:t>
            </a:r>
            <a:r>
              <a:rPr sz="28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sur</a:t>
            </a:r>
            <a:r>
              <a:rPr sz="28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28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même</a:t>
            </a:r>
            <a:r>
              <a:rPr sz="28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réseau.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651635" marR="5080" indent="-1639570">
              <a:lnSpc>
                <a:spcPts val="4900"/>
              </a:lnSpc>
              <a:spcBef>
                <a:spcPts val="575"/>
              </a:spcBef>
            </a:pPr>
            <a:r>
              <a:rPr spc="-10" dirty="0"/>
              <a:t>Déploiement </a:t>
            </a:r>
            <a:r>
              <a:rPr spc="-5" dirty="0"/>
              <a:t>d'un </a:t>
            </a:r>
            <a:r>
              <a:rPr spc="-10" dirty="0"/>
              <a:t>cluster </a:t>
            </a:r>
            <a:r>
              <a:rPr spc="-1210" dirty="0"/>
              <a:t> </a:t>
            </a:r>
            <a:r>
              <a:rPr spc="-10" dirty="0"/>
              <a:t>Kubernetes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020" y="2168652"/>
            <a:ext cx="8253095" cy="3423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solidFill>
                  <a:srgbClr val="8C1C74"/>
                </a:solidFill>
                <a:latin typeface="Arial"/>
                <a:cs typeface="Arial"/>
              </a:rPr>
              <a:t>Préparation</a:t>
            </a:r>
            <a:r>
              <a:rPr sz="32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des</a:t>
            </a:r>
            <a:r>
              <a:rPr sz="3200" spc="-8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nœuds.</a:t>
            </a:r>
            <a:endParaRPr sz="3200">
              <a:latin typeface="Arial"/>
              <a:cs typeface="Arial"/>
            </a:endParaRPr>
          </a:p>
          <a:p>
            <a:pPr marL="469900" indent="-457200">
              <a:lnSpc>
                <a:spcPts val="3229"/>
              </a:lnSpc>
              <a:spcBef>
                <a:spcPts val="2870"/>
              </a:spcBef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Chaque</a:t>
            </a:r>
            <a:r>
              <a:rPr sz="2800" spc="-10" dirty="0">
                <a:solidFill>
                  <a:srgbClr val="8C1C74"/>
                </a:solidFill>
                <a:latin typeface="Arial"/>
                <a:cs typeface="Arial"/>
              </a:rPr>
              <a:t> VM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Multipass</a:t>
            </a:r>
            <a:r>
              <a:rPr sz="28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va</a:t>
            </a:r>
            <a:r>
              <a:rPr sz="28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tourner</a:t>
            </a:r>
            <a:r>
              <a:rPr sz="28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sur un</a:t>
            </a:r>
            <a:r>
              <a:rPr sz="28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Ubuntu</a:t>
            </a:r>
            <a:endParaRPr sz="2800">
              <a:latin typeface="Arial"/>
              <a:cs typeface="Arial"/>
            </a:endParaRPr>
          </a:p>
          <a:p>
            <a:pPr marL="469900">
              <a:lnSpc>
                <a:spcPts val="3229"/>
              </a:lnSpc>
            </a:pP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18.04</a:t>
            </a:r>
            <a:r>
              <a:rPr sz="28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75" dirty="0">
                <a:solidFill>
                  <a:srgbClr val="8C1C74"/>
                </a:solidFill>
                <a:latin typeface="Arial"/>
                <a:cs typeface="Arial"/>
              </a:rPr>
              <a:t>LTS</a:t>
            </a:r>
            <a:r>
              <a:rPr sz="28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ou</a:t>
            </a:r>
            <a:r>
              <a:rPr sz="28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Ubuntu</a:t>
            </a:r>
            <a:r>
              <a:rPr sz="28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20.04</a:t>
            </a:r>
            <a:r>
              <a:rPr sz="28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75" dirty="0">
                <a:solidFill>
                  <a:srgbClr val="8C1C74"/>
                </a:solidFill>
                <a:latin typeface="Arial"/>
                <a:cs typeface="Arial"/>
              </a:rPr>
              <a:t>LTS</a:t>
            </a:r>
            <a:endParaRPr sz="2800">
              <a:latin typeface="Arial"/>
              <a:cs typeface="Arial"/>
            </a:endParaRPr>
          </a:p>
          <a:p>
            <a:pPr marL="469900" marR="5080" indent="-457200">
              <a:lnSpc>
                <a:spcPts val="3100"/>
              </a:lnSpc>
              <a:spcBef>
                <a:spcPts val="465"/>
              </a:spcBef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Installer Docker (optionnel) car Microk8s vient est </a:t>
            </a:r>
            <a:r>
              <a:rPr sz="2800" spc="-7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Containerd</a:t>
            </a:r>
            <a:r>
              <a:rPr sz="28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(qui</a:t>
            </a:r>
            <a:r>
              <a:rPr sz="28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est</a:t>
            </a:r>
            <a:r>
              <a:rPr sz="28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un</a:t>
            </a:r>
            <a:r>
              <a:rPr sz="28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conteneur</a:t>
            </a:r>
            <a:r>
              <a:rPr sz="28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runtime)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80"/>
              </a:spcBef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Vérifier</a:t>
            </a:r>
            <a:r>
              <a:rPr sz="28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la</a:t>
            </a:r>
            <a:r>
              <a:rPr sz="28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visibilité</a:t>
            </a:r>
            <a:r>
              <a:rPr sz="28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réseau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20"/>
              </a:spcBef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Installer</a:t>
            </a:r>
            <a:r>
              <a:rPr sz="28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Microk8s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651635" marR="5080" indent="-1639570">
              <a:lnSpc>
                <a:spcPts val="4900"/>
              </a:lnSpc>
              <a:spcBef>
                <a:spcPts val="575"/>
              </a:spcBef>
            </a:pPr>
            <a:r>
              <a:rPr spc="-10" dirty="0"/>
              <a:t>Déploiement </a:t>
            </a:r>
            <a:r>
              <a:rPr spc="-5" dirty="0"/>
              <a:t>d'un </a:t>
            </a:r>
            <a:r>
              <a:rPr spc="-10" dirty="0"/>
              <a:t>cluster </a:t>
            </a:r>
            <a:r>
              <a:rPr spc="-1210" dirty="0"/>
              <a:t> </a:t>
            </a:r>
            <a:r>
              <a:rPr spc="-10" dirty="0"/>
              <a:t>Kubernetes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54" y="2168652"/>
            <a:ext cx="7511415" cy="168084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25"/>
              </a:spcBef>
            </a:pPr>
            <a:r>
              <a:rPr sz="3200" spc="-15" dirty="0">
                <a:solidFill>
                  <a:srgbClr val="8C1C74"/>
                </a:solidFill>
                <a:latin typeface="Arial"/>
                <a:cs typeface="Arial"/>
              </a:rPr>
              <a:t>Déploiement</a:t>
            </a:r>
            <a:r>
              <a:rPr sz="32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r>
              <a:rPr sz="3200" spc="-18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8C1C74"/>
                </a:solidFill>
                <a:latin typeface="Arial"/>
                <a:cs typeface="Arial"/>
              </a:rPr>
              <a:t>Ajouter</a:t>
            </a:r>
            <a:r>
              <a:rPr sz="32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8C1C74"/>
                </a:solidFill>
                <a:latin typeface="Arial"/>
                <a:cs typeface="Arial"/>
              </a:rPr>
              <a:t>un</a:t>
            </a:r>
            <a:r>
              <a:rPr sz="32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8C1C74"/>
                </a:solidFill>
                <a:latin typeface="Arial"/>
                <a:cs typeface="Arial"/>
              </a:rPr>
              <a:t>nœud</a:t>
            </a:r>
            <a:r>
              <a:rPr sz="32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8C1C74"/>
                </a:solidFill>
                <a:latin typeface="Arial"/>
                <a:cs typeface="Arial"/>
              </a:rPr>
              <a:t>worker</a:t>
            </a: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45" dirty="0">
                <a:solidFill>
                  <a:srgbClr val="8C1C74"/>
                </a:solidFill>
                <a:latin typeface="Arial"/>
                <a:cs typeface="Arial"/>
              </a:rPr>
              <a:t>au </a:t>
            </a:r>
            <a:r>
              <a:rPr sz="3200" spc="-87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master-node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Lancer</a:t>
            </a:r>
            <a:r>
              <a:rPr sz="32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‘microk8s</a:t>
            </a:r>
            <a:r>
              <a:rPr sz="32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add-node’</a:t>
            </a:r>
            <a:r>
              <a:rPr sz="3200" spc="-1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sur</a:t>
            </a:r>
            <a:r>
              <a:rPr sz="32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32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master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100" y="4086225"/>
            <a:ext cx="9753600" cy="3105149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651635" marR="5080" indent="-1639570">
              <a:lnSpc>
                <a:spcPts val="4900"/>
              </a:lnSpc>
              <a:spcBef>
                <a:spcPts val="575"/>
              </a:spcBef>
            </a:pPr>
            <a:r>
              <a:rPr spc="-10" dirty="0"/>
              <a:t>Déploiement </a:t>
            </a:r>
            <a:r>
              <a:rPr spc="-5" dirty="0"/>
              <a:t>d'un </a:t>
            </a:r>
            <a:r>
              <a:rPr spc="-10" dirty="0"/>
              <a:t>cluster </a:t>
            </a:r>
            <a:r>
              <a:rPr spc="-1210" dirty="0"/>
              <a:t> </a:t>
            </a:r>
            <a:r>
              <a:rPr spc="-10" dirty="0"/>
              <a:t>Kubernetes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54" y="2168652"/>
            <a:ext cx="7511415" cy="235458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25"/>
              </a:spcBef>
            </a:pPr>
            <a:r>
              <a:rPr sz="3200" spc="-15" dirty="0">
                <a:solidFill>
                  <a:srgbClr val="8C1C74"/>
                </a:solidFill>
                <a:latin typeface="Arial"/>
                <a:cs typeface="Arial"/>
              </a:rPr>
              <a:t>Déploiement</a:t>
            </a:r>
            <a:r>
              <a:rPr sz="32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r>
              <a:rPr sz="3200" spc="-18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8C1C74"/>
                </a:solidFill>
                <a:latin typeface="Arial"/>
                <a:cs typeface="Arial"/>
              </a:rPr>
              <a:t>Ajouter</a:t>
            </a:r>
            <a:r>
              <a:rPr sz="32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8C1C74"/>
                </a:solidFill>
                <a:latin typeface="Arial"/>
                <a:cs typeface="Arial"/>
              </a:rPr>
              <a:t>un</a:t>
            </a:r>
            <a:r>
              <a:rPr sz="32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8C1C74"/>
                </a:solidFill>
                <a:latin typeface="Arial"/>
                <a:cs typeface="Arial"/>
              </a:rPr>
              <a:t>nœud</a:t>
            </a:r>
            <a:r>
              <a:rPr sz="32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8C1C74"/>
                </a:solidFill>
                <a:latin typeface="Arial"/>
                <a:cs typeface="Arial"/>
              </a:rPr>
              <a:t>worker</a:t>
            </a: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45" dirty="0">
                <a:solidFill>
                  <a:srgbClr val="8C1C74"/>
                </a:solidFill>
                <a:latin typeface="Arial"/>
                <a:cs typeface="Arial"/>
              </a:rPr>
              <a:t>au </a:t>
            </a:r>
            <a:r>
              <a:rPr sz="3200" spc="-87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master-node</a:t>
            </a:r>
            <a:endParaRPr sz="3200">
              <a:latin typeface="Arial"/>
              <a:cs typeface="Arial"/>
            </a:endParaRPr>
          </a:p>
          <a:p>
            <a:pPr marL="12700" marR="2837180">
              <a:lnSpc>
                <a:spcPts val="5300"/>
              </a:lnSpc>
              <a:spcBef>
                <a:spcPts val="200"/>
              </a:spcBef>
            </a:pP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Lancer</a:t>
            </a:r>
            <a:r>
              <a:rPr sz="32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microk8s</a:t>
            </a:r>
            <a:r>
              <a:rPr sz="32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8C1C74"/>
                </a:solidFill>
                <a:latin typeface="Arial"/>
                <a:cs typeface="Arial"/>
              </a:rPr>
              <a:t>join</a:t>
            </a:r>
            <a:r>
              <a:rPr sz="32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8C1C74"/>
                </a:solidFill>
                <a:latin typeface="Arial"/>
                <a:cs typeface="Arial"/>
              </a:rPr>
              <a:t>ip</a:t>
            </a:r>
            <a:r>
              <a:rPr sz="32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8C1C74"/>
                </a:solidFill>
                <a:latin typeface="Arial"/>
                <a:cs typeface="Arial"/>
              </a:rPr>
              <a:t>… </a:t>
            </a:r>
            <a:r>
              <a:rPr sz="3200" spc="-87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sur</a:t>
            </a:r>
            <a:r>
              <a:rPr sz="32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32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worker-node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330036"/>
            <a:ext cx="10024132" cy="432588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651635" marR="5080" indent="-1639570">
              <a:lnSpc>
                <a:spcPts val="4900"/>
              </a:lnSpc>
              <a:spcBef>
                <a:spcPts val="575"/>
              </a:spcBef>
            </a:pPr>
            <a:r>
              <a:rPr spc="-10" dirty="0"/>
              <a:t>Déploiement </a:t>
            </a:r>
            <a:r>
              <a:rPr spc="-5" dirty="0"/>
              <a:t>d'un </a:t>
            </a:r>
            <a:r>
              <a:rPr spc="-10" dirty="0"/>
              <a:t>cluster </a:t>
            </a:r>
            <a:r>
              <a:rPr spc="-1210" dirty="0"/>
              <a:t> </a:t>
            </a:r>
            <a:r>
              <a:rPr spc="-10" dirty="0"/>
              <a:t>Kubernetes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54" y="1985192"/>
            <a:ext cx="8334375" cy="2362835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5"/>
              </a:spcBef>
            </a:pPr>
            <a:r>
              <a:rPr sz="3200" spc="-5" dirty="0">
                <a:solidFill>
                  <a:srgbClr val="8C1C74"/>
                </a:solidFill>
                <a:latin typeface="Arial"/>
                <a:cs typeface="Arial"/>
              </a:rPr>
              <a:t>Mise</a:t>
            </a:r>
            <a:r>
              <a:rPr sz="32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8C1C74"/>
                </a:solidFill>
                <a:latin typeface="Arial"/>
                <a:cs typeface="Arial"/>
              </a:rPr>
              <a:t>en</a:t>
            </a:r>
            <a:r>
              <a:rPr sz="32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place</a:t>
            </a:r>
            <a:r>
              <a:rPr sz="32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8C1C74"/>
                </a:solidFill>
                <a:latin typeface="Arial"/>
                <a:cs typeface="Arial"/>
              </a:rPr>
              <a:t>du</a:t>
            </a:r>
            <a:r>
              <a:rPr sz="32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Dashboard</a:t>
            </a:r>
            <a:r>
              <a:rPr sz="32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8C1C74"/>
                </a:solidFill>
                <a:latin typeface="Arial"/>
                <a:cs typeface="Arial"/>
              </a:rPr>
              <a:t>et</a:t>
            </a:r>
            <a:r>
              <a:rPr sz="32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8C1C74"/>
                </a:solidFill>
                <a:latin typeface="Arial"/>
                <a:cs typeface="Arial"/>
              </a:rPr>
              <a:t>du</a:t>
            </a:r>
            <a:r>
              <a:rPr sz="3200" spc="-1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réseau.</a:t>
            </a:r>
            <a:endParaRPr sz="3200">
              <a:latin typeface="Arial"/>
              <a:cs typeface="Arial"/>
            </a:endParaRPr>
          </a:p>
          <a:p>
            <a:pPr marL="875665" indent="-324485">
              <a:lnSpc>
                <a:spcPct val="100000"/>
              </a:lnSpc>
              <a:spcBef>
                <a:spcPts val="1260"/>
              </a:spcBef>
              <a:buClr>
                <a:srgbClr val="000000"/>
              </a:buClr>
              <a:buSzPct val="75000"/>
              <a:buFont typeface="MS UI Gothic"/>
              <a:buChar char="–"/>
              <a:tabLst>
                <a:tab pos="875030" algn="l"/>
                <a:tab pos="875665" algn="l"/>
              </a:tabLst>
            </a:pP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Installer</a:t>
            </a:r>
            <a:r>
              <a:rPr sz="28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une</a:t>
            </a:r>
            <a:r>
              <a:rPr sz="28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couche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 réseau</a:t>
            </a:r>
            <a:r>
              <a:rPr sz="28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8C1C74"/>
                </a:solidFill>
                <a:latin typeface="Arial"/>
                <a:cs typeface="Arial"/>
              </a:rPr>
              <a:t>Weave</a:t>
            </a:r>
            <a:r>
              <a:rPr sz="28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/</a:t>
            </a:r>
            <a:r>
              <a:rPr sz="28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flannel,</a:t>
            </a:r>
            <a:r>
              <a:rPr sz="28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…</a:t>
            </a:r>
            <a:endParaRPr sz="2800">
              <a:latin typeface="Arial"/>
              <a:cs typeface="Arial"/>
            </a:endParaRPr>
          </a:p>
          <a:p>
            <a:pPr marL="875665" indent="-324485">
              <a:lnSpc>
                <a:spcPct val="100000"/>
              </a:lnSpc>
              <a:spcBef>
                <a:spcPts val="840"/>
              </a:spcBef>
              <a:buClr>
                <a:srgbClr val="000000"/>
              </a:buClr>
              <a:buSzPct val="75000"/>
              <a:buFont typeface="MS UI Gothic"/>
              <a:buChar char="–"/>
              <a:tabLst>
                <a:tab pos="875030" algn="l"/>
                <a:tab pos="875665" algn="l"/>
              </a:tabLst>
            </a:pP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Installer</a:t>
            </a:r>
            <a:r>
              <a:rPr sz="28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28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Dashboard</a:t>
            </a:r>
            <a:endParaRPr sz="2800">
              <a:latin typeface="Arial"/>
              <a:cs typeface="Arial"/>
            </a:endParaRPr>
          </a:p>
          <a:p>
            <a:pPr marL="875665" indent="-324485">
              <a:lnSpc>
                <a:spcPct val="100000"/>
              </a:lnSpc>
              <a:spcBef>
                <a:spcPts val="940"/>
              </a:spcBef>
              <a:buClr>
                <a:srgbClr val="000000"/>
              </a:buClr>
              <a:buSzPct val="75000"/>
              <a:buFont typeface="MS UI Gothic"/>
              <a:buChar char="–"/>
              <a:tabLst>
                <a:tab pos="875030" algn="l"/>
                <a:tab pos="875665" algn="l"/>
              </a:tabLst>
            </a:pPr>
            <a:r>
              <a:rPr sz="2800" spc="-10" dirty="0">
                <a:solidFill>
                  <a:srgbClr val="8C1C74"/>
                </a:solidFill>
                <a:latin typeface="Arial"/>
                <a:cs typeface="Arial"/>
              </a:rPr>
              <a:t>Activation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800" spc="-10" dirty="0">
                <a:solidFill>
                  <a:srgbClr val="8C1C74"/>
                </a:solidFill>
                <a:latin typeface="Arial"/>
                <a:cs typeface="Arial"/>
              </a:rPr>
              <a:t> différents</a:t>
            </a:r>
            <a:r>
              <a:rPr sz="28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plugins</a:t>
            </a:r>
            <a:r>
              <a:rPr sz="28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(services)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94408" y="2806414"/>
            <a:ext cx="7275195" cy="4215765"/>
            <a:chOff x="1294408" y="2806414"/>
            <a:chExt cx="7275195" cy="4215765"/>
          </a:xfrm>
        </p:grpSpPr>
        <p:sp>
          <p:nvSpPr>
            <p:cNvPr id="3" name="object 3"/>
            <p:cNvSpPr/>
            <p:nvPr/>
          </p:nvSpPr>
          <p:spPr>
            <a:xfrm>
              <a:off x="1367993" y="2880016"/>
              <a:ext cx="7200265" cy="4140200"/>
            </a:xfrm>
            <a:custGeom>
              <a:avLst/>
              <a:gdLst/>
              <a:ahLst/>
              <a:cxnLst/>
              <a:rect l="l" t="t" r="r" b="b"/>
              <a:pathLst>
                <a:path w="7200265" h="4140200">
                  <a:moveTo>
                    <a:pt x="7199998" y="0"/>
                  </a:moveTo>
                  <a:lnTo>
                    <a:pt x="0" y="0"/>
                  </a:lnTo>
                  <a:lnTo>
                    <a:pt x="0" y="4068000"/>
                  </a:lnTo>
                  <a:lnTo>
                    <a:pt x="0" y="4139996"/>
                  </a:lnTo>
                  <a:lnTo>
                    <a:pt x="7199998" y="4139996"/>
                  </a:lnTo>
                  <a:lnTo>
                    <a:pt x="7199998" y="4068000"/>
                  </a:lnTo>
                  <a:lnTo>
                    <a:pt x="7199998" y="0"/>
                  </a:lnTo>
                  <a:close/>
                </a:path>
              </a:pathLst>
            </a:custGeom>
            <a:solidFill>
              <a:srgbClr val="7F7F7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68004" y="2880010"/>
              <a:ext cx="7200265" cy="4140200"/>
            </a:xfrm>
            <a:custGeom>
              <a:avLst/>
              <a:gdLst/>
              <a:ahLst/>
              <a:cxnLst/>
              <a:rect l="l" t="t" r="r" b="b"/>
              <a:pathLst>
                <a:path w="7200265" h="4140200">
                  <a:moveTo>
                    <a:pt x="3599992" y="4139996"/>
                  </a:moveTo>
                  <a:lnTo>
                    <a:pt x="0" y="4139996"/>
                  </a:lnTo>
                  <a:lnTo>
                    <a:pt x="0" y="0"/>
                  </a:lnTo>
                  <a:lnTo>
                    <a:pt x="7199998" y="0"/>
                  </a:lnTo>
                  <a:lnTo>
                    <a:pt x="7199998" y="4139996"/>
                  </a:lnTo>
                  <a:lnTo>
                    <a:pt x="3599992" y="4139996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95995" y="2808001"/>
              <a:ext cx="7200265" cy="4140200"/>
            </a:xfrm>
            <a:custGeom>
              <a:avLst/>
              <a:gdLst/>
              <a:ahLst/>
              <a:cxnLst/>
              <a:rect l="l" t="t" r="r" b="b"/>
              <a:pathLst>
                <a:path w="7200265" h="4140200">
                  <a:moveTo>
                    <a:pt x="7199998" y="0"/>
                  </a:moveTo>
                  <a:lnTo>
                    <a:pt x="0" y="0"/>
                  </a:lnTo>
                  <a:lnTo>
                    <a:pt x="0" y="4140009"/>
                  </a:lnTo>
                  <a:lnTo>
                    <a:pt x="7199998" y="4140009"/>
                  </a:lnTo>
                  <a:lnTo>
                    <a:pt x="71999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95995" y="2808001"/>
              <a:ext cx="7200265" cy="4140200"/>
            </a:xfrm>
            <a:custGeom>
              <a:avLst/>
              <a:gdLst/>
              <a:ahLst/>
              <a:cxnLst/>
              <a:rect l="l" t="t" r="r" b="b"/>
              <a:pathLst>
                <a:path w="7200265" h="4140200">
                  <a:moveTo>
                    <a:pt x="3600005" y="4140009"/>
                  </a:moveTo>
                  <a:lnTo>
                    <a:pt x="0" y="4140009"/>
                  </a:lnTo>
                  <a:lnTo>
                    <a:pt x="0" y="0"/>
                  </a:lnTo>
                  <a:lnTo>
                    <a:pt x="7199998" y="0"/>
                  </a:lnTo>
                  <a:lnTo>
                    <a:pt x="7199998" y="4140009"/>
                  </a:lnTo>
                  <a:lnTo>
                    <a:pt x="3600005" y="4140009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5995" y="2807647"/>
              <a:ext cx="7199998" cy="405143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543215" y="1101852"/>
            <a:ext cx="69703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8C1C74"/>
                </a:solidFill>
                <a:latin typeface="Arial"/>
                <a:cs typeface="Arial"/>
              </a:rPr>
              <a:t>De la</a:t>
            </a:r>
            <a:r>
              <a:rPr sz="44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4400" spc="-10" dirty="0">
                <a:solidFill>
                  <a:srgbClr val="8C1C74"/>
                </a:solidFill>
                <a:latin typeface="Arial"/>
                <a:cs typeface="Arial"/>
              </a:rPr>
              <a:t>virtualisation</a:t>
            </a:r>
            <a:r>
              <a:rPr sz="4400" spc="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rgbClr val="8C1C74"/>
                </a:solidFill>
                <a:latin typeface="Arial"/>
                <a:cs typeface="Arial"/>
              </a:rPr>
              <a:t>à</a:t>
            </a:r>
            <a:r>
              <a:rPr sz="4400" spc="-7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4400" spc="-10" dirty="0">
                <a:solidFill>
                  <a:srgbClr val="8C1C74"/>
                </a:solidFill>
                <a:latin typeface="Arial"/>
                <a:cs typeface="Arial"/>
              </a:rPr>
              <a:t>Docker</a:t>
            </a:r>
            <a:endParaRPr sz="4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1654" y="2095500"/>
            <a:ext cx="47059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solidFill>
                  <a:srgbClr val="8C1C74"/>
                </a:solidFill>
                <a:latin typeface="Arial"/>
                <a:cs typeface="Arial"/>
              </a:rPr>
              <a:t>Analogie</a:t>
            </a:r>
            <a:r>
              <a:rPr sz="32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8C1C74"/>
                </a:solidFill>
                <a:latin typeface="Arial"/>
                <a:cs typeface="Arial"/>
              </a:rPr>
              <a:t>–</a:t>
            </a:r>
            <a:r>
              <a:rPr sz="32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8C1C74"/>
                </a:solidFill>
                <a:latin typeface="Arial"/>
                <a:cs typeface="Arial"/>
              </a:rPr>
              <a:t>origine</a:t>
            </a:r>
            <a:r>
              <a:rPr sz="32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8C1C74"/>
                </a:solidFill>
                <a:latin typeface="Arial"/>
                <a:cs typeface="Arial"/>
              </a:rPr>
              <a:t>du</a:t>
            </a:r>
            <a:r>
              <a:rPr sz="3200" spc="-1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8C1C74"/>
                </a:solidFill>
                <a:latin typeface="Arial"/>
                <a:cs typeface="Arial"/>
              </a:rPr>
              <a:t>nom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651635" marR="5080" indent="-1639570">
              <a:lnSpc>
                <a:spcPts val="4900"/>
              </a:lnSpc>
              <a:spcBef>
                <a:spcPts val="575"/>
              </a:spcBef>
            </a:pPr>
            <a:r>
              <a:rPr spc="-10" dirty="0"/>
              <a:t>Déploiement </a:t>
            </a:r>
            <a:r>
              <a:rPr spc="-5" dirty="0"/>
              <a:t>d'un </a:t>
            </a:r>
            <a:r>
              <a:rPr spc="-10" dirty="0"/>
              <a:t>cluster </a:t>
            </a:r>
            <a:r>
              <a:rPr spc="-1210" dirty="0"/>
              <a:t> </a:t>
            </a:r>
            <a:r>
              <a:rPr spc="-10" dirty="0"/>
              <a:t>Kubernetes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8954" y="1985192"/>
            <a:ext cx="6099810" cy="1283970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45"/>
              </a:spcBef>
            </a:pPr>
            <a:r>
              <a:rPr sz="3200" spc="-45" dirty="0">
                <a:solidFill>
                  <a:srgbClr val="8C1C74"/>
                </a:solidFill>
                <a:latin typeface="Arial"/>
                <a:cs typeface="Arial"/>
              </a:rPr>
              <a:t>Travaux</a:t>
            </a:r>
            <a:r>
              <a:rPr sz="3200" spc="-8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8C1C74"/>
                </a:solidFill>
                <a:latin typeface="Arial"/>
                <a:cs typeface="Arial"/>
              </a:rPr>
              <a:t>pratiques</a:t>
            </a:r>
            <a:endParaRPr sz="3200">
              <a:latin typeface="Arial"/>
              <a:cs typeface="Arial"/>
            </a:endParaRPr>
          </a:p>
          <a:p>
            <a:pPr marL="563880">
              <a:lnSpc>
                <a:spcPct val="100000"/>
              </a:lnSpc>
              <a:spcBef>
                <a:spcPts val="1260"/>
              </a:spcBef>
              <a:tabLst>
                <a:tab pos="887730" algn="l"/>
              </a:tabLst>
            </a:pPr>
            <a:r>
              <a:rPr sz="3150" baseline="10582" dirty="0">
                <a:latin typeface="MS UI Gothic"/>
                <a:cs typeface="MS UI Gothic"/>
              </a:rPr>
              <a:t>–	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Mise</a:t>
            </a:r>
            <a:r>
              <a:rPr sz="28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en</a:t>
            </a:r>
            <a:r>
              <a:rPr sz="28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place</a:t>
            </a:r>
            <a:r>
              <a:rPr sz="28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C1C74"/>
                </a:solidFill>
                <a:latin typeface="Arial"/>
                <a:cs typeface="Arial"/>
              </a:rPr>
              <a:t>cluster</a:t>
            </a:r>
            <a:r>
              <a:rPr sz="28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à</a:t>
            </a:r>
            <a:r>
              <a:rPr sz="28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3</a:t>
            </a:r>
            <a:r>
              <a:rPr sz="2800" spc="-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8C1C74"/>
                </a:solidFill>
                <a:latin typeface="Arial"/>
                <a:cs typeface="Arial"/>
              </a:rPr>
              <a:t>noeuds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0613" y="1101852"/>
            <a:ext cx="51987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Exploiter</a:t>
            </a:r>
            <a:r>
              <a:rPr spc="-75" dirty="0"/>
              <a:t> </a:t>
            </a:r>
            <a:r>
              <a:rPr spc="-10" dirty="0"/>
              <a:t>Kubernetes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54" y="2087879"/>
            <a:ext cx="8638540" cy="2972435"/>
          </a:xfrm>
          <a:prstGeom prst="rect">
            <a:avLst/>
          </a:prstGeom>
        </p:spPr>
        <p:txBody>
          <a:bodyPr vert="horz" wrap="square" lIns="0" tIns="1073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5"/>
              </a:spcBef>
            </a:pPr>
            <a:r>
              <a:rPr sz="2300" b="1" spc="-30" dirty="0">
                <a:solidFill>
                  <a:srgbClr val="8C1C74"/>
                </a:solidFill>
                <a:latin typeface="Arial"/>
                <a:cs typeface="Arial"/>
              </a:rPr>
              <a:t>Namespace</a:t>
            </a:r>
            <a:endParaRPr sz="2300">
              <a:latin typeface="Arial"/>
              <a:cs typeface="Arial"/>
            </a:endParaRPr>
          </a:p>
          <a:p>
            <a:pPr marL="12700" marR="5080">
              <a:lnSpc>
                <a:spcPct val="92200"/>
              </a:lnSpc>
              <a:spcBef>
                <a:spcPts val="955"/>
              </a:spcBef>
            </a:pP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Pour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gérer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8C1C74"/>
                </a:solidFill>
                <a:latin typeface="Arial"/>
                <a:cs typeface="Arial"/>
              </a:rPr>
              <a:t>efficacement </a:t>
            </a:r>
            <a:r>
              <a:rPr sz="2300" spc="-25" dirty="0">
                <a:solidFill>
                  <a:srgbClr val="8C1C74"/>
                </a:solidFill>
                <a:latin typeface="Arial"/>
                <a:cs typeface="Arial"/>
              </a:rPr>
              <a:t>Kubernetes,</a:t>
            </a:r>
            <a:r>
              <a:rPr sz="2300" spc="-10" dirty="0">
                <a:solidFill>
                  <a:srgbClr val="8C1C74"/>
                </a:solidFill>
                <a:latin typeface="Arial"/>
                <a:cs typeface="Arial"/>
              </a:rPr>
              <a:t> il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est</a:t>
            </a:r>
            <a:r>
              <a:rPr sz="23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conseillé</a:t>
            </a:r>
            <a:r>
              <a:rPr sz="23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3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créer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des 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25" dirty="0">
                <a:solidFill>
                  <a:srgbClr val="8C1C74"/>
                </a:solidFill>
                <a:latin typeface="Arial"/>
                <a:cs typeface="Arial"/>
              </a:rPr>
              <a:t>namespaces</a:t>
            </a:r>
            <a:r>
              <a:rPr sz="23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par usage, 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puis</a:t>
            </a:r>
            <a:r>
              <a:rPr sz="23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3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25" dirty="0">
                <a:solidFill>
                  <a:srgbClr val="8C1C74"/>
                </a:solidFill>
                <a:latin typeface="Arial"/>
                <a:cs typeface="Arial"/>
              </a:rPr>
              <a:t>donner 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des</a:t>
            </a:r>
            <a:r>
              <a:rPr sz="23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accès</a:t>
            </a:r>
            <a:r>
              <a:rPr sz="23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et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3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contraintes </a:t>
            </a:r>
            <a:r>
              <a:rPr sz="2300" spc="-6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d’utilisation</a:t>
            </a:r>
            <a:r>
              <a:rPr sz="23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spc="-20" dirty="0">
                <a:solidFill>
                  <a:srgbClr val="8C1C74"/>
                </a:solidFill>
                <a:latin typeface="Arial"/>
                <a:cs typeface="Arial"/>
              </a:rPr>
              <a:t>par </a:t>
            </a:r>
            <a:r>
              <a:rPr sz="2300" spc="-30" dirty="0">
                <a:solidFill>
                  <a:srgbClr val="8C1C74"/>
                </a:solidFill>
                <a:latin typeface="Arial"/>
                <a:cs typeface="Arial"/>
              </a:rPr>
              <a:t>namespace.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ts val="2590"/>
              </a:lnSpc>
              <a:spcBef>
                <a:spcPts val="434"/>
              </a:spcBef>
            </a:pPr>
            <a:r>
              <a:rPr sz="2300" spc="-15" dirty="0">
                <a:solidFill>
                  <a:srgbClr val="8C1C74"/>
                </a:solidFill>
                <a:latin typeface="Arial"/>
                <a:cs typeface="Arial"/>
              </a:rPr>
              <a:t>Ex</a:t>
            </a:r>
            <a:r>
              <a:rPr sz="2300" spc="-7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endParaRPr sz="2300">
              <a:latin typeface="Arial"/>
              <a:cs typeface="Arial"/>
            </a:endParaRPr>
          </a:p>
          <a:p>
            <a:pPr marL="965835">
              <a:lnSpc>
                <a:spcPts val="1955"/>
              </a:lnSpc>
            </a:pPr>
            <a:r>
              <a:rPr sz="1800" spc="-25" dirty="0">
                <a:solidFill>
                  <a:srgbClr val="00A833"/>
                </a:solidFill>
                <a:latin typeface="Arial"/>
                <a:cs typeface="Arial"/>
              </a:rPr>
              <a:t>apiVersion:</a:t>
            </a:r>
            <a:r>
              <a:rPr sz="1800" spc="-75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A833"/>
                </a:solidFill>
                <a:latin typeface="Arial"/>
                <a:cs typeface="Arial"/>
              </a:rPr>
              <a:t>v1</a:t>
            </a:r>
            <a:endParaRPr sz="1800">
              <a:latin typeface="Arial"/>
              <a:cs typeface="Arial"/>
            </a:endParaRPr>
          </a:p>
          <a:p>
            <a:pPr marL="965835" marR="5914390">
              <a:lnSpc>
                <a:spcPts val="1989"/>
              </a:lnSpc>
              <a:spcBef>
                <a:spcPts val="170"/>
              </a:spcBef>
            </a:pP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kind:</a:t>
            </a:r>
            <a:r>
              <a:rPr sz="1800" spc="-85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Namespace </a:t>
            </a:r>
            <a:r>
              <a:rPr sz="1800" spc="-484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metadata:</a:t>
            </a:r>
            <a:endParaRPr sz="1800">
              <a:latin typeface="Arial"/>
              <a:cs typeface="Arial"/>
            </a:endParaRPr>
          </a:p>
          <a:p>
            <a:pPr marL="1094105">
              <a:lnSpc>
                <a:spcPts val="1980"/>
              </a:lnSpc>
            </a:pP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name:</a:t>
            </a:r>
            <a:r>
              <a:rPr sz="1800" spc="-45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&lt;nom namespace&gt;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0613" y="1101852"/>
            <a:ext cx="51987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Exploiter</a:t>
            </a:r>
            <a:r>
              <a:rPr spc="-75" dirty="0"/>
              <a:t> </a:t>
            </a:r>
            <a:r>
              <a:rPr spc="-10" dirty="0"/>
              <a:t>Kubernetes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54" y="2082292"/>
            <a:ext cx="8983345" cy="211074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2200" b="1" spc="-30" dirty="0">
                <a:solidFill>
                  <a:srgbClr val="8C1C74"/>
                </a:solidFill>
                <a:latin typeface="Arial"/>
                <a:cs typeface="Arial"/>
              </a:rPr>
              <a:t>Limiter</a:t>
            </a:r>
            <a:r>
              <a:rPr sz="2200" b="1" spc="-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2200" b="1" spc="-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b="1" spc="-30" dirty="0">
                <a:solidFill>
                  <a:srgbClr val="8C1C74"/>
                </a:solidFill>
                <a:latin typeface="Arial"/>
                <a:cs typeface="Arial"/>
              </a:rPr>
              <a:t>ressources</a:t>
            </a:r>
            <a:r>
              <a:rPr sz="2200" b="1" spc="-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C1C74"/>
                </a:solidFill>
                <a:latin typeface="Arial"/>
                <a:cs typeface="Arial"/>
              </a:rPr>
              <a:t>–</a:t>
            </a:r>
            <a:r>
              <a:rPr sz="2200" b="1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b="1" spc="-35" dirty="0">
                <a:solidFill>
                  <a:srgbClr val="8C1C74"/>
                </a:solidFill>
                <a:latin typeface="Arial"/>
                <a:cs typeface="Arial"/>
              </a:rPr>
              <a:t>Quota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ts val="2400"/>
              </a:lnSpc>
              <a:spcBef>
                <a:spcPts val="1050"/>
              </a:spcBef>
            </a:pPr>
            <a:r>
              <a:rPr sz="2200" spc="-25" dirty="0">
                <a:solidFill>
                  <a:srgbClr val="8C1C74"/>
                </a:solidFill>
                <a:latin typeface="Arial"/>
                <a:cs typeface="Arial"/>
              </a:rPr>
              <a:t>Un quota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de </a:t>
            </a:r>
            <a:r>
              <a:rPr sz="2200" spc="-30" dirty="0">
                <a:solidFill>
                  <a:srgbClr val="8C1C74"/>
                </a:solidFill>
                <a:latin typeface="Arial"/>
                <a:cs typeface="Arial"/>
              </a:rPr>
              <a:t>ressources, </a:t>
            </a:r>
            <a:r>
              <a:rPr sz="2200" spc="-25" dirty="0">
                <a:solidFill>
                  <a:srgbClr val="8C1C74"/>
                </a:solidFill>
                <a:latin typeface="Arial"/>
                <a:cs typeface="Arial"/>
              </a:rPr>
              <a:t>défini </a:t>
            </a:r>
            <a:r>
              <a:rPr sz="2200" spc="-20" dirty="0">
                <a:solidFill>
                  <a:srgbClr val="8C1C74"/>
                </a:solidFill>
                <a:latin typeface="Arial"/>
                <a:cs typeface="Arial"/>
              </a:rPr>
              <a:t>par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un </a:t>
            </a:r>
            <a:r>
              <a:rPr sz="2200" spc="-25" dirty="0">
                <a:solidFill>
                  <a:srgbClr val="8C1C74"/>
                </a:solidFill>
                <a:latin typeface="Arial"/>
                <a:cs typeface="Arial"/>
              </a:rPr>
              <a:t>objet </a:t>
            </a:r>
            <a:r>
              <a:rPr sz="2200" spc="-30" dirty="0">
                <a:solidFill>
                  <a:srgbClr val="8C1C74"/>
                </a:solidFill>
                <a:latin typeface="Arial"/>
                <a:cs typeface="Arial"/>
              </a:rPr>
              <a:t>ResourceQuota, </a:t>
            </a:r>
            <a:r>
              <a:rPr sz="2200" spc="-25" dirty="0">
                <a:solidFill>
                  <a:srgbClr val="8C1C74"/>
                </a:solidFill>
                <a:latin typeface="Arial"/>
                <a:cs typeface="Arial"/>
              </a:rPr>
              <a:t>fournit </a:t>
            </a:r>
            <a:r>
              <a:rPr sz="2200" spc="-30" dirty="0">
                <a:solidFill>
                  <a:srgbClr val="8C1C74"/>
                </a:solidFill>
                <a:latin typeface="Arial"/>
                <a:cs typeface="Arial"/>
              </a:rPr>
              <a:t>des </a:t>
            </a:r>
            <a:r>
              <a:rPr sz="2200" spc="-25" dirty="0">
                <a:solidFill>
                  <a:srgbClr val="8C1C74"/>
                </a:solidFill>
                <a:latin typeface="Arial"/>
                <a:cs typeface="Arial"/>
              </a:rPr>
              <a:t> contraintes </a:t>
            </a:r>
            <a:r>
              <a:rPr sz="2200" spc="-20" dirty="0">
                <a:solidFill>
                  <a:srgbClr val="8C1C74"/>
                </a:solidFill>
                <a:latin typeface="Arial"/>
                <a:cs typeface="Arial"/>
              </a:rPr>
              <a:t>qui </a:t>
            </a:r>
            <a:r>
              <a:rPr sz="2200" spc="-25" dirty="0">
                <a:solidFill>
                  <a:srgbClr val="8C1C74"/>
                </a:solidFill>
                <a:latin typeface="Arial"/>
                <a:cs typeface="Arial"/>
              </a:rPr>
              <a:t>limitent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la </a:t>
            </a:r>
            <a:r>
              <a:rPr sz="2200" spc="-30" dirty="0">
                <a:solidFill>
                  <a:srgbClr val="8C1C74"/>
                </a:solidFill>
                <a:latin typeface="Arial"/>
                <a:cs typeface="Arial"/>
              </a:rPr>
              <a:t>consommation </a:t>
            </a:r>
            <a:r>
              <a:rPr sz="2200" spc="-25" dirty="0">
                <a:solidFill>
                  <a:srgbClr val="8C1C74"/>
                </a:solidFill>
                <a:latin typeface="Arial"/>
                <a:cs typeface="Arial"/>
              </a:rPr>
              <a:t>globale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de </a:t>
            </a:r>
            <a:r>
              <a:rPr sz="2200" spc="-30" dirty="0">
                <a:solidFill>
                  <a:srgbClr val="8C1C74"/>
                </a:solidFill>
                <a:latin typeface="Arial"/>
                <a:cs typeface="Arial"/>
              </a:rPr>
              <a:t>ressources </a:t>
            </a:r>
            <a:r>
              <a:rPr sz="2200" spc="-20" dirty="0">
                <a:solidFill>
                  <a:srgbClr val="8C1C74"/>
                </a:solidFill>
                <a:latin typeface="Arial"/>
                <a:cs typeface="Arial"/>
              </a:rPr>
              <a:t>par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b="1" spc="-35" dirty="0">
                <a:solidFill>
                  <a:srgbClr val="8C1C74"/>
                </a:solidFill>
                <a:latin typeface="Arial"/>
                <a:cs typeface="Arial"/>
              </a:rPr>
              <a:t>namespace</a:t>
            </a:r>
            <a:r>
              <a:rPr sz="2200" spc="-35" dirty="0">
                <a:solidFill>
                  <a:srgbClr val="8C1C74"/>
                </a:solidFill>
                <a:latin typeface="Arial"/>
                <a:cs typeface="Arial"/>
              </a:rPr>
              <a:t>.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Il</a:t>
            </a:r>
            <a:r>
              <a:rPr sz="22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8C1C74"/>
                </a:solidFill>
                <a:latin typeface="Arial"/>
                <a:cs typeface="Arial"/>
              </a:rPr>
              <a:t>peut</a:t>
            </a:r>
            <a:r>
              <a:rPr sz="22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8C1C74"/>
                </a:solidFill>
                <a:latin typeface="Arial"/>
                <a:cs typeface="Arial"/>
              </a:rPr>
              <a:t>limiter</a:t>
            </a:r>
            <a:r>
              <a:rPr sz="22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la</a:t>
            </a:r>
            <a:r>
              <a:rPr sz="22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8C1C74"/>
                </a:solidFill>
                <a:latin typeface="Arial"/>
                <a:cs typeface="Arial"/>
              </a:rPr>
              <a:t>quantité</a:t>
            </a:r>
            <a:r>
              <a:rPr sz="22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8C1C74"/>
                </a:solidFill>
                <a:latin typeface="Arial"/>
                <a:cs typeface="Arial"/>
              </a:rPr>
              <a:t>d'objets</a:t>
            </a:r>
            <a:r>
              <a:rPr sz="22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8C1C74"/>
                </a:solidFill>
                <a:latin typeface="Arial"/>
                <a:cs typeface="Arial"/>
              </a:rPr>
              <a:t>qui</a:t>
            </a:r>
            <a:r>
              <a:rPr sz="22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8C1C74"/>
                </a:solidFill>
                <a:latin typeface="Arial"/>
                <a:cs typeface="Arial"/>
              </a:rPr>
              <a:t>peuvent </a:t>
            </a:r>
            <a:r>
              <a:rPr sz="2200" spc="-20" dirty="0">
                <a:solidFill>
                  <a:srgbClr val="8C1C74"/>
                </a:solidFill>
                <a:latin typeface="Arial"/>
                <a:cs typeface="Arial"/>
              </a:rPr>
              <a:t>être</a:t>
            </a:r>
            <a:r>
              <a:rPr sz="22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8C1C74"/>
                </a:solidFill>
                <a:latin typeface="Arial"/>
                <a:cs typeface="Arial"/>
              </a:rPr>
              <a:t>créés</a:t>
            </a:r>
            <a:r>
              <a:rPr sz="22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8C1C74"/>
                </a:solidFill>
                <a:latin typeface="Arial"/>
                <a:cs typeface="Arial"/>
              </a:rPr>
              <a:t>dans </a:t>
            </a:r>
            <a:r>
              <a:rPr sz="2200" spc="-59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un </a:t>
            </a:r>
            <a:r>
              <a:rPr sz="2200" spc="-30" dirty="0">
                <a:solidFill>
                  <a:srgbClr val="8C1C74"/>
                </a:solidFill>
                <a:latin typeface="Arial"/>
                <a:cs typeface="Arial"/>
              </a:rPr>
              <a:t>espace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de </a:t>
            </a:r>
            <a:r>
              <a:rPr sz="2200" spc="-30" dirty="0">
                <a:solidFill>
                  <a:srgbClr val="8C1C74"/>
                </a:solidFill>
                <a:latin typeface="Arial"/>
                <a:cs typeface="Arial"/>
              </a:rPr>
              <a:t>noms </a:t>
            </a:r>
            <a:r>
              <a:rPr sz="2200" spc="-20" dirty="0">
                <a:solidFill>
                  <a:srgbClr val="8C1C74"/>
                </a:solidFill>
                <a:latin typeface="Arial"/>
                <a:cs typeface="Arial"/>
              </a:rPr>
              <a:t>par </a:t>
            </a:r>
            <a:r>
              <a:rPr sz="2200" spc="-25" dirty="0">
                <a:solidFill>
                  <a:srgbClr val="8C1C74"/>
                </a:solidFill>
                <a:latin typeface="Arial"/>
                <a:cs typeface="Arial"/>
              </a:rPr>
              <a:t>type, ainsi </a:t>
            </a:r>
            <a:r>
              <a:rPr sz="2200" spc="-20" dirty="0">
                <a:solidFill>
                  <a:srgbClr val="8C1C74"/>
                </a:solidFill>
                <a:latin typeface="Arial"/>
                <a:cs typeface="Arial"/>
              </a:rPr>
              <a:t>que </a:t>
            </a:r>
            <a:r>
              <a:rPr sz="2200" spc="-10" dirty="0">
                <a:solidFill>
                  <a:srgbClr val="8C1C74"/>
                </a:solidFill>
                <a:latin typeface="Arial"/>
                <a:cs typeface="Arial"/>
              </a:rPr>
              <a:t>la </a:t>
            </a:r>
            <a:r>
              <a:rPr sz="2200" spc="-25" dirty="0">
                <a:solidFill>
                  <a:srgbClr val="8C1C74"/>
                </a:solidFill>
                <a:latin typeface="Arial"/>
                <a:cs typeface="Arial"/>
              </a:rPr>
              <a:t>quantité </a:t>
            </a:r>
            <a:r>
              <a:rPr sz="2200" spc="-20" dirty="0">
                <a:solidFill>
                  <a:srgbClr val="8C1C74"/>
                </a:solidFill>
                <a:latin typeface="Arial"/>
                <a:cs typeface="Arial"/>
              </a:rPr>
              <a:t>totale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de </a:t>
            </a:r>
            <a:r>
              <a:rPr sz="2200" spc="-30" dirty="0">
                <a:solidFill>
                  <a:srgbClr val="8C1C74"/>
                </a:solidFill>
                <a:latin typeface="Arial"/>
                <a:cs typeface="Arial"/>
              </a:rPr>
              <a:t>ressources de </a:t>
            </a:r>
            <a:r>
              <a:rPr sz="2200" spc="-6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8C1C74"/>
                </a:solidFill>
                <a:latin typeface="Arial"/>
                <a:cs typeface="Arial"/>
              </a:rPr>
              <a:t>calcul</a:t>
            </a:r>
            <a:r>
              <a:rPr sz="22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8C1C74"/>
                </a:solidFill>
                <a:latin typeface="Arial"/>
                <a:cs typeface="Arial"/>
              </a:rPr>
              <a:t>qui</a:t>
            </a:r>
            <a:r>
              <a:rPr sz="22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8C1C74"/>
                </a:solidFill>
                <a:latin typeface="Arial"/>
                <a:cs typeface="Arial"/>
              </a:rPr>
              <a:t>peuvent</a:t>
            </a:r>
            <a:r>
              <a:rPr sz="22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8C1C74"/>
                </a:solidFill>
                <a:latin typeface="Arial"/>
                <a:cs typeface="Arial"/>
              </a:rPr>
              <a:t>être</a:t>
            </a:r>
            <a:r>
              <a:rPr sz="22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8C1C74"/>
                </a:solidFill>
                <a:latin typeface="Arial"/>
                <a:cs typeface="Arial"/>
              </a:rPr>
              <a:t>consommées</a:t>
            </a:r>
            <a:r>
              <a:rPr sz="22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8C1C74"/>
                </a:solidFill>
                <a:latin typeface="Arial"/>
                <a:cs typeface="Arial"/>
              </a:rPr>
              <a:t>par</a:t>
            </a:r>
            <a:r>
              <a:rPr sz="22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22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8C1C74"/>
                </a:solidFill>
                <a:latin typeface="Arial"/>
                <a:cs typeface="Arial"/>
              </a:rPr>
              <a:t>ressources</a:t>
            </a:r>
            <a:r>
              <a:rPr sz="22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8C1C74"/>
                </a:solidFill>
                <a:latin typeface="Arial"/>
                <a:cs typeface="Arial"/>
              </a:rPr>
              <a:t>dans</a:t>
            </a:r>
            <a:r>
              <a:rPr sz="22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8C1C74"/>
                </a:solidFill>
                <a:latin typeface="Arial"/>
                <a:cs typeface="Arial"/>
              </a:rPr>
              <a:t>ce</a:t>
            </a:r>
            <a:r>
              <a:rPr sz="2200" spc="8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8C1C74"/>
                </a:solidFill>
                <a:latin typeface="Arial"/>
                <a:cs typeface="Arial"/>
              </a:rPr>
              <a:t>projet.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0613" y="1101852"/>
            <a:ext cx="51987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Exploiter</a:t>
            </a:r>
            <a:r>
              <a:rPr spc="-75" dirty="0"/>
              <a:t> </a:t>
            </a:r>
            <a:r>
              <a:rPr spc="-10" dirty="0"/>
              <a:t>Kubernetes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8954" y="1976627"/>
            <a:ext cx="9036050" cy="401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 marR="4263390">
              <a:lnSpc>
                <a:spcPct val="128499"/>
              </a:lnSpc>
              <a:spcBef>
                <a:spcPts val="95"/>
              </a:spcBef>
            </a:pPr>
            <a:r>
              <a:rPr sz="2600" b="1" spc="-25" dirty="0">
                <a:solidFill>
                  <a:srgbClr val="8C1C74"/>
                </a:solidFill>
                <a:latin typeface="Arial"/>
                <a:cs typeface="Arial"/>
              </a:rPr>
              <a:t>Limiter</a:t>
            </a:r>
            <a:r>
              <a:rPr sz="2600" b="1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b="1" spc="-15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2600" b="1" spc="-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b="1" spc="-30" dirty="0">
                <a:solidFill>
                  <a:srgbClr val="8C1C74"/>
                </a:solidFill>
                <a:latin typeface="Arial"/>
                <a:cs typeface="Arial"/>
              </a:rPr>
              <a:t>ressources</a:t>
            </a:r>
            <a:r>
              <a:rPr sz="2600" b="1" spc="-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8C1C74"/>
                </a:solidFill>
                <a:latin typeface="Arial"/>
                <a:cs typeface="Arial"/>
              </a:rPr>
              <a:t>–</a:t>
            </a:r>
            <a:r>
              <a:rPr sz="2600" b="1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b="1" spc="-20" dirty="0">
                <a:solidFill>
                  <a:srgbClr val="8C1C74"/>
                </a:solidFill>
                <a:latin typeface="Arial"/>
                <a:cs typeface="Arial"/>
              </a:rPr>
              <a:t>Quota </a:t>
            </a:r>
            <a:r>
              <a:rPr sz="2600" b="1" spc="-7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b="1" spc="-25" dirty="0">
                <a:solidFill>
                  <a:srgbClr val="8C1C74"/>
                </a:solidFill>
                <a:latin typeface="Arial"/>
                <a:cs typeface="Arial"/>
              </a:rPr>
              <a:t>Utilisation</a:t>
            </a:r>
            <a:r>
              <a:rPr sz="2600" b="1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endParaRPr sz="2600">
              <a:latin typeface="Arial"/>
              <a:cs typeface="Arial"/>
            </a:endParaRPr>
          </a:p>
          <a:p>
            <a:pPr marL="715645" marR="560705" indent="-259715">
              <a:lnSpc>
                <a:spcPts val="2500"/>
              </a:lnSpc>
              <a:spcBef>
                <a:spcPts val="1680"/>
              </a:spcBef>
              <a:buSzPct val="77272"/>
              <a:buFont typeface="MS UI Gothic"/>
              <a:buChar char="➔"/>
              <a:tabLst>
                <a:tab pos="765810" algn="l"/>
              </a:tabLst>
            </a:pPr>
            <a:r>
              <a:rPr dirty="0"/>
              <a:t>	</a:t>
            </a:r>
            <a:r>
              <a:rPr sz="2200" spc="5" dirty="0">
                <a:solidFill>
                  <a:srgbClr val="8C1C74"/>
                </a:solidFill>
                <a:latin typeface="Arial"/>
                <a:cs typeface="Arial"/>
              </a:rPr>
              <a:t>Des</a:t>
            </a:r>
            <a:r>
              <a:rPr sz="22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8C1C74"/>
                </a:solidFill>
                <a:latin typeface="Arial"/>
                <a:cs typeface="Arial"/>
              </a:rPr>
              <a:t>équipes</a:t>
            </a:r>
            <a:r>
              <a:rPr sz="22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différentes</a:t>
            </a:r>
            <a:r>
              <a:rPr sz="22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travaillent</a:t>
            </a:r>
            <a:r>
              <a:rPr sz="22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8C1C74"/>
                </a:solidFill>
                <a:latin typeface="Arial"/>
                <a:cs typeface="Arial"/>
              </a:rPr>
              <a:t>dans</a:t>
            </a:r>
            <a:r>
              <a:rPr sz="22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8C1C74"/>
                </a:solidFill>
                <a:latin typeface="Arial"/>
                <a:cs typeface="Arial"/>
              </a:rPr>
              <a:t>des</a:t>
            </a:r>
            <a:r>
              <a:rPr sz="22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8C1C74"/>
                </a:solidFill>
                <a:latin typeface="Arial"/>
                <a:cs typeface="Arial"/>
              </a:rPr>
              <a:t>espaces</a:t>
            </a:r>
            <a:r>
              <a:rPr sz="22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50" dirty="0">
                <a:solidFill>
                  <a:srgbClr val="8C1C74"/>
                </a:solidFill>
                <a:latin typeface="Arial"/>
                <a:cs typeface="Arial"/>
              </a:rPr>
              <a:t>denoms </a:t>
            </a:r>
            <a:r>
              <a:rPr sz="2200" spc="-59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C1C74"/>
                </a:solidFill>
                <a:latin typeface="Arial"/>
                <a:cs typeface="Arial"/>
              </a:rPr>
              <a:t>différents.</a:t>
            </a:r>
            <a:endParaRPr sz="2200">
              <a:latin typeface="Arial"/>
              <a:cs typeface="Arial"/>
            </a:endParaRPr>
          </a:p>
          <a:p>
            <a:pPr marL="715645" marR="17780" indent="-259715">
              <a:lnSpc>
                <a:spcPts val="2500"/>
              </a:lnSpc>
              <a:spcBef>
                <a:spcPts val="905"/>
              </a:spcBef>
              <a:buClr>
                <a:srgbClr val="000000"/>
              </a:buClr>
              <a:buSzPct val="77272"/>
              <a:buFont typeface="MS UI Gothic"/>
              <a:buChar char="➔"/>
              <a:tabLst>
                <a:tab pos="704850" algn="l"/>
              </a:tabLst>
            </a:pPr>
            <a:r>
              <a:rPr sz="2200" spc="5" dirty="0">
                <a:solidFill>
                  <a:srgbClr val="8C1C74"/>
                </a:solidFill>
                <a:latin typeface="Arial"/>
                <a:cs typeface="Arial"/>
              </a:rPr>
              <a:t>L'administrateur</a:t>
            </a:r>
            <a:r>
              <a:rPr sz="22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8C1C74"/>
                </a:solidFill>
                <a:latin typeface="Arial"/>
                <a:cs typeface="Arial"/>
              </a:rPr>
              <a:t>crée</a:t>
            </a:r>
            <a:r>
              <a:rPr sz="22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8C1C74"/>
                </a:solidFill>
                <a:latin typeface="Arial"/>
                <a:cs typeface="Arial"/>
              </a:rPr>
              <a:t>un</a:t>
            </a:r>
            <a:r>
              <a:rPr sz="2200" spc="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8C1C74"/>
                </a:solidFill>
                <a:latin typeface="Arial"/>
                <a:cs typeface="Arial"/>
              </a:rPr>
              <a:t>quota</a:t>
            </a:r>
            <a:r>
              <a:rPr sz="22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200" spc="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8C1C74"/>
                </a:solidFill>
                <a:latin typeface="Arial"/>
                <a:cs typeface="Arial"/>
              </a:rPr>
              <a:t>ressources</a:t>
            </a:r>
            <a:r>
              <a:rPr sz="22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8C1C74"/>
                </a:solidFill>
                <a:latin typeface="Arial"/>
                <a:cs typeface="Arial"/>
              </a:rPr>
              <a:t>pour</a:t>
            </a:r>
            <a:r>
              <a:rPr sz="2200" spc="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8C1C74"/>
                </a:solidFill>
                <a:latin typeface="Arial"/>
                <a:cs typeface="Arial"/>
              </a:rPr>
              <a:t>chaque</a:t>
            </a:r>
            <a:r>
              <a:rPr sz="2200" spc="10" dirty="0">
                <a:solidFill>
                  <a:srgbClr val="8C1C74"/>
                </a:solidFill>
                <a:latin typeface="Arial"/>
                <a:cs typeface="Arial"/>
              </a:rPr>
              <a:t> espace </a:t>
            </a:r>
            <a:r>
              <a:rPr sz="2200" spc="-59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srgbClr val="8C1C74"/>
                </a:solidFill>
                <a:latin typeface="Arial"/>
                <a:cs typeface="Arial"/>
              </a:rPr>
              <a:t>nommage.</a:t>
            </a:r>
            <a:endParaRPr sz="2200">
              <a:latin typeface="Arial"/>
              <a:cs typeface="Arial"/>
            </a:endParaRPr>
          </a:p>
          <a:p>
            <a:pPr marL="715645" marR="28575" indent="-259715">
              <a:lnSpc>
                <a:spcPct val="94800"/>
              </a:lnSpc>
              <a:spcBef>
                <a:spcPts val="819"/>
              </a:spcBef>
              <a:buSzPct val="77272"/>
              <a:buFont typeface="MS UI Gothic"/>
              <a:buChar char="➔"/>
              <a:tabLst>
                <a:tab pos="765810" algn="l"/>
              </a:tabLst>
            </a:pPr>
            <a:r>
              <a:rPr dirty="0"/>
              <a:t>	</a:t>
            </a:r>
            <a:r>
              <a:rPr sz="2200" spc="5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22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utilisateurs</a:t>
            </a:r>
            <a:r>
              <a:rPr sz="22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8C1C74"/>
                </a:solidFill>
                <a:latin typeface="Arial"/>
                <a:cs typeface="Arial"/>
              </a:rPr>
              <a:t>créent</a:t>
            </a:r>
            <a:r>
              <a:rPr sz="22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8C1C74"/>
                </a:solidFill>
                <a:latin typeface="Arial"/>
                <a:cs typeface="Arial"/>
              </a:rPr>
              <a:t>des</a:t>
            </a:r>
            <a:r>
              <a:rPr sz="22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8C1C74"/>
                </a:solidFill>
                <a:latin typeface="Arial"/>
                <a:cs typeface="Arial"/>
              </a:rPr>
              <a:t>ressources</a:t>
            </a:r>
            <a:r>
              <a:rPr sz="22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8C1C74"/>
                </a:solidFill>
                <a:latin typeface="Arial"/>
                <a:cs typeface="Arial"/>
              </a:rPr>
              <a:t>(pods,</a:t>
            </a:r>
            <a:r>
              <a:rPr sz="22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8C1C74"/>
                </a:solidFill>
                <a:latin typeface="Arial"/>
                <a:cs typeface="Arial"/>
              </a:rPr>
              <a:t>services,</a:t>
            </a:r>
            <a:r>
              <a:rPr sz="22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8C1C74"/>
                </a:solidFill>
                <a:latin typeface="Arial"/>
                <a:cs typeface="Arial"/>
              </a:rPr>
              <a:t>etc.)</a:t>
            </a:r>
            <a:r>
              <a:rPr sz="22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8C1C74"/>
                </a:solidFill>
                <a:latin typeface="Arial"/>
                <a:cs typeface="Arial"/>
              </a:rPr>
              <a:t>dans </a:t>
            </a:r>
            <a:r>
              <a:rPr sz="22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8C1C74"/>
                </a:solidFill>
                <a:latin typeface="Arial"/>
                <a:cs typeface="Arial"/>
              </a:rPr>
              <a:t>l'espace</a:t>
            </a:r>
            <a:r>
              <a:rPr sz="22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2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srgbClr val="8C1C74"/>
                </a:solidFill>
                <a:latin typeface="Arial"/>
                <a:cs typeface="Arial"/>
              </a:rPr>
              <a:t>nommage,</a:t>
            </a:r>
            <a:r>
              <a:rPr sz="22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8C1C74"/>
                </a:solidFill>
                <a:latin typeface="Arial"/>
                <a:cs typeface="Arial"/>
              </a:rPr>
              <a:t>et</a:t>
            </a:r>
            <a:r>
              <a:rPr sz="22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22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8C1C74"/>
                </a:solidFill>
                <a:latin typeface="Arial"/>
                <a:cs typeface="Arial"/>
              </a:rPr>
              <a:t>système</a:t>
            </a:r>
            <a:r>
              <a:rPr sz="22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200" spc="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8C1C74"/>
                </a:solidFill>
                <a:latin typeface="Arial"/>
                <a:cs typeface="Arial"/>
              </a:rPr>
              <a:t>quota</a:t>
            </a:r>
            <a:r>
              <a:rPr sz="22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suit</a:t>
            </a:r>
            <a:r>
              <a:rPr sz="22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l'utilisation</a:t>
            </a:r>
            <a:r>
              <a:rPr sz="22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srgbClr val="8C1C74"/>
                </a:solidFill>
                <a:latin typeface="Arial"/>
                <a:cs typeface="Arial"/>
              </a:rPr>
              <a:t>pour </a:t>
            </a:r>
            <a:r>
              <a:rPr sz="2200" spc="-59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8C1C74"/>
                </a:solidFill>
                <a:latin typeface="Arial"/>
                <a:cs typeface="Arial"/>
              </a:rPr>
              <a:t>s'assurer</a:t>
            </a:r>
            <a:r>
              <a:rPr sz="22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qu'elle</a:t>
            </a:r>
            <a:r>
              <a:rPr sz="22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8C1C74"/>
                </a:solidFill>
                <a:latin typeface="Arial"/>
                <a:cs typeface="Arial"/>
              </a:rPr>
              <a:t>ne</a:t>
            </a:r>
            <a:r>
              <a:rPr sz="2200" spc="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8C1C74"/>
                </a:solidFill>
                <a:latin typeface="Arial"/>
                <a:cs typeface="Arial"/>
              </a:rPr>
              <a:t>dépasse</a:t>
            </a:r>
            <a:r>
              <a:rPr sz="22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8C1C74"/>
                </a:solidFill>
                <a:latin typeface="Arial"/>
                <a:cs typeface="Arial"/>
              </a:rPr>
              <a:t>pas</a:t>
            </a:r>
            <a:r>
              <a:rPr sz="22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22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limites</a:t>
            </a:r>
            <a:r>
              <a:rPr sz="22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2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8C1C74"/>
                </a:solidFill>
                <a:latin typeface="Arial"/>
                <a:cs typeface="Arial"/>
              </a:rPr>
              <a:t>ressources</a:t>
            </a:r>
            <a:r>
              <a:rPr sz="22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8C1C74"/>
                </a:solidFill>
                <a:latin typeface="Arial"/>
                <a:cs typeface="Arial"/>
              </a:rPr>
              <a:t>dures </a:t>
            </a:r>
            <a:r>
              <a:rPr sz="22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8C1C74"/>
                </a:solidFill>
                <a:latin typeface="Arial"/>
                <a:cs typeface="Arial"/>
              </a:rPr>
              <a:t>définies</a:t>
            </a:r>
            <a:r>
              <a:rPr sz="2200" spc="5" dirty="0">
                <a:solidFill>
                  <a:srgbClr val="8C1C74"/>
                </a:solidFill>
                <a:latin typeface="Arial"/>
                <a:cs typeface="Arial"/>
              </a:rPr>
              <a:t> dans</a:t>
            </a:r>
            <a:r>
              <a:rPr sz="22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8C1C74"/>
                </a:solidFill>
                <a:latin typeface="Arial"/>
                <a:cs typeface="Arial"/>
              </a:rPr>
              <a:t>un</a:t>
            </a:r>
            <a:r>
              <a:rPr sz="22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8C1C74"/>
                </a:solidFill>
                <a:latin typeface="Arial"/>
                <a:cs typeface="Arial"/>
              </a:rPr>
              <a:t>quota</a:t>
            </a:r>
            <a:r>
              <a:rPr sz="22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2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8C1C74"/>
                </a:solidFill>
                <a:latin typeface="Arial"/>
                <a:cs typeface="Arial"/>
              </a:rPr>
              <a:t>ressources.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0613" y="1101852"/>
            <a:ext cx="51987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Exploiter</a:t>
            </a:r>
            <a:r>
              <a:rPr spc="-75" dirty="0"/>
              <a:t> </a:t>
            </a:r>
            <a:r>
              <a:rPr spc="-10" dirty="0"/>
              <a:t>Kubernetes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8954" y="2029459"/>
            <a:ext cx="9001760" cy="4178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4581525" algn="just">
              <a:lnSpc>
                <a:spcPct val="128299"/>
              </a:lnSpc>
              <a:spcBef>
                <a:spcPts val="100"/>
              </a:spcBef>
            </a:pPr>
            <a:r>
              <a:rPr sz="2400" b="1" spc="-25" dirty="0">
                <a:solidFill>
                  <a:srgbClr val="8C1C74"/>
                </a:solidFill>
                <a:latin typeface="Arial"/>
                <a:cs typeface="Arial"/>
              </a:rPr>
              <a:t>Limiter</a:t>
            </a:r>
            <a:r>
              <a:rPr sz="2400" b="1" spc="-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2400" b="1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8C1C74"/>
                </a:solidFill>
                <a:latin typeface="Arial"/>
                <a:cs typeface="Arial"/>
              </a:rPr>
              <a:t>ressources</a:t>
            </a:r>
            <a:r>
              <a:rPr sz="2400" b="1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8C1C74"/>
                </a:solidFill>
                <a:latin typeface="Arial"/>
                <a:cs typeface="Arial"/>
              </a:rPr>
              <a:t>–</a:t>
            </a:r>
            <a:r>
              <a:rPr sz="2400" b="1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8C1C74"/>
                </a:solidFill>
                <a:latin typeface="Arial"/>
                <a:cs typeface="Arial"/>
              </a:rPr>
              <a:t>Quota </a:t>
            </a:r>
            <a:r>
              <a:rPr sz="2400" b="1" spc="-6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8C1C74"/>
                </a:solidFill>
                <a:latin typeface="Arial"/>
                <a:cs typeface="Arial"/>
              </a:rPr>
              <a:t>Utilisation</a:t>
            </a:r>
            <a:r>
              <a:rPr sz="2400" b="1" spc="-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663575" marR="128905" indent="-240665" algn="just">
              <a:lnSpc>
                <a:spcPct val="98000"/>
              </a:lnSpc>
              <a:spcBef>
                <a:spcPts val="1360"/>
              </a:spcBef>
              <a:buSzPct val="75000"/>
              <a:buFont typeface="MS UI Gothic"/>
              <a:buChar char="➔"/>
              <a:tabLst>
                <a:tab pos="708025" algn="l"/>
              </a:tabLst>
            </a:pPr>
            <a:r>
              <a:rPr dirty="0"/>
              <a:t>	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Si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la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création </a:t>
            </a:r>
            <a:r>
              <a:rPr sz="2000" spc="10" dirty="0">
                <a:solidFill>
                  <a:srgbClr val="8C1C74"/>
                </a:solidFill>
                <a:latin typeface="Arial"/>
                <a:cs typeface="Arial"/>
              </a:rPr>
              <a:t>ou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la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mise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à </a:t>
            </a:r>
            <a:r>
              <a:rPr sz="2000" spc="10" dirty="0">
                <a:solidFill>
                  <a:srgbClr val="8C1C74"/>
                </a:solidFill>
                <a:latin typeface="Arial"/>
                <a:cs typeface="Arial"/>
              </a:rPr>
              <a:t>jour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d'une </a:t>
            </a:r>
            <a:r>
              <a:rPr sz="2000" spc="25" dirty="0">
                <a:solidFill>
                  <a:srgbClr val="8C1C74"/>
                </a:solidFill>
                <a:latin typeface="Arial"/>
                <a:cs typeface="Arial"/>
              </a:rPr>
              <a:t>ressource </a:t>
            </a:r>
            <a:r>
              <a:rPr sz="2000" spc="10" dirty="0">
                <a:solidFill>
                  <a:srgbClr val="8C1C74"/>
                </a:solidFill>
                <a:latin typeface="Arial"/>
                <a:cs typeface="Arial"/>
              </a:rPr>
              <a:t>viole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une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contrainte </a:t>
            </a:r>
            <a:r>
              <a:rPr sz="2000" spc="30" dirty="0">
                <a:solidFill>
                  <a:srgbClr val="8C1C74"/>
                </a:solidFill>
                <a:latin typeface="Arial"/>
                <a:cs typeface="Arial"/>
              </a:rPr>
              <a:t>de </a:t>
            </a:r>
            <a:r>
              <a:rPr sz="2000" spc="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quota,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la </a:t>
            </a:r>
            <a:r>
              <a:rPr sz="2000" spc="25" dirty="0">
                <a:solidFill>
                  <a:srgbClr val="8C1C74"/>
                </a:solidFill>
                <a:latin typeface="Arial"/>
                <a:cs typeface="Arial"/>
              </a:rPr>
              <a:t>demande échoue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avec </a:t>
            </a:r>
            <a:r>
              <a:rPr sz="2000" spc="5" dirty="0">
                <a:solidFill>
                  <a:srgbClr val="8C1C74"/>
                </a:solidFill>
                <a:latin typeface="Arial"/>
                <a:cs typeface="Arial"/>
              </a:rPr>
              <a:t>le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code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d'état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HTTP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403 </a:t>
            </a:r>
            <a:r>
              <a:rPr sz="2000" spc="25" dirty="0">
                <a:solidFill>
                  <a:srgbClr val="8C1C74"/>
                </a:solidFill>
                <a:latin typeface="Arial"/>
                <a:cs typeface="Arial"/>
              </a:rPr>
              <a:t>FORBIDDEN </a:t>
            </a:r>
            <a:r>
              <a:rPr sz="2000" spc="-5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avec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un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8C1C74"/>
                </a:solidFill>
                <a:latin typeface="Arial"/>
                <a:cs typeface="Arial"/>
              </a:rPr>
              <a:t>message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expliquant</a:t>
            </a:r>
            <a:r>
              <a:rPr sz="2000" spc="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8C1C74"/>
                </a:solidFill>
                <a:latin typeface="Arial"/>
                <a:cs typeface="Arial"/>
              </a:rPr>
              <a:t>la</a:t>
            </a:r>
            <a:r>
              <a:rPr sz="2000" spc="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contrainte</a:t>
            </a:r>
            <a:r>
              <a:rPr sz="2000" spc="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qui</a:t>
            </a:r>
            <a:r>
              <a:rPr sz="20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aurait</a:t>
            </a:r>
            <a:r>
              <a:rPr sz="2000" spc="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été</a:t>
            </a:r>
            <a:r>
              <a:rPr sz="20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violée.</a:t>
            </a:r>
            <a:endParaRPr sz="2000">
              <a:latin typeface="Arial"/>
              <a:cs typeface="Arial"/>
            </a:endParaRPr>
          </a:p>
          <a:p>
            <a:pPr marL="663575" marR="17780" indent="-240665">
              <a:lnSpc>
                <a:spcPct val="95800"/>
              </a:lnSpc>
              <a:spcBef>
                <a:spcPts val="795"/>
              </a:spcBef>
              <a:buSzPct val="75000"/>
              <a:buFont typeface="MS UI Gothic"/>
              <a:buChar char="➔"/>
              <a:tabLst>
                <a:tab pos="708025" algn="l"/>
              </a:tabLst>
            </a:pPr>
            <a:r>
              <a:rPr dirty="0"/>
              <a:t>	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Si</a:t>
            </a:r>
            <a:r>
              <a:rPr sz="20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2000" spc="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quota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est</a:t>
            </a:r>
            <a:r>
              <a:rPr sz="2000" spc="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activé</a:t>
            </a:r>
            <a:r>
              <a:rPr sz="2000" spc="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dans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un</a:t>
            </a:r>
            <a:r>
              <a:rPr sz="2000" spc="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8C1C74"/>
                </a:solidFill>
                <a:latin typeface="Arial"/>
                <a:cs typeface="Arial"/>
              </a:rPr>
              <a:t>espace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8C1C74"/>
                </a:solidFill>
                <a:latin typeface="Arial"/>
                <a:cs typeface="Arial"/>
              </a:rPr>
              <a:t>noms</a:t>
            </a:r>
            <a:r>
              <a:rPr sz="2000" spc="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pour</a:t>
            </a:r>
            <a:r>
              <a:rPr sz="2000" spc="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calculer</a:t>
            </a:r>
            <a:r>
              <a:rPr sz="2000" spc="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8C1C74"/>
                </a:solidFill>
                <a:latin typeface="Arial"/>
                <a:cs typeface="Arial"/>
              </a:rPr>
              <a:t>les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8C1C74"/>
                </a:solidFill>
                <a:latin typeface="Arial"/>
                <a:cs typeface="Arial"/>
              </a:rPr>
              <a:t>ressources</a:t>
            </a:r>
            <a:r>
              <a:rPr sz="2000" spc="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8C1C74"/>
                </a:solidFill>
                <a:latin typeface="Arial"/>
                <a:cs typeface="Arial"/>
              </a:rPr>
              <a:t>telles</a:t>
            </a:r>
            <a:r>
              <a:rPr sz="2000" spc="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que</a:t>
            </a:r>
            <a:r>
              <a:rPr sz="2000" spc="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8C1C74"/>
                </a:solidFill>
                <a:latin typeface="Arial"/>
                <a:cs typeface="Arial"/>
              </a:rPr>
              <a:t>processeur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et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8C1C74"/>
                </a:solidFill>
                <a:latin typeface="Arial"/>
                <a:cs typeface="Arial"/>
              </a:rPr>
              <a:t>la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8C1C74"/>
                </a:solidFill>
                <a:latin typeface="Arial"/>
                <a:cs typeface="Arial"/>
              </a:rPr>
              <a:t>mémoire,</a:t>
            </a:r>
            <a:r>
              <a:rPr sz="2000" spc="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2000" spc="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utilisateurs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 doivent</a:t>
            </a:r>
            <a:r>
              <a:rPr sz="2000" spc="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spécifier</a:t>
            </a:r>
            <a:r>
              <a:rPr sz="2000" spc="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des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requêtes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ou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des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8C1C74"/>
                </a:solidFill>
                <a:latin typeface="Arial"/>
                <a:cs typeface="Arial"/>
              </a:rPr>
              <a:t>limites</a:t>
            </a:r>
            <a:r>
              <a:rPr sz="2000" spc="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pour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ces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valeurs</a:t>
            </a:r>
            <a:r>
              <a:rPr sz="2000" spc="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;</a:t>
            </a:r>
            <a:r>
              <a:rPr sz="2000" spc="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sinon,</a:t>
            </a:r>
            <a:r>
              <a:rPr sz="2000" spc="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le </a:t>
            </a:r>
            <a:r>
              <a:rPr sz="2000" spc="-5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8C1C74"/>
                </a:solidFill>
                <a:latin typeface="Arial"/>
                <a:cs typeface="Arial"/>
              </a:rPr>
              <a:t>système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quota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peut</a:t>
            </a:r>
            <a:r>
              <a:rPr sz="2000" spc="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rejeter</a:t>
            </a:r>
            <a:r>
              <a:rPr sz="2000" spc="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8C1C74"/>
                </a:solidFill>
                <a:latin typeface="Arial"/>
                <a:cs typeface="Arial"/>
              </a:rPr>
              <a:t>la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création</a:t>
            </a:r>
            <a:r>
              <a:rPr sz="2000" spc="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pods.</a:t>
            </a:r>
            <a:r>
              <a:rPr sz="2000" spc="-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Astuce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r>
              <a:rPr sz="2000" spc="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8C1C74"/>
                </a:solidFill>
                <a:latin typeface="Arial"/>
                <a:cs typeface="Arial"/>
              </a:rPr>
              <a:t>Utilisez</a:t>
            </a:r>
            <a:r>
              <a:rPr sz="2000" spc="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le </a:t>
            </a:r>
            <a:r>
              <a:rPr sz="20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contrôleur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d'admission</a:t>
            </a:r>
            <a:r>
              <a:rPr sz="2000" spc="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8C1C74"/>
                </a:solidFill>
                <a:latin typeface="Arial"/>
                <a:cs typeface="Arial"/>
              </a:rPr>
              <a:t>LimitRanger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pour</a:t>
            </a:r>
            <a:r>
              <a:rPr sz="2000" spc="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forcer</a:t>
            </a:r>
            <a:r>
              <a:rPr sz="2000" spc="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2000" spc="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valeurs</a:t>
            </a:r>
            <a:r>
              <a:rPr sz="2000" spc="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par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défaut </a:t>
            </a:r>
            <a:r>
              <a:rPr sz="20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pour</a:t>
            </a:r>
            <a:r>
              <a:rPr sz="2000" spc="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2000" spc="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pods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qui</a:t>
            </a:r>
            <a:r>
              <a:rPr sz="2000" spc="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ne</a:t>
            </a:r>
            <a:r>
              <a:rPr sz="2000" spc="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nécessitent</a:t>
            </a:r>
            <a:r>
              <a:rPr sz="2000" spc="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aucun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calcul</a:t>
            </a:r>
            <a:r>
              <a:rPr sz="2000" spc="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000" spc="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ressources.</a:t>
            </a:r>
            <a:r>
              <a:rPr sz="2000" spc="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8C1C74"/>
                </a:solidFill>
                <a:latin typeface="Arial"/>
                <a:cs typeface="Arial"/>
              </a:rPr>
              <a:t>Voir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8C1C74"/>
                </a:solidFill>
                <a:latin typeface="Arial"/>
                <a:cs typeface="Arial"/>
              </a:rPr>
              <a:t>la </a:t>
            </a:r>
            <a:r>
              <a:rPr sz="20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8C1C74"/>
                </a:solidFill>
                <a:latin typeface="Arial"/>
                <a:cs typeface="Arial"/>
              </a:rPr>
              <a:t>marche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à</a:t>
            </a:r>
            <a:r>
              <a:rPr sz="2000" spc="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suivre</a:t>
            </a:r>
            <a:r>
              <a:rPr sz="2000" spc="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pour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un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exemple</a:t>
            </a:r>
            <a:r>
              <a:rPr sz="2000" spc="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8C1C74"/>
                </a:solidFill>
                <a:latin typeface="Arial"/>
                <a:cs typeface="Arial"/>
              </a:rPr>
              <a:t>la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façon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d'éviter</a:t>
            </a:r>
            <a:r>
              <a:rPr sz="2000" spc="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C1C74"/>
                </a:solidFill>
                <a:latin typeface="Arial"/>
                <a:cs typeface="Arial"/>
              </a:rPr>
              <a:t>ce</a:t>
            </a:r>
            <a:r>
              <a:rPr sz="20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8C1C74"/>
                </a:solidFill>
                <a:latin typeface="Arial"/>
                <a:cs typeface="Arial"/>
              </a:rPr>
              <a:t>problème.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0613" y="1101852"/>
            <a:ext cx="51987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Exploiter</a:t>
            </a:r>
            <a:r>
              <a:rPr spc="-75" dirty="0"/>
              <a:t> </a:t>
            </a:r>
            <a:r>
              <a:rPr spc="-10" dirty="0"/>
              <a:t>Kubernetes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8154" y="2187955"/>
            <a:ext cx="9106535" cy="4756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8C1C74"/>
                </a:solidFill>
                <a:latin typeface="Arial"/>
                <a:cs typeface="Arial"/>
              </a:rPr>
              <a:t>Limiter</a:t>
            </a:r>
            <a:r>
              <a:rPr sz="1800" b="1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1800" b="1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8C1C74"/>
                </a:solidFill>
                <a:latin typeface="Arial"/>
                <a:cs typeface="Arial"/>
              </a:rPr>
              <a:t>ressources</a:t>
            </a:r>
            <a:r>
              <a:rPr sz="1800" b="1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C1C74"/>
                </a:solidFill>
                <a:latin typeface="Arial"/>
                <a:cs typeface="Arial"/>
              </a:rPr>
              <a:t>–</a:t>
            </a:r>
            <a:r>
              <a:rPr sz="1800" b="1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8C1C74"/>
                </a:solidFill>
                <a:latin typeface="Arial"/>
                <a:cs typeface="Arial"/>
              </a:rPr>
              <a:t>Quota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marL="76200" marR="171450">
              <a:lnSpc>
                <a:spcPts val="2020"/>
              </a:lnSpc>
              <a:spcBef>
                <a:spcPts val="1410"/>
              </a:spcBef>
            </a:pPr>
            <a:r>
              <a:rPr sz="1800" spc="-55" dirty="0">
                <a:solidFill>
                  <a:srgbClr val="8C1C74"/>
                </a:solidFill>
                <a:latin typeface="Arial"/>
                <a:cs typeface="Arial"/>
              </a:rPr>
              <a:t>Voici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des </a:t>
            </a:r>
            <a:r>
              <a:rPr sz="1800" spc="-25" dirty="0">
                <a:solidFill>
                  <a:srgbClr val="8C1C74"/>
                </a:solidFill>
                <a:latin typeface="Arial"/>
                <a:cs typeface="Arial"/>
              </a:rPr>
              <a:t>exemples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de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stratégies qui </a:t>
            </a:r>
            <a:r>
              <a:rPr sz="1800" spc="-25" dirty="0">
                <a:solidFill>
                  <a:srgbClr val="8C1C74"/>
                </a:solidFill>
                <a:latin typeface="Arial"/>
                <a:cs typeface="Arial"/>
              </a:rPr>
              <a:t>pourraient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être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créées 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à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l'aide d'espaces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de </a:t>
            </a:r>
            <a:r>
              <a:rPr sz="1800" spc="-25" dirty="0">
                <a:solidFill>
                  <a:srgbClr val="8C1C74"/>
                </a:solidFill>
                <a:latin typeface="Arial"/>
                <a:cs typeface="Arial"/>
              </a:rPr>
              <a:t>noms et </a:t>
            </a:r>
            <a:r>
              <a:rPr sz="1800" spc="-49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18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quotas 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581660" indent="-209550">
              <a:lnSpc>
                <a:spcPct val="100000"/>
              </a:lnSpc>
              <a:spcBef>
                <a:spcPts val="495"/>
              </a:spcBef>
              <a:buClr>
                <a:srgbClr val="000000"/>
              </a:buClr>
              <a:buSzPct val="73333"/>
              <a:buFont typeface="MS UI Gothic"/>
              <a:buChar char="➔"/>
              <a:tabLst>
                <a:tab pos="582295" algn="l"/>
              </a:tabLst>
            </a:pPr>
            <a:r>
              <a:rPr sz="1500" spc="10" dirty="0">
                <a:solidFill>
                  <a:srgbClr val="8C1C74"/>
                </a:solidFill>
                <a:latin typeface="Arial"/>
                <a:cs typeface="Arial"/>
              </a:rPr>
              <a:t>Dans</a:t>
            </a:r>
            <a:r>
              <a:rPr sz="15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un</a:t>
            </a:r>
            <a:r>
              <a:rPr sz="15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cluster</a:t>
            </a:r>
            <a:r>
              <a:rPr sz="1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d'une</a:t>
            </a:r>
            <a:r>
              <a:rPr sz="15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capacité</a:t>
            </a:r>
            <a:r>
              <a:rPr sz="1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15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32</a:t>
            </a:r>
            <a:r>
              <a:rPr sz="1500" spc="25" dirty="0">
                <a:solidFill>
                  <a:srgbClr val="8C1C74"/>
                </a:solidFill>
                <a:latin typeface="Arial"/>
                <a:cs typeface="Arial"/>
              </a:rPr>
              <a:t> GiBRAM,</a:t>
            </a:r>
            <a:r>
              <a:rPr sz="1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et</a:t>
            </a:r>
            <a:r>
              <a:rPr sz="15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16</a:t>
            </a:r>
            <a:r>
              <a:rPr sz="15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8C1C74"/>
                </a:solidFill>
                <a:latin typeface="Arial"/>
                <a:cs typeface="Arial"/>
              </a:rPr>
              <a:t>cœurs,</a:t>
            </a:r>
            <a:endParaRPr sz="1500">
              <a:latin typeface="Arial"/>
              <a:cs typeface="Arial"/>
            </a:endParaRPr>
          </a:p>
          <a:p>
            <a:pPr marL="737235" lvl="1" indent="-108585">
              <a:lnSpc>
                <a:spcPct val="100000"/>
              </a:lnSpc>
              <a:spcBef>
                <a:spcPts val="580"/>
              </a:spcBef>
              <a:buClr>
                <a:srgbClr val="000000"/>
              </a:buClr>
              <a:buSzPct val="46153"/>
              <a:buFont typeface="MS UI Gothic"/>
              <a:buChar char="➔"/>
              <a:tabLst>
                <a:tab pos="737870" algn="l"/>
              </a:tabLst>
            </a:pPr>
            <a:r>
              <a:rPr sz="1300" dirty="0">
                <a:solidFill>
                  <a:srgbClr val="8C1C74"/>
                </a:solidFill>
                <a:latin typeface="Arial"/>
                <a:cs typeface="Arial"/>
              </a:rPr>
              <a:t>l'équipe</a:t>
            </a:r>
            <a:r>
              <a:rPr sz="1300" spc="-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8C1C74"/>
                </a:solidFill>
                <a:latin typeface="Arial"/>
                <a:cs typeface="Arial"/>
              </a:rPr>
              <a:t>A</a:t>
            </a:r>
            <a:r>
              <a:rPr sz="1300" spc="-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8C1C74"/>
                </a:solidFill>
                <a:latin typeface="Arial"/>
                <a:cs typeface="Arial"/>
              </a:rPr>
              <a:t>utilise </a:t>
            </a:r>
            <a:r>
              <a:rPr sz="1300" spc="5" dirty="0">
                <a:solidFill>
                  <a:srgbClr val="8C1C74"/>
                </a:solidFill>
                <a:latin typeface="Arial"/>
                <a:cs typeface="Arial"/>
              </a:rPr>
              <a:t>20</a:t>
            </a:r>
            <a:r>
              <a:rPr sz="13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8C1C74"/>
                </a:solidFill>
                <a:latin typeface="Arial"/>
                <a:cs typeface="Arial"/>
              </a:rPr>
              <a:t>GiB</a:t>
            </a:r>
            <a:r>
              <a:rPr sz="13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8C1C74"/>
                </a:solidFill>
                <a:latin typeface="Arial"/>
                <a:cs typeface="Arial"/>
              </a:rPr>
              <a:t>et</a:t>
            </a:r>
            <a:r>
              <a:rPr sz="13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8C1C74"/>
                </a:solidFill>
                <a:latin typeface="Arial"/>
                <a:cs typeface="Arial"/>
              </a:rPr>
              <a:t>10</a:t>
            </a:r>
            <a:r>
              <a:rPr sz="13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300" spc="5" dirty="0">
                <a:solidFill>
                  <a:srgbClr val="8C1C74"/>
                </a:solidFill>
                <a:latin typeface="Arial"/>
                <a:cs typeface="Arial"/>
              </a:rPr>
              <a:t>cœurs,</a:t>
            </a:r>
            <a:endParaRPr sz="1300">
              <a:latin typeface="Arial"/>
              <a:cs typeface="Arial"/>
            </a:endParaRPr>
          </a:p>
          <a:p>
            <a:pPr marL="737235" lvl="1" indent="-108585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SzPct val="46153"/>
              <a:buFont typeface="MS UI Gothic"/>
              <a:buChar char="➔"/>
              <a:tabLst>
                <a:tab pos="737870" algn="l"/>
              </a:tabLst>
            </a:pPr>
            <a:r>
              <a:rPr sz="1300" dirty="0">
                <a:solidFill>
                  <a:srgbClr val="8C1C74"/>
                </a:solidFill>
                <a:latin typeface="Arial"/>
                <a:cs typeface="Arial"/>
              </a:rPr>
              <a:t>B</a:t>
            </a:r>
            <a:r>
              <a:rPr sz="13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8C1C74"/>
                </a:solidFill>
                <a:latin typeface="Arial"/>
                <a:cs typeface="Arial"/>
              </a:rPr>
              <a:t>ut</a:t>
            </a:r>
            <a:r>
              <a:rPr sz="1300" spc="-5" dirty="0">
                <a:solidFill>
                  <a:srgbClr val="8C1C74"/>
                </a:solidFill>
                <a:latin typeface="Arial"/>
                <a:cs typeface="Arial"/>
              </a:rPr>
              <a:t>ili</a:t>
            </a:r>
            <a:r>
              <a:rPr sz="1300" dirty="0">
                <a:solidFill>
                  <a:srgbClr val="8C1C74"/>
                </a:solidFill>
                <a:latin typeface="Arial"/>
                <a:cs typeface="Arial"/>
              </a:rPr>
              <a:t>se </a:t>
            </a:r>
            <a:r>
              <a:rPr sz="1300" spc="10" dirty="0">
                <a:solidFill>
                  <a:srgbClr val="8C1C74"/>
                </a:solidFill>
                <a:latin typeface="Arial"/>
                <a:cs typeface="Arial"/>
              </a:rPr>
              <a:t>10G</a:t>
            </a:r>
            <a:r>
              <a:rPr sz="1300" spc="5" dirty="0">
                <a:solidFill>
                  <a:srgbClr val="8C1C74"/>
                </a:solidFill>
                <a:latin typeface="Arial"/>
                <a:cs typeface="Arial"/>
              </a:rPr>
              <a:t>i</a:t>
            </a:r>
            <a:r>
              <a:rPr sz="1300" dirty="0">
                <a:solidFill>
                  <a:srgbClr val="8C1C74"/>
                </a:solidFill>
                <a:latin typeface="Arial"/>
                <a:cs typeface="Arial"/>
              </a:rPr>
              <a:t>B</a:t>
            </a:r>
            <a:r>
              <a:rPr sz="13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300" spc="5" dirty="0">
                <a:solidFill>
                  <a:srgbClr val="8C1C74"/>
                </a:solidFill>
                <a:latin typeface="Arial"/>
                <a:cs typeface="Arial"/>
              </a:rPr>
              <a:t>e</a:t>
            </a:r>
            <a:r>
              <a:rPr sz="1300" dirty="0">
                <a:solidFill>
                  <a:srgbClr val="8C1C74"/>
                </a:solidFill>
                <a:latin typeface="Arial"/>
                <a:cs typeface="Arial"/>
              </a:rPr>
              <a:t>t</a:t>
            </a:r>
            <a:r>
              <a:rPr sz="13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8C1C74"/>
                </a:solidFill>
                <a:latin typeface="Arial"/>
                <a:cs typeface="Arial"/>
              </a:rPr>
              <a:t>4</a:t>
            </a:r>
            <a:r>
              <a:rPr sz="1300" spc="-9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300" spc="10" dirty="0">
                <a:solidFill>
                  <a:srgbClr val="8C1C74"/>
                </a:solidFill>
                <a:latin typeface="Arial"/>
                <a:cs typeface="Arial"/>
              </a:rPr>
              <a:t>c</a:t>
            </a:r>
            <a:r>
              <a:rPr sz="1300" spc="5" dirty="0">
                <a:solidFill>
                  <a:srgbClr val="8C1C74"/>
                </a:solidFill>
                <a:latin typeface="Arial"/>
                <a:cs typeface="Arial"/>
              </a:rPr>
              <a:t>œ</a:t>
            </a:r>
            <a:r>
              <a:rPr sz="1300" spc="10" dirty="0">
                <a:solidFill>
                  <a:srgbClr val="8C1C74"/>
                </a:solidFill>
                <a:latin typeface="Arial"/>
                <a:cs typeface="Arial"/>
              </a:rPr>
              <a:t>urs,</a:t>
            </a:r>
            <a:endParaRPr sz="1300">
              <a:latin typeface="Arial"/>
              <a:cs typeface="Arial"/>
            </a:endParaRPr>
          </a:p>
          <a:p>
            <a:pPr marL="737235" lvl="1" indent="-108585">
              <a:lnSpc>
                <a:spcPct val="100000"/>
              </a:lnSpc>
              <a:spcBef>
                <a:spcPts val="430"/>
              </a:spcBef>
              <a:buClr>
                <a:srgbClr val="000000"/>
              </a:buClr>
              <a:buSzPct val="46153"/>
              <a:buFont typeface="MS UI Gothic"/>
              <a:buChar char="➔"/>
              <a:tabLst>
                <a:tab pos="737870" algn="l"/>
              </a:tabLst>
            </a:pPr>
            <a:r>
              <a:rPr sz="1300" dirty="0">
                <a:solidFill>
                  <a:srgbClr val="8C1C74"/>
                </a:solidFill>
                <a:latin typeface="Arial"/>
                <a:cs typeface="Arial"/>
              </a:rPr>
              <a:t>on</a:t>
            </a:r>
            <a:r>
              <a:rPr sz="13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8C1C74"/>
                </a:solidFill>
                <a:latin typeface="Arial"/>
                <a:cs typeface="Arial"/>
              </a:rPr>
              <a:t>garde</a:t>
            </a:r>
            <a:r>
              <a:rPr sz="13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8C1C74"/>
                </a:solidFill>
                <a:latin typeface="Arial"/>
                <a:cs typeface="Arial"/>
              </a:rPr>
              <a:t>2GiB</a:t>
            </a:r>
            <a:r>
              <a:rPr sz="13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8C1C74"/>
                </a:solidFill>
                <a:latin typeface="Arial"/>
                <a:cs typeface="Arial"/>
              </a:rPr>
              <a:t>et</a:t>
            </a:r>
            <a:r>
              <a:rPr sz="13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8C1C74"/>
                </a:solidFill>
                <a:latin typeface="Arial"/>
                <a:cs typeface="Arial"/>
              </a:rPr>
              <a:t>2</a:t>
            </a:r>
            <a:r>
              <a:rPr sz="13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300" spc="5" dirty="0">
                <a:solidFill>
                  <a:srgbClr val="8C1C74"/>
                </a:solidFill>
                <a:latin typeface="Arial"/>
                <a:cs typeface="Arial"/>
              </a:rPr>
              <a:t>cœurs</a:t>
            </a:r>
            <a:r>
              <a:rPr sz="13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8C1C74"/>
                </a:solidFill>
                <a:latin typeface="Arial"/>
                <a:cs typeface="Arial"/>
              </a:rPr>
              <a:t>en</a:t>
            </a:r>
            <a:r>
              <a:rPr sz="13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300" spc="5" dirty="0">
                <a:solidFill>
                  <a:srgbClr val="8C1C74"/>
                </a:solidFill>
                <a:latin typeface="Arial"/>
                <a:cs typeface="Arial"/>
              </a:rPr>
              <a:t>réserve</a:t>
            </a:r>
            <a:r>
              <a:rPr sz="13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8C1C74"/>
                </a:solidFill>
                <a:latin typeface="Arial"/>
                <a:cs typeface="Arial"/>
              </a:rPr>
              <a:t>pour</a:t>
            </a:r>
            <a:r>
              <a:rPr sz="13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8C1C74"/>
                </a:solidFill>
                <a:latin typeface="Arial"/>
                <a:cs typeface="Arial"/>
              </a:rPr>
              <a:t>allocation</a:t>
            </a:r>
            <a:r>
              <a:rPr sz="1300" spc="-9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300" spc="5" dirty="0">
                <a:solidFill>
                  <a:srgbClr val="8C1C74"/>
                </a:solidFill>
                <a:latin typeface="Arial"/>
                <a:cs typeface="Arial"/>
              </a:rPr>
              <a:t>future.</a:t>
            </a:r>
            <a:endParaRPr sz="1300">
              <a:latin typeface="Arial"/>
              <a:cs typeface="Arial"/>
            </a:endParaRPr>
          </a:p>
          <a:p>
            <a:pPr marL="550545" marR="699770" indent="-178435">
              <a:lnSpc>
                <a:spcPts val="1700"/>
              </a:lnSpc>
              <a:spcBef>
                <a:spcPts val="470"/>
              </a:spcBef>
              <a:buSzPct val="73333"/>
              <a:buFont typeface="MS UI Gothic"/>
              <a:buChar char="➔"/>
              <a:tabLst>
                <a:tab pos="581660" algn="l"/>
              </a:tabLst>
            </a:pPr>
            <a:r>
              <a:rPr dirty="0"/>
              <a:t>	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Limiter</a:t>
            </a:r>
            <a:r>
              <a:rPr sz="1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l'espace</a:t>
            </a:r>
            <a:r>
              <a:rPr sz="1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15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8C1C74"/>
                </a:solidFill>
                <a:latin typeface="Arial"/>
                <a:cs typeface="Arial"/>
              </a:rPr>
              <a:t>nommage</a:t>
            </a:r>
            <a:r>
              <a:rPr sz="1500" spc="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"testing"</a:t>
            </a:r>
            <a:r>
              <a:rPr sz="1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8C1C74"/>
                </a:solidFill>
                <a:latin typeface="Arial"/>
                <a:cs typeface="Arial"/>
              </a:rPr>
              <a:t>à</a:t>
            </a:r>
            <a:r>
              <a:rPr sz="1500" spc="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8C1C74"/>
                </a:solidFill>
                <a:latin typeface="Arial"/>
                <a:cs typeface="Arial"/>
              </a:rPr>
              <a:t>l'utilisation</a:t>
            </a:r>
            <a:r>
              <a:rPr sz="15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d'un</a:t>
            </a:r>
            <a:r>
              <a:rPr sz="1500" spc="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8C1C74"/>
                </a:solidFill>
                <a:latin typeface="Arial"/>
                <a:cs typeface="Arial"/>
              </a:rPr>
              <a:t>noyau</a:t>
            </a:r>
            <a:r>
              <a:rPr sz="15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et</a:t>
            </a:r>
            <a:r>
              <a:rPr sz="15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15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8C1C74"/>
                </a:solidFill>
                <a:latin typeface="Arial"/>
                <a:cs typeface="Arial"/>
              </a:rPr>
              <a:t>1</a:t>
            </a:r>
            <a:r>
              <a:rPr sz="1500" spc="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8C1C74"/>
                </a:solidFill>
                <a:latin typeface="Arial"/>
                <a:cs typeface="Arial"/>
              </a:rPr>
              <a:t>Go</a:t>
            </a:r>
            <a:r>
              <a:rPr sz="1500" spc="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15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8C1C74"/>
                </a:solidFill>
                <a:latin typeface="Arial"/>
                <a:cs typeface="Arial"/>
              </a:rPr>
              <a:t>RAM.</a:t>
            </a:r>
            <a:r>
              <a:rPr sz="1500" spc="-2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8C1C74"/>
                </a:solidFill>
                <a:latin typeface="Arial"/>
                <a:cs typeface="Arial"/>
              </a:rPr>
              <a:t>Laisser </a:t>
            </a:r>
            <a:r>
              <a:rPr sz="1500" spc="-4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l'espace</a:t>
            </a:r>
            <a:r>
              <a:rPr sz="1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15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8C1C74"/>
                </a:solidFill>
                <a:latin typeface="Arial"/>
                <a:cs typeface="Arial"/>
              </a:rPr>
              <a:t>nommage</a:t>
            </a:r>
            <a:r>
              <a:rPr sz="1500" spc="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"production"</a:t>
            </a:r>
            <a:r>
              <a:rPr sz="1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8C1C74"/>
                </a:solidFill>
                <a:latin typeface="Arial"/>
                <a:cs typeface="Arial"/>
              </a:rPr>
              <a:t>utiliser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n'importe</a:t>
            </a:r>
            <a:r>
              <a:rPr sz="15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quelle</a:t>
            </a:r>
            <a:r>
              <a:rPr sz="1500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8C1C74"/>
                </a:solidFill>
                <a:latin typeface="Arial"/>
                <a:cs typeface="Arial"/>
              </a:rPr>
              <a:t>quantité.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 marL="76200" marR="292100">
              <a:lnSpc>
                <a:spcPct val="92800"/>
              </a:lnSpc>
              <a:spcBef>
                <a:spcPts val="1460"/>
              </a:spcBef>
            </a:pPr>
            <a:r>
              <a:rPr sz="1800" spc="-25" dirty="0">
                <a:solidFill>
                  <a:srgbClr val="8C1C74"/>
                </a:solidFill>
                <a:latin typeface="Arial"/>
                <a:cs typeface="Arial"/>
              </a:rPr>
              <a:t>Dans 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le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cas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où 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la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capacité totale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du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cluster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est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inférieure 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à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la </a:t>
            </a:r>
            <a:r>
              <a:rPr sz="1800" spc="-30" dirty="0">
                <a:solidFill>
                  <a:srgbClr val="8C1C74"/>
                </a:solidFill>
                <a:latin typeface="Arial"/>
                <a:cs typeface="Arial"/>
              </a:rPr>
              <a:t>somme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des quotas </a:t>
            </a:r>
            <a:r>
              <a:rPr sz="1800" spc="-25" dirty="0">
                <a:solidFill>
                  <a:srgbClr val="8C1C74"/>
                </a:solidFill>
                <a:latin typeface="Arial"/>
                <a:cs typeface="Arial"/>
              </a:rPr>
              <a:t>des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 espaces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de </a:t>
            </a:r>
            <a:r>
              <a:rPr sz="1800" spc="-25" dirty="0">
                <a:solidFill>
                  <a:srgbClr val="8C1C74"/>
                </a:solidFill>
                <a:latin typeface="Arial"/>
                <a:cs typeface="Arial"/>
              </a:rPr>
              <a:t>noms,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il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peut 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y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avoir conflit pour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les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ressources. Les </a:t>
            </a:r>
            <a:r>
              <a:rPr sz="1800" spc="-25" dirty="0">
                <a:solidFill>
                  <a:srgbClr val="8C1C74"/>
                </a:solidFill>
                <a:latin typeface="Arial"/>
                <a:cs typeface="Arial"/>
              </a:rPr>
              <a:t>demandes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sont traitées </a:t>
            </a:r>
            <a:r>
              <a:rPr sz="1800" spc="-49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selon</a:t>
            </a:r>
            <a:r>
              <a:rPr sz="18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18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8C1C74"/>
                </a:solidFill>
                <a:latin typeface="Arial"/>
                <a:cs typeface="Arial"/>
              </a:rPr>
              <a:t>principe</a:t>
            </a:r>
            <a:r>
              <a:rPr sz="18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du</a:t>
            </a:r>
            <a:r>
              <a:rPr sz="18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8C1C74"/>
                </a:solidFill>
                <a:latin typeface="Arial"/>
                <a:cs typeface="Arial"/>
              </a:rPr>
              <a:t>premier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arrivé,</a:t>
            </a:r>
            <a:r>
              <a:rPr sz="1800" spc="-25" dirty="0">
                <a:solidFill>
                  <a:srgbClr val="8C1C74"/>
                </a:solidFill>
                <a:latin typeface="Arial"/>
                <a:cs typeface="Arial"/>
              </a:rPr>
              <a:t> premier</a:t>
            </a:r>
            <a:r>
              <a:rPr sz="1800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servi.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95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</a:pP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Ni</a:t>
            </a:r>
            <a:r>
              <a:rPr sz="18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18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controverses</a:t>
            </a:r>
            <a:r>
              <a:rPr sz="18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ni les</a:t>
            </a:r>
            <a:r>
              <a:rPr sz="18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8C1C74"/>
                </a:solidFill>
                <a:latin typeface="Arial"/>
                <a:cs typeface="Arial"/>
              </a:rPr>
              <a:t>changements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18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quotas</a:t>
            </a:r>
            <a:r>
              <a:rPr sz="1800" spc="-25" dirty="0">
                <a:solidFill>
                  <a:srgbClr val="8C1C74"/>
                </a:solidFill>
                <a:latin typeface="Arial"/>
                <a:cs typeface="Arial"/>
              </a:rPr>
              <a:t> n'affecteront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18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ressources</a:t>
            </a:r>
            <a:r>
              <a:rPr sz="18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déjà</a:t>
            </a:r>
            <a:r>
              <a:rPr sz="1800" spc="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8C1C74"/>
                </a:solidFill>
                <a:latin typeface="Arial"/>
                <a:cs typeface="Arial"/>
              </a:rPr>
              <a:t>créées.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0613" y="1101852"/>
            <a:ext cx="51987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Exploiter</a:t>
            </a:r>
            <a:r>
              <a:rPr spc="-75" dirty="0"/>
              <a:t> </a:t>
            </a:r>
            <a:r>
              <a:rPr spc="-10" dirty="0"/>
              <a:t>Kubernetes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54" y="2168652"/>
            <a:ext cx="59283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solidFill>
                  <a:srgbClr val="8C1C74"/>
                </a:solidFill>
                <a:latin typeface="Arial"/>
                <a:cs typeface="Arial"/>
              </a:rPr>
              <a:t>Limiter</a:t>
            </a:r>
            <a:r>
              <a:rPr sz="3200" b="1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3200" b="1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b="1" spc="-15" dirty="0">
                <a:solidFill>
                  <a:srgbClr val="8C1C74"/>
                </a:solidFill>
                <a:latin typeface="Arial"/>
                <a:cs typeface="Arial"/>
              </a:rPr>
              <a:t>ressources</a:t>
            </a:r>
            <a:r>
              <a:rPr sz="3200" b="1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8C1C74"/>
                </a:solidFill>
                <a:latin typeface="Arial"/>
                <a:cs typeface="Arial"/>
              </a:rPr>
              <a:t>–</a:t>
            </a:r>
            <a:r>
              <a:rPr sz="3200" b="1" spc="-10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8C1C74"/>
                </a:solidFill>
                <a:latin typeface="Arial"/>
                <a:cs typeface="Arial"/>
              </a:rPr>
              <a:t>Quota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1658" y="3096259"/>
            <a:ext cx="2505075" cy="2851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25"/>
              </a:lnSpc>
              <a:spcBef>
                <a:spcPts val="100"/>
              </a:spcBef>
            </a:pPr>
            <a:r>
              <a:rPr sz="1800" spc="-30" dirty="0">
                <a:solidFill>
                  <a:srgbClr val="00A833"/>
                </a:solidFill>
                <a:latin typeface="Arial"/>
                <a:cs typeface="Arial"/>
              </a:rPr>
              <a:t>apiVersion:</a:t>
            </a:r>
            <a:r>
              <a:rPr sz="1800" spc="-70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A833"/>
                </a:solidFill>
                <a:latin typeface="Arial"/>
                <a:cs typeface="Arial"/>
              </a:rPr>
              <a:t>v1</a:t>
            </a:r>
            <a:endParaRPr sz="1800">
              <a:latin typeface="Arial"/>
              <a:cs typeface="Arial"/>
            </a:endParaRPr>
          </a:p>
          <a:p>
            <a:pPr marL="12700" marR="357505">
              <a:lnSpc>
                <a:spcPts val="1989"/>
              </a:lnSpc>
              <a:spcBef>
                <a:spcPts val="170"/>
              </a:spcBef>
            </a:pP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kind:</a:t>
            </a:r>
            <a:r>
              <a:rPr sz="1800" spc="-70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ResourceQuota </a:t>
            </a:r>
            <a:r>
              <a:rPr sz="1800" spc="-484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metadata:</a:t>
            </a:r>
            <a:endParaRPr sz="1800">
              <a:latin typeface="Arial"/>
              <a:cs typeface="Arial"/>
            </a:endParaRPr>
          </a:p>
          <a:p>
            <a:pPr marL="139700">
              <a:lnSpc>
                <a:spcPts val="1850"/>
              </a:lnSpc>
            </a:pP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name:</a:t>
            </a:r>
            <a:r>
              <a:rPr sz="1800" spc="-60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mem-cpu-demo</a:t>
            </a:r>
            <a:endParaRPr sz="1800">
              <a:latin typeface="Arial"/>
              <a:cs typeface="Arial"/>
            </a:endParaRPr>
          </a:p>
          <a:p>
            <a:pPr marL="12700" marR="637540" indent="127635">
              <a:lnSpc>
                <a:spcPts val="1989"/>
              </a:lnSpc>
              <a:spcBef>
                <a:spcPts val="175"/>
              </a:spcBef>
            </a:pP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na</a:t>
            </a: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m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espac</a:t>
            </a:r>
            <a:r>
              <a:rPr sz="1800" dirty="0">
                <a:solidFill>
                  <a:srgbClr val="00A833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A833"/>
                </a:solidFill>
                <a:latin typeface="Arial"/>
                <a:cs typeface="Arial"/>
              </a:rPr>
              <a:t>:</a:t>
            </a:r>
            <a:r>
              <a:rPr sz="1800" spc="-105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dev  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spec:</a:t>
            </a:r>
            <a:endParaRPr sz="1800">
              <a:latin typeface="Arial"/>
              <a:cs typeface="Arial"/>
            </a:endParaRPr>
          </a:p>
          <a:p>
            <a:pPr marL="266700" marR="526415" indent="-127635">
              <a:lnSpc>
                <a:spcPts val="1989"/>
              </a:lnSpc>
              <a:spcBef>
                <a:spcPts val="25"/>
              </a:spcBef>
            </a:pP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hard: 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eque</a:t>
            </a: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s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s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.</a:t>
            </a: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pu</a:t>
            </a:r>
            <a:r>
              <a:rPr sz="1800" dirty="0">
                <a:solidFill>
                  <a:srgbClr val="00A833"/>
                </a:solidFill>
                <a:latin typeface="Arial"/>
                <a:cs typeface="Arial"/>
              </a:rPr>
              <a:t>:</a:t>
            </a:r>
            <a:r>
              <a:rPr sz="1800" spc="-75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"1"</a:t>
            </a:r>
            <a:endParaRPr sz="1800">
              <a:latin typeface="Arial"/>
              <a:cs typeface="Arial"/>
            </a:endParaRPr>
          </a:p>
          <a:p>
            <a:pPr marL="266700">
              <a:lnSpc>
                <a:spcPts val="1885"/>
              </a:lnSpc>
            </a:pP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limits.cpu:</a:t>
            </a:r>
            <a:r>
              <a:rPr sz="1800" spc="-30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"2"</a:t>
            </a:r>
            <a:endParaRPr sz="1800">
              <a:latin typeface="Arial"/>
              <a:cs typeface="Arial"/>
            </a:endParaRPr>
          </a:p>
          <a:p>
            <a:pPr marL="266700" marR="5080">
              <a:lnSpc>
                <a:spcPts val="1989"/>
              </a:lnSpc>
              <a:spcBef>
                <a:spcPts val="135"/>
              </a:spcBef>
            </a:pP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eque</a:t>
            </a: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s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s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.</a:t>
            </a: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m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m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A833"/>
                </a:solidFill>
                <a:latin typeface="Arial"/>
                <a:cs typeface="Arial"/>
              </a:rPr>
              <a:t>ry</a:t>
            </a:r>
            <a:r>
              <a:rPr sz="1800" dirty="0">
                <a:solidFill>
                  <a:srgbClr val="00A833"/>
                </a:solidFill>
                <a:latin typeface="Arial"/>
                <a:cs typeface="Arial"/>
              </a:rPr>
              <a:t>:</a:t>
            </a:r>
            <a:r>
              <a:rPr sz="1800" spc="-75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A833"/>
                </a:solidFill>
                <a:latin typeface="Arial"/>
                <a:cs typeface="Arial"/>
              </a:rPr>
              <a:t>1Gi  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limits.memory:</a:t>
            </a:r>
            <a:r>
              <a:rPr sz="1800" spc="-25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A833"/>
                </a:solidFill>
                <a:latin typeface="Arial"/>
                <a:cs typeface="Arial"/>
              </a:rPr>
              <a:t>2Gi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0613" y="1101852"/>
            <a:ext cx="51987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Exploiter</a:t>
            </a:r>
            <a:r>
              <a:rPr spc="-75" dirty="0"/>
              <a:t> </a:t>
            </a:r>
            <a:r>
              <a:rPr spc="-10" dirty="0"/>
              <a:t>Kubernetes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54" y="2107691"/>
            <a:ext cx="8836025" cy="34302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000" b="1" spc="-30" dirty="0">
                <a:solidFill>
                  <a:srgbClr val="8C1C74"/>
                </a:solidFill>
                <a:latin typeface="Arial"/>
                <a:cs typeface="Arial"/>
              </a:rPr>
              <a:t>nodeSelector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b="1" spc="-30" dirty="0">
                <a:solidFill>
                  <a:srgbClr val="8C1C74"/>
                </a:solidFill>
                <a:latin typeface="Arial"/>
                <a:cs typeface="Arial"/>
              </a:rPr>
              <a:t>Première</a:t>
            </a:r>
            <a:r>
              <a:rPr sz="2000" b="1" spc="-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8C1C74"/>
                </a:solidFill>
                <a:latin typeface="Arial"/>
                <a:cs typeface="Arial"/>
              </a:rPr>
              <a:t>étape</a:t>
            </a:r>
            <a:r>
              <a:rPr sz="2000" b="1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r>
              <a:rPr sz="20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Fixer</a:t>
            </a:r>
            <a:r>
              <a:rPr sz="20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un</a:t>
            </a:r>
            <a:r>
              <a:rPr sz="20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label</a:t>
            </a:r>
            <a:r>
              <a:rPr sz="20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au</a:t>
            </a:r>
            <a:r>
              <a:rPr sz="20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8C1C74"/>
                </a:solidFill>
                <a:latin typeface="Arial"/>
                <a:cs typeface="Arial"/>
              </a:rPr>
              <a:t>nœud</a:t>
            </a:r>
            <a:endParaRPr sz="2000">
              <a:latin typeface="Arial"/>
              <a:cs typeface="Arial"/>
            </a:endParaRPr>
          </a:p>
          <a:p>
            <a:pPr marL="12700" marR="614680">
              <a:lnSpc>
                <a:spcPts val="2210"/>
              </a:lnSpc>
              <a:spcBef>
                <a:spcPts val="925"/>
              </a:spcBef>
            </a:pP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Exécuter</a:t>
            </a:r>
            <a:r>
              <a:rPr sz="20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00A833"/>
                </a:solidFill>
                <a:latin typeface="Lucida Console"/>
                <a:cs typeface="Lucida Console"/>
              </a:rPr>
              <a:t>$kubectl</a:t>
            </a:r>
            <a:r>
              <a:rPr sz="2000" spc="-5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2000" spc="-25" dirty="0">
                <a:solidFill>
                  <a:srgbClr val="00A833"/>
                </a:solidFill>
                <a:latin typeface="Lucida Console"/>
                <a:cs typeface="Lucida Console"/>
              </a:rPr>
              <a:t>get</a:t>
            </a:r>
            <a:r>
              <a:rPr sz="2000" spc="-6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2000" spc="-35" dirty="0">
                <a:solidFill>
                  <a:srgbClr val="00A833"/>
                </a:solidFill>
                <a:latin typeface="Lucida Console"/>
                <a:cs typeface="Lucida Console"/>
              </a:rPr>
              <a:t>nodes</a:t>
            </a:r>
            <a:r>
              <a:rPr sz="2000" spc="-67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pour</a:t>
            </a:r>
            <a:r>
              <a:rPr sz="20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obtenir</a:t>
            </a:r>
            <a:r>
              <a:rPr sz="20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la</a:t>
            </a:r>
            <a:r>
              <a:rPr sz="20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liste</a:t>
            </a:r>
            <a:r>
              <a:rPr sz="2000" spc="-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des</a:t>
            </a:r>
            <a:r>
              <a:rPr sz="20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noeuds</a:t>
            </a:r>
            <a:r>
              <a:rPr sz="20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de</a:t>
            </a:r>
            <a:r>
              <a:rPr sz="20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votre </a:t>
            </a:r>
            <a:r>
              <a:rPr sz="2000" spc="-5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8C1C74"/>
                </a:solidFill>
                <a:latin typeface="Arial"/>
                <a:cs typeface="Arial"/>
              </a:rPr>
              <a:t>cluster.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Choisir</a:t>
            </a:r>
            <a:r>
              <a:rPr sz="20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celui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 auquel</a:t>
            </a:r>
            <a:r>
              <a:rPr sz="20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vous</a:t>
            </a:r>
            <a:r>
              <a:rPr sz="20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voulez</a:t>
            </a:r>
            <a:r>
              <a:rPr sz="20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ajouter</a:t>
            </a:r>
            <a:r>
              <a:rPr sz="20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une</a:t>
            </a:r>
            <a:r>
              <a:rPr sz="2000" spc="-7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étiquette,</a:t>
            </a:r>
            <a:r>
              <a:rPr sz="2000" spc="-7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lancer</a:t>
            </a:r>
            <a:endParaRPr sz="2000">
              <a:latin typeface="Arial"/>
              <a:cs typeface="Arial"/>
            </a:endParaRPr>
          </a:p>
          <a:p>
            <a:pPr marL="144145">
              <a:lnSpc>
                <a:spcPct val="100000"/>
              </a:lnSpc>
              <a:spcBef>
                <a:spcPts val="695"/>
              </a:spcBef>
            </a:pPr>
            <a:r>
              <a:rPr sz="2000" dirty="0">
                <a:solidFill>
                  <a:srgbClr val="00A833"/>
                </a:solidFill>
                <a:latin typeface="Arial"/>
                <a:cs typeface="Arial"/>
              </a:rPr>
              <a:t>$</a:t>
            </a:r>
            <a:r>
              <a:rPr sz="2000" spc="-55" dirty="0">
                <a:solidFill>
                  <a:srgbClr val="00A833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A833"/>
                </a:solidFill>
                <a:latin typeface="Lucida Console"/>
                <a:cs typeface="Lucida Console"/>
              </a:rPr>
              <a:t>kubectl</a:t>
            </a:r>
            <a:r>
              <a:rPr sz="2000" spc="-8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2000" spc="-30" dirty="0">
                <a:solidFill>
                  <a:srgbClr val="00A833"/>
                </a:solidFill>
                <a:latin typeface="Lucida Console"/>
                <a:cs typeface="Lucida Console"/>
              </a:rPr>
              <a:t>label</a:t>
            </a:r>
            <a:r>
              <a:rPr sz="2000" spc="-8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2000" spc="-30" dirty="0">
                <a:solidFill>
                  <a:srgbClr val="00A833"/>
                </a:solidFill>
                <a:latin typeface="Lucida Console"/>
                <a:cs typeface="Lucida Console"/>
              </a:rPr>
              <a:t>nodes</a:t>
            </a:r>
            <a:r>
              <a:rPr sz="2000" spc="-8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2000" spc="-40" dirty="0">
                <a:solidFill>
                  <a:srgbClr val="00A833"/>
                </a:solidFill>
                <a:latin typeface="Lucida Console"/>
                <a:cs typeface="Lucida Console"/>
              </a:rPr>
              <a:t>&lt;node-name&gt;</a:t>
            </a:r>
            <a:r>
              <a:rPr sz="2000" spc="-6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2000" spc="-40" dirty="0">
                <a:solidFill>
                  <a:srgbClr val="00A833"/>
                </a:solidFill>
                <a:latin typeface="Lucida Console"/>
                <a:cs typeface="Lucida Console"/>
              </a:rPr>
              <a:t>&lt;label-key&gt;=&lt;label-value&gt;</a:t>
            </a:r>
            <a:endParaRPr sz="20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Exemple</a:t>
            </a:r>
            <a:r>
              <a:rPr sz="2000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r>
              <a:rPr sz="20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A833"/>
                </a:solidFill>
                <a:latin typeface="Lucida Console"/>
                <a:cs typeface="Lucida Console"/>
              </a:rPr>
              <a:t>$</a:t>
            </a:r>
            <a:r>
              <a:rPr sz="2000" spc="-7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2000" spc="-30" dirty="0">
                <a:solidFill>
                  <a:srgbClr val="00A833"/>
                </a:solidFill>
                <a:latin typeface="Lucida Console"/>
                <a:cs typeface="Lucida Console"/>
              </a:rPr>
              <a:t>kubectl</a:t>
            </a:r>
            <a:r>
              <a:rPr sz="2000" spc="-7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2000" spc="-30" dirty="0">
                <a:solidFill>
                  <a:srgbClr val="00A833"/>
                </a:solidFill>
                <a:latin typeface="Lucida Console"/>
                <a:cs typeface="Lucida Console"/>
              </a:rPr>
              <a:t>label</a:t>
            </a:r>
            <a:r>
              <a:rPr sz="2000" spc="-7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2000" spc="-30" dirty="0">
                <a:solidFill>
                  <a:srgbClr val="00A833"/>
                </a:solidFill>
                <a:latin typeface="Lucida Console"/>
                <a:cs typeface="Lucida Console"/>
              </a:rPr>
              <a:t>nodes</a:t>
            </a:r>
            <a:r>
              <a:rPr sz="2000" spc="-7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2000" spc="-35" dirty="0">
                <a:solidFill>
                  <a:srgbClr val="00A833"/>
                </a:solidFill>
                <a:latin typeface="Lucida Console"/>
                <a:cs typeface="Lucida Console"/>
              </a:rPr>
              <a:t>kubernetes</a:t>
            </a:r>
            <a:r>
              <a:rPr sz="2000" spc="-9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2000" spc="-35" dirty="0">
                <a:solidFill>
                  <a:srgbClr val="00A833"/>
                </a:solidFill>
                <a:latin typeface="Lucida Console"/>
                <a:cs typeface="Lucida Console"/>
              </a:rPr>
              <a:t>disktype=ssd</a:t>
            </a:r>
            <a:r>
              <a:rPr sz="2000" spc="-35" dirty="0">
                <a:solidFill>
                  <a:srgbClr val="8C1C74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Vérifier</a:t>
            </a:r>
            <a:r>
              <a:rPr sz="2000" spc="-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que</a:t>
            </a:r>
            <a:r>
              <a:rPr sz="20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cela</a:t>
            </a:r>
            <a:r>
              <a:rPr sz="2000" spc="-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a</a:t>
            </a:r>
            <a:r>
              <a:rPr sz="20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fonctionné</a:t>
            </a:r>
            <a:r>
              <a:rPr sz="2000" spc="-6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C1C74"/>
                </a:solidFill>
                <a:latin typeface="Arial"/>
                <a:cs typeface="Arial"/>
              </a:rPr>
              <a:t>par</a:t>
            </a:r>
            <a:r>
              <a:rPr sz="2000" spc="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2000" dirty="0">
                <a:solidFill>
                  <a:srgbClr val="00A833"/>
                </a:solidFill>
                <a:latin typeface="Lucida Console"/>
                <a:cs typeface="Lucida Console"/>
              </a:rPr>
              <a:t>$</a:t>
            </a:r>
            <a:r>
              <a:rPr sz="2000" spc="-9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2000" spc="-30" dirty="0">
                <a:solidFill>
                  <a:srgbClr val="00A833"/>
                </a:solidFill>
                <a:latin typeface="Lucida Console"/>
                <a:cs typeface="Lucida Console"/>
              </a:rPr>
              <a:t>kubectl</a:t>
            </a:r>
            <a:r>
              <a:rPr sz="2000" spc="-8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2000" spc="-25" dirty="0">
                <a:solidFill>
                  <a:srgbClr val="00A833"/>
                </a:solidFill>
                <a:latin typeface="Lucida Console"/>
                <a:cs typeface="Lucida Console"/>
              </a:rPr>
              <a:t>get</a:t>
            </a:r>
            <a:r>
              <a:rPr sz="2000" spc="-9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2000" spc="-35" dirty="0">
                <a:solidFill>
                  <a:srgbClr val="00A833"/>
                </a:solidFill>
                <a:latin typeface="Lucida Console"/>
                <a:cs typeface="Lucida Console"/>
              </a:rPr>
              <a:t>nodes</a:t>
            </a:r>
            <a:r>
              <a:rPr sz="2000" spc="-10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2000" spc="-40" dirty="0">
                <a:solidFill>
                  <a:srgbClr val="00A833"/>
                </a:solidFill>
                <a:latin typeface="Lucida Console"/>
                <a:cs typeface="Lucida Console"/>
              </a:rPr>
              <a:t>--show-labels</a:t>
            </a:r>
            <a:endParaRPr sz="2000">
              <a:latin typeface="Lucida Console"/>
              <a:cs typeface="Lucida Console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0613" y="1101852"/>
            <a:ext cx="51987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Exploiter</a:t>
            </a:r>
            <a:r>
              <a:rPr spc="-75" dirty="0"/>
              <a:t> </a:t>
            </a:r>
            <a:r>
              <a:rPr spc="-10" dirty="0"/>
              <a:t>Kubernetes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54" y="2197608"/>
            <a:ext cx="5217160" cy="2550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0" dirty="0">
                <a:solidFill>
                  <a:srgbClr val="8C1C74"/>
                </a:solidFill>
                <a:latin typeface="Arial"/>
                <a:cs typeface="Arial"/>
              </a:rPr>
              <a:t>Seconde</a:t>
            </a:r>
            <a:r>
              <a:rPr sz="1700" b="1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8C1C74"/>
                </a:solidFill>
                <a:latin typeface="Arial"/>
                <a:cs typeface="Arial"/>
              </a:rPr>
              <a:t>étape</a:t>
            </a:r>
            <a:r>
              <a:rPr sz="1700" b="1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r>
              <a:rPr sz="1700" spc="-9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8C1C74"/>
                </a:solidFill>
                <a:latin typeface="Arial"/>
                <a:cs typeface="Arial"/>
              </a:rPr>
              <a:t>Ajouter</a:t>
            </a:r>
            <a:r>
              <a:rPr sz="17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8C1C74"/>
                </a:solidFill>
                <a:latin typeface="Arial"/>
                <a:cs typeface="Arial"/>
              </a:rPr>
              <a:t>un</a:t>
            </a:r>
            <a:r>
              <a:rPr sz="17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8C1C74"/>
                </a:solidFill>
                <a:latin typeface="Arial"/>
                <a:cs typeface="Arial"/>
              </a:rPr>
              <a:t>sélecteur</a:t>
            </a:r>
            <a:r>
              <a:rPr sz="17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8C1C74"/>
                </a:solidFill>
                <a:latin typeface="Arial"/>
                <a:cs typeface="Arial"/>
              </a:rPr>
              <a:t>à</a:t>
            </a:r>
            <a:r>
              <a:rPr sz="17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8C1C74"/>
                </a:solidFill>
                <a:latin typeface="Arial"/>
                <a:cs typeface="Arial"/>
              </a:rPr>
              <a:t>votre</a:t>
            </a:r>
            <a:r>
              <a:rPr sz="1700" spc="-1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8C1C74"/>
                </a:solidFill>
                <a:latin typeface="Arial"/>
                <a:cs typeface="Arial"/>
              </a:rPr>
              <a:t>définition</a:t>
            </a:r>
            <a:endParaRPr sz="1700">
              <a:latin typeface="Arial"/>
              <a:cs typeface="Arial"/>
            </a:endParaRPr>
          </a:p>
          <a:p>
            <a:pPr marL="173355" marR="3568700">
              <a:lnSpc>
                <a:spcPct val="98600"/>
              </a:lnSpc>
              <a:spcBef>
                <a:spcPts val="1185"/>
              </a:spcBef>
            </a:pP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apiVersion:</a:t>
            </a:r>
            <a:r>
              <a:rPr sz="1400" spc="-15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v1 </a:t>
            </a:r>
            <a:r>
              <a:rPr sz="1400" spc="-83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kind: Pod </a:t>
            </a:r>
            <a:r>
              <a:rPr sz="1400" spc="-1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metadata:</a:t>
            </a:r>
            <a:endParaRPr sz="1400">
              <a:latin typeface="Lucida Console"/>
              <a:cs typeface="Lucida Console"/>
            </a:endParaRPr>
          </a:p>
          <a:p>
            <a:pPr marL="387985" marR="3671570">
              <a:lnSpc>
                <a:spcPts val="1700"/>
              </a:lnSpc>
              <a:spcBef>
                <a:spcPts val="40"/>
              </a:spcBef>
            </a:pP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name:</a:t>
            </a:r>
            <a:r>
              <a:rPr sz="1400" spc="-16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nginx </a:t>
            </a:r>
            <a:r>
              <a:rPr sz="1400" spc="-83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labels:</a:t>
            </a:r>
            <a:endParaRPr sz="1400">
              <a:latin typeface="Lucida Console"/>
              <a:cs typeface="Lucida Console"/>
            </a:endParaRPr>
          </a:p>
          <a:p>
            <a:pPr marL="600075">
              <a:lnSpc>
                <a:spcPts val="1515"/>
              </a:lnSpc>
            </a:pP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env:</a:t>
            </a:r>
            <a:r>
              <a:rPr sz="1400" spc="-9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test</a:t>
            </a:r>
            <a:endParaRPr sz="1400">
              <a:latin typeface="Lucida Console"/>
              <a:cs typeface="Lucida Console"/>
            </a:endParaRPr>
          </a:p>
          <a:p>
            <a:pPr marL="173355">
              <a:lnSpc>
                <a:spcPts val="1595"/>
              </a:lnSpc>
            </a:pP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spec:</a:t>
            </a:r>
            <a:endParaRPr sz="1400">
              <a:latin typeface="Lucida Console"/>
              <a:cs typeface="Lucida Console"/>
            </a:endParaRPr>
          </a:p>
          <a:p>
            <a:pPr marL="387985">
              <a:lnSpc>
                <a:spcPts val="1630"/>
              </a:lnSpc>
            </a:pP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containers:</a:t>
            </a:r>
            <a:endParaRPr sz="1400">
              <a:latin typeface="Lucida Console"/>
              <a:cs typeface="Lucida Console"/>
            </a:endParaRPr>
          </a:p>
          <a:p>
            <a:pPr marL="600075" marR="3352800" indent="-212090">
              <a:lnSpc>
                <a:spcPct val="101400"/>
              </a:lnSpc>
              <a:spcBef>
                <a:spcPts val="95"/>
              </a:spcBef>
            </a:pPr>
            <a:r>
              <a:rPr sz="1400" dirty="0">
                <a:solidFill>
                  <a:srgbClr val="00A833"/>
                </a:solidFill>
                <a:latin typeface="Lucida Console"/>
                <a:cs typeface="Lucida Console"/>
              </a:rPr>
              <a:t>- </a:t>
            </a: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name: nginx </a:t>
            </a:r>
            <a:r>
              <a:rPr sz="1400" spc="-83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image</a:t>
            </a:r>
            <a:r>
              <a:rPr sz="1400" dirty="0">
                <a:solidFill>
                  <a:srgbClr val="00A833"/>
                </a:solidFill>
                <a:latin typeface="Lucida Console"/>
                <a:cs typeface="Lucida Console"/>
              </a:rPr>
              <a:t>:</a:t>
            </a:r>
            <a:r>
              <a:rPr sz="1400" spc="-12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400" spc="-15" dirty="0">
                <a:solidFill>
                  <a:srgbClr val="00A833"/>
                </a:solidFill>
                <a:latin typeface="Lucida Console"/>
                <a:cs typeface="Lucida Console"/>
              </a:rPr>
              <a:t>nginx</a:t>
            </a:r>
            <a:endParaRPr sz="1400">
              <a:latin typeface="Lucida Console"/>
              <a:cs typeface="Lucida Consol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67000" y="4713732"/>
            <a:ext cx="12871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IfNotPresent</a:t>
            </a:r>
            <a:endParaRPr sz="1400">
              <a:latin typeface="Lucida Console"/>
              <a:cs typeface="Lucida Consol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6940" y="4698491"/>
            <a:ext cx="1920875" cy="68389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24790">
              <a:lnSpc>
                <a:spcPct val="100000"/>
              </a:lnSpc>
              <a:spcBef>
                <a:spcPts val="220"/>
              </a:spcBef>
            </a:pPr>
            <a:r>
              <a:rPr sz="1400" spc="-20" dirty="0">
                <a:solidFill>
                  <a:srgbClr val="00A833"/>
                </a:solidFill>
                <a:latin typeface="Lucida Console"/>
                <a:cs typeface="Lucida Console"/>
              </a:rPr>
              <a:t>imagePullPolicy:</a:t>
            </a:r>
            <a:endParaRPr sz="1400">
              <a:latin typeface="Lucida Console"/>
              <a:cs typeface="Lucida Console"/>
            </a:endParaRPr>
          </a:p>
          <a:p>
            <a:pPr marL="224790" marR="326390" indent="-212090">
              <a:lnSpc>
                <a:spcPts val="1580"/>
              </a:lnSpc>
              <a:spcBef>
                <a:spcPts val="254"/>
              </a:spcBef>
            </a:pPr>
            <a:r>
              <a:rPr sz="1400" b="1" spc="-20" dirty="0">
                <a:solidFill>
                  <a:srgbClr val="00A833"/>
                </a:solidFill>
                <a:latin typeface="Lucida Sans Typewriter"/>
                <a:cs typeface="Lucida Sans Typewriter"/>
              </a:rPr>
              <a:t>nodeSelector: </a:t>
            </a:r>
            <a:r>
              <a:rPr sz="1400" b="1" spc="-15" dirty="0">
                <a:solidFill>
                  <a:srgbClr val="00A833"/>
                </a:solidFill>
                <a:latin typeface="Lucida Sans Typewriter"/>
                <a:cs typeface="Lucida Sans Typewriter"/>
              </a:rPr>
              <a:t> </a:t>
            </a:r>
            <a:r>
              <a:rPr sz="1400" b="1" spc="-20" dirty="0">
                <a:solidFill>
                  <a:srgbClr val="00A833"/>
                </a:solidFill>
                <a:latin typeface="Lucida Sans Typewriter"/>
                <a:cs typeface="Lucida Sans Typewriter"/>
              </a:rPr>
              <a:t>disktype:</a:t>
            </a:r>
            <a:r>
              <a:rPr sz="1400" b="1" spc="-165" dirty="0">
                <a:solidFill>
                  <a:srgbClr val="00A833"/>
                </a:solidFill>
                <a:latin typeface="Lucida Sans Typewriter"/>
                <a:cs typeface="Lucida Sans Typewriter"/>
              </a:rPr>
              <a:t> </a:t>
            </a:r>
            <a:r>
              <a:rPr sz="1400" b="1" spc="-15" dirty="0">
                <a:solidFill>
                  <a:srgbClr val="00A833"/>
                </a:solidFill>
                <a:latin typeface="Lucida Sans Typewriter"/>
                <a:cs typeface="Lucida Sans Typewriter"/>
              </a:rPr>
              <a:t>ssd</a:t>
            </a:r>
            <a:endParaRPr sz="1400">
              <a:latin typeface="Lucida Sans Typewriter"/>
              <a:cs typeface="Lucida Sans Typewrite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1654" y="5577840"/>
            <a:ext cx="2417445" cy="1007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14"/>
              </a:lnSpc>
              <a:spcBef>
                <a:spcPts val="100"/>
              </a:spcBef>
            </a:pPr>
            <a:r>
              <a:rPr sz="1700" spc="-10" dirty="0">
                <a:solidFill>
                  <a:srgbClr val="8C1C74"/>
                </a:solidFill>
                <a:latin typeface="Arial"/>
                <a:cs typeface="Arial"/>
              </a:rPr>
              <a:t>Lancer</a:t>
            </a:r>
            <a:r>
              <a:rPr sz="17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A833"/>
                </a:solidFill>
                <a:latin typeface="Lucida Console"/>
                <a:cs typeface="Lucida Console"/>
              </a:rPr>
              <a:t>$</a:t>
            </a:r>
            <a:r>
              <a:rPr sz="1700" spc="-4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700" spc="-10" dirty="0">
                <a:solidFill>
                  <a:srgbClr val="00A833"/>
                </a:solidFill>
                <a:latin typeface="Lucida Console"/>
                <a:cs typeface="Lucida Console"/>
              </a:rPr>
              <a:t>run</a:t>
            </a:r>
            <a:r>
              <a:rPr sz="1700" spc="-5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700" spc="-10" dirty="0">
                <a:solidFill>
                  <a:srgbClr val="00A833"/>
                </a:solidFill>
                <a:latin typeface="Lucida Console"/>
                <a:cs typeface="Lucida Console"/>
              </a:rPr>
              <a:t>kubectl</a:t>
            </a:r>
            <a:endParaRPr sz="1700">
              <a:latin typeface="Lucida Console"/>
              <a:cs typeface="Lucida Console"/>
            </a:endParaRPr>
          </a:p>
          <a:p>
            <a:pPr marL="12700">
              <a:lnSpc>
                <a:spcPts val="1895"/>
              </a:lnSpc>
            </a:pPr>
            <a:r>
              <a:rPr sz="1700" spc="-5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1700" spc="-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8C1C74"/>
                </a:solidFill>
                <a:latin typeface="Arial"/>
                <a:cs typeface="Arial"/>
              </a:rPr>
              <a:t>label.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ts val="1850"/>
              </a:lnSpc>
            </a:pPr>
            <a:r>
              <a:rPr sz="1700" spc="-5" dirty="0">
                <a:solidFill>
                  <a:srgbClr val="8C1C74"/>
                </a:solidFill>
                <a:latin typeface="Arial"/>
                <a:cs typeface="Arial"/>
              </a:rPr>
              <a:t>Pour</a:t>
            </a:r>
            <a:r>
              <a:rPr sz="1700" spc="-5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8C1C74"/>
                </a:solidFill>
                <a:latin typeface="Arial"/>
                <a:cs typeface="Arial"/>
              </a:rPr>
              <a:t>vérifier</a:t>
            </a:r>
            <a:r>
              <a:rPr sz="1700" spc="-6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ts val="1970"/>
              </a:lnSpc>
            </a:pPr>
            <a:r>
              <a:rPr sz="1700" dirty="0">
                <a:solidFill>
                  <a:srgbClr val="00A833"/>
                </a:solidFill>
                <a:latin typeface="Lucida Console"/>
                <a:cs typeface="Lucida Console"/>
              </a:rPr>
              <a:t>$</a:t>
            </a:r>
            <a:r>
              <a:rPr sz="1700" spc="-3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700" spc="-10" dirty="0">
                <a:solidFill>
                  <a:srgbClr val="00A833"/>
                </a:solidFill>
                <a:latin typeface="Lucida Console"/>
                <a:cs typeface="Lucida Console"/>
              </a:rPr>
              <a:t>kubectl</a:t>
            </a:r>
            <a:r>
              <a:rPr sz="1700" spc="-5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700" spc="-5" dirty="0">
                <a:solidFill>
                  <a:srgbClr val="00A833"/>
                </a:solidFill>
                <a:latin typeface="Lucida Console"/>
                <a:cs typeface="Lucida Console"/>
              </a:rPr>
              <a:t>get</a:t>
            </a:r>
            <a:r>
              <a:rPr sz="1700" spc="-3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700" spc="-5" dirty="0">
                <a:solidFill>
                  <a:srgbClr val="00A833"/>
                </a:solidFill>
                <a:latin typeface="Lucida Console"/>
                <a:cs typeface="Lucida Console"/>
              </a:rPr>
              <a:t>pods</a:t>
            </a:r>
            <a:endParaRPr sz="1700">
              <a:latin typeface="Lucida Console"/>
              <a:cs typeface="Lucida Consol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11017" y="5577840"/>
            <a:ext cx="643001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5" dirty="0">
                <a:solidFill>
                  <a:srgbClr val="00A833"/>
                </a:solidFill>
                <a:latin typeface="Lucida Console"/>
                <a:cs typeface="Lucida Console"/>
              </a:rPr>
              <a:t>create</a:t>
            </a:r>
            <a:r>
              <a:rPr sz="1700" spc="-2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700" spc="-5" dirty="0">
                <a:solidFill>
                  <a:srgbClr val="00A833"/>
                </a:solidFill>
                <a:latin typeface="Lucida Console"/>
                <a:cs typeface="Lucida Console"/>
              </a:rPr>
              <a:t>-f</a:t>
            </a:r>
            <a:r>
              <a:rPr sz="1700" spc="-25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700" spc="-10" dirty="0">
                <a:solidFill>
                  <a:srgbClr val="00A833"/>
                </a:solidFill>
                <a:latin typeface="Lucida Console"/>
                <a:cs typeface="Lucida Console"/>
              </a:rPr>
              <a:t>pod-nginx.yaml</a:t>
            </a:r>
            <a:r>
              <a:rPr sz="1700" spc="-10" dirty="0">
                <a:solidFill>
                  <a:srgbClr val="8C1C74"/>
                </a:solidFill>
                <a:latin typeface="Arial"/>
                <a:cs typeface="Arial"/>
              </a:rPr>
              <a:t>,</a:t>
            </a:r>
            <a:r>
              <a:rPr sz="17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1700" spc="-10" dirty="0">
                <a:solidFill>
                  <a:srgbClr val="8C1C74"/>
                </a:solidFill>
                <a:latin typeface="Arial"/>
                <a:cs typeface="Arial"/>
              </a:rPr>
              <a:t> pod</a:t>
            </a:r>
            <a:r>
              <a:rPr sz="17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8C1C74"/>
                </a:solidFill>
                <a:latin typeface="Arial"/>
                <a:cs typeface="Arial"/>
              </a:rPr>
              <a:t>sera</a:t>
            </a:r>
            <a:r>
              <a:rPr sz="17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8C1C74"/>
                </a:solidFill>
                <a:latin typeface="Arial"/>
                <a:cs typeface="Arial"/>
              </a:rPr>
              <a:t>affecté</a:t>
            </a:r>
            <a:r>
              <a:rPr sz="17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8C1C74"/>
                </a:solidFill>
                <a:latin typeface="Arial"/>
                <a:cs typeface="Arial"/>
              </a:rPr>
              <a:t>au</a:t>
            </a:r>
            <a:r>
              <a:rPr sz="1700" spc="-10" dirty="0">
                <a:solidFill>
                  <a:srgbClr val="8C1C74"/>
                </a:solidFill>
                <a:latin typeface="Arial"/>
                <a:cs typeface="Arial"/>
              </a:rPr>
              <a:t> nœud</a:t>
            </a:r>
            <a:r>
              <a:rPr sz="17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8C1C74"/>
                </a:solidFill>
                <a:latin typeface="Arial"/>
                <a:cs typeface="Arial"/>
              </a:rPr>
              <a:t>avec</a:t>
            </a:r>
            <a:endParaRPr sz="1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47835" y="6300216"/>
            <a:ext cx="928369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5" dirty="0">
                <a:solidFill>
                  <a:srgbClr val="00A833"/>
                </a:solidFill>
                <a:latin typeface="Lucida Console"/>
                <a:cs typeface="Lucida Console"/>
              </a:rPr>
              <a:t>-o</a:t>
            </a:r>
            <a:r>
              <a:rPr sz="1700" spc="-130" dirty="0">
                <a:solidFill>
                  <a:srgbClr val="00A833"/>
                </a:solidFill>
                <a:latin typeface="Lucida Console"/>
                <a:cs typeface="Lucida Console"/>
              </a:rPr>
              <a:t> </a:t>
            </a:r>
            <a:r>
              <a:rPr sz="1700" spc="-5" dirty="0">
                <a:solidFill>
                  <a:srgbClr val="00A833"/>
                </a:solidFill>
                <a:latin typeface="Lucida Console"/>
                <a:cs typeface="Lucida Console"/>
              </a:rPr>
              <a:t>wide</a:t>
            </a:r>
            <a:endParaRPr sz="1700">
              <a:latin typeface="Lucida Console"/>
              <a:cs typeface="Lucida Console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0613" y="1101852"/>
            <a:ext cx="51987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Exploiter</a:t>
            </a:r>
            <a:r>
              <a:rPr spc="-75" dirty="0"/>
              <a:t> </a:t>
            </a:r>
            <a:r>
              <a:rPr spc="-10" dirty="0"/>
              <a:t>Kubernetes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8954" y="2068067"/>
            <a:ext cx="8364855" cy="2477135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10"/>
              </a:spcBef>
            </a:pPr>
            <a:r>
              <a:rPr sz="2000" b="1" dirty="0">
                <a:solidFill>
                  <a:srgbClr val="8C1C74"/>
                </a:solidFill>
                <a:latin typeface="Arial"/>
                <a:cs typeface="Arial"/>
              </a:rPr>
              <a:t>Affinité</a:t>
            </a:r>
            <a:r>
              <a:rPr sz="2000" b="1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C1C74"/>
                </a:solidFill>
                <a:latin typeface="Arial"/>
                <a:cs typeface="Arial"/>
              </a:rPr>
              <a:t>et</a:t>
            </a:r>
            <a:r>
              <a:rPr sz="2000" b="1" spc="-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C1C74"/>
                </a:solidFill>
                <a:latin typeface="Arial"/>
                <a:cs typeface="Arial"/>
              </a:rPr>
              <a:t>anti-affinité</a:t>
            </a:r>
            <a:endParaRPr sz="2000">
              <a:latin typeface="Arial"/>
              <a:cs typeface="Arial"/>
            </a:endParaRPr>
          </a:p>
          <a:p>
            <a:pPr marL="25400" marR="48895">
              <a:lnSpc>
                <a:spcPts val="2300"/>
              </a:lnSpc>
              <a:spcBef>
                <a:spcPts val="1070"/>
              </a:spcBef>
            </a:pPr>
            <a:r>
              <a:rPr sz="2000" b="1" dirty="0">
                <a:solidFill>
                  <a:srgbClr val="8C1C74"/>
                </a:solidFill>
                <a:latin typeface="Arial"/>
                <a:cs typeface="Arial"/>
              </a:rPr>
              <a:t>nodeSelector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fournit un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moyen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très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simple de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contraindre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les pods à des </a:t>
            </a:r>
            <a:r>
              <a:rPr sz="2000" spc="-54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nœuds avec</a:t>
            </a:r>
            <a:r>
              <a:rPr sz="20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des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étiquettes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particulières.</a:t>
            </a:r>
            <a:endParaRPr sz="2000">
              <a:latin typeface="Arial"/>
              <a:cs typeface="Arial"/>
            </a:endParaRPr>
          </a:p>
          <a:p>
            <a:pPr marL="25400" marR="17780">
              <a:lnSpc>
                <a:spcPct val="93500"/>
              </a:lnSpc>
              <a:spcBef>
                <a:spcPts val="800"/>
              </a:spcBef>
            </a:pP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La</a:t>
            </a:r>
            <a:r>
              <a:rPr sz="20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fonction</a:t>
            </a:r>
            <a:r>
              <a:rPr sz="2000" spc="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C1C74"/>
                </a:solidFill>
                <a:latin typeface="Arial"/>
                <a:cs typeface="Arial"/>
              </a:rPr>
              <a:t>affinité/anti-affinité, </a:t>
            </a:r>
            <a:r>
              <a:rPr sz="2000" b="1" spc="-5" dirty="0">
                <a:solidFill>
                  <a:srgbClr val="8C1C74"/>
                </a:solidFill>
                <a:latin typeface="Arial"/>
                <a:cs typeface="Arial"/>
              </a:rPr>
              <a:t>actuellement </a:t>
            </a:r>
            <a:r>
              <a:rPr sz="2000" b="1" dirty="0">
                <a:solidFill>
                  <a:srgbClr val="8C1C74"/>
                </a:solidFill>
                <a:latin typeface="Arial"/>
                <a:cs typeface="Arial"/>
              </a:rPr>
              <a:t>en</a:t>
            </a:r>
            <a:r>
              <a:rPr sz="2000" b="1" spc="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C1C74"/>
                </a:solidFill>
                <a:latin typeface="Arial"/>
                <a:cs typeface="Arial"/>
              </a:rPr>
              <a:t>version</a:t>
            </a:r>
            <a:r>
              <a:rPr sz="2000" b="1" spc="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C1C74"/>
                </a:solidFill>
                <a:latin typeface="Arial"/>
                <a:cs typeface="Arial"/>
              </a:rPr>
              <a:t>bêta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,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étend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 considérablement les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types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de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contraintes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que vous pouvez </a:t>
            </a:r>
            <a:r>
              <a:rPr sz="2000" spc="-25" dirty="0">
                <a:solidFill>
                  <a:srgbClr val="8C1C74"/>
                </a:solidFill>
                <a:latin typeface="Arial"/>
                <a:cs typeface="Arial"/>
              </a:rPr>
              <a:t>exprimer.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Les </a:t>
            </a:r>
            <a:r>
              <a:rPr sz="2000" spc="-5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principales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améliorations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sont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les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8C1C74"/>
                </a:solidFill>
                <a:latin typeface="Arial"/>
                <a:cs typeface="Arial"/>
              </a:rPr>
              <a:t>suivantes</a:t>
            </a:r>
            <a:r>
              <a:rPr sz="20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C1C74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365125">
              <a:lnSpc>
                <a:spcPct val="100000"/>
              </a:lnSpc>
              <a:spcBef>
                <a:spcPts val="630"/>
              </a:spcBef>
            </a:pPr>
            <a:r>
              <a:rPr sz="1950" baseline="12820" dirty="0">
                <a:latin typeface="MS UI Gothic"/>
                <a:cs typeface="MS UI Gothic"/>
              </a:rPr>
              <a:t>–</a:t>
            </a:r>
            <a:r>
              <a:rPr sz="1950" spc="209" baseline="12820" dirty="0">
                <a:latin typeface="MS UI Gothic"/>
                <a:cs typeface="MS UI Gothic"/>
              </a:rPr>
              <a:t> 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18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langage</a:t>
            </a:r>
            <a:r>
              <a:rPr sz="18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est</a:t>
            </a:r>
            <a:r>
              <a:rPr sz="18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plus</a:t>
            </a:r>
            <a:r>
              <a:rPr sz="18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expressif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(et</a:t>
            </a:r>
            <a:r>
              <a:rPr sz="18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pas</a:t>
            </a:r>
            <a:r>
              <a:rPr sz="18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8C1C74"/>
                </a:solidFill>
                <a:latin typeface="Arial"/>
                <a:cs typeface="Arial"/>
              </a:rPr>
              <a:t>seulement</a:t>
            </a:r>
            <a:r>
              <a:rPr sz="18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"de</a:t>
            </a:r>
            <a:r>
              <a:rPr sz="18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correspondance</a:t>
            </a:r>
            <a:r>
              <a:rPr sz="18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8C1C74"/>
                </a:solidFill>
                <a:latin typeface="Arial"/>
                <a:cs typeface="Arial"/>
              </a:rPr>
              <a:t>exacte")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1862" y="5208016"/>
            <a:ext cx="10922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MS UI Gothic"/>
                <a:cs typeface="MS UI Gothic"/>
              </a:rPr>
              <a:t>–</a:t>
            </a:r>
            <a:endParaRPr sz="13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1862" y="4601971"/>
            <a:ext cx="8660130" cy="1647189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214629" marR="5080" indent="-202565">
              <a:lnSpc>
                <a:spcPts val="1989"/>
              </a:lnSpc>
              <a:spcBef>
                <a:spcPts val="305"/>
              </a:spcBef>
            </a:pPr>
            <a:r>
              <a:rPr sz="1950" baseline="14957" dirty="0">
                <a:latin typeface="MS UI Gothic"/>
                <a:cs typeface="MS UI Gothic"/>
              </a:rPr>
              <a:t>–</a:t>
            </a:r>
            <a:r>
              <a:rPr sz="1950" spc="247" baseline="14957" dirty="0">
                <a:latin typeface="MS UI Gothic"/>
                <a:cs typeface="MS UI Gothic"/>
              </a:rPr>
              <a:t>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vous</a:t>
            </a:r>
            <a:r>
              <a:rPr sz="18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pouvez</a:t>
            </a:r>
            <a:r>
              <a:rPr sz="18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indiquer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que</a:t>
            </a:r>
            <a:r>
              <a:rPr sz="18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la</a:t>
            </a:r>
            <a:r>
              <a:rPr sz="18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règle</a:t>
            </a:r>
            <a:r>
              <a:rPr sz="18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est </a:t>
            </a:r>
            <a:r>
              <a:rPr sz="1800" spc="-25" dirty="0">
                <a:solidFill>
                  <a:srgbClr val="8C1C74"/>
                </a:solidFill>
                <a:latin typeface="Arial"/>
                <a:cs typeface="Arial"/>
              </a:rPr>
              <a:t>"soft"/"preference"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plutôt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8C1C74"/>
                </a:solidFill>
                <a:latin typeface="Arial"/>
                <a:cs typeface="Arial"/>
              </a:rPr>
              <a:t>qu'une</a:t>
            </a:r>
            <a:r>
              <a:rPr sz="1800" spc="-3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exigence</a:t>
            </a:r>
            <a:r>
              <a:rPr sz="1800" spc="-30" dirty="0">
                <a:solidFill>
                  <a:srgbClr val="8C1C74"/>
                </a:solidFill>
                <a:latin typeface="Arial"/>
                <a:cs typeface="Arial"/>
              </a:rPr>
              <a:t> dure, </a:t>
            </a:r>
            <a:r>
              <a:rPr sz="1800" spc="-49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donc</a:t>
            </a:r>
            <a:r>
              <a:rPr sz="18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si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18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planificateur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ne</a:t>
            </a:r>
            <a:r>
              <a:rPr sz="1800" spc="-4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peut pas</a:t>
            </a:r>
            <a:r>
              <a:rPr sz="1800" spc="-2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la</a:t>
            </a:r>
            <a:r>
              <a:rPr sz="18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satisfaire,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le</a:t>
            </a:r>
            <a:r>
              <a:rPr sz="18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pod</a:t>
            </a:r>
            <a:r>
              <a:rPr sz="18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sera</a:t>
            </a:r>
            <a:r>
              <a:rPr sz="1800" spc="-3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toujours</a:t>
            </a:r>
            <a:r>
              <a:rPr sz="1800" spc="-5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8C1C74"/>
                </a:solidFill>
                <a:latin typeface="Arial"/>
                <a:cs typeface="Arial"/>
              </a:rPr>
              <a:t>programmé.</a:t>
            </a:r>
            <a:endParaRPr sz="1800">
              <a:latin typeface="Arial"/>
              <a:cs typeface="Arial"/>
            </a:endParaRPr>
          </a:p>
          <a:p>
            <a:pPr marL="214629" marR="88900">
              <a:lnSpc>
                <a:spcPct val="91100"/>
              </a:lnSpc>
              <a:spcBef>
                <a:spcPts val="710"/>
              </a:spcBef>
            </a:pP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vous pouvez vous </a:t>
            </a:r>
            <a:r>
              <a:rPr sz="1800" spc="-25" dirty="0">
                <a:solidFill>
                  <a:srgbClr val="8C1C74"/>
                </a:solidFill>
                <a:latin typeface="Arial"/>
                <a:cs typeface="Arial"/>
              </a:rPr>
              <a:t>opposer </a:t>
            </a:r>
            <a:r>
              <a:rPr sz="1800" dirty="0">
                <a:solidFill>
                  <a:srgbClr val="8C1C74"/>
                </a:solidFill>
                <a:latin typeface="Arial"/>
                <a:cs typeface="Arial"/>
              </a:rPr>
              <a:t>à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des </a:t>
            </a:r>
            <a:r>
              <a:rPr sz="1800" spc="-25" dirty="0">
                <a:solidFill>
                  <a:srgbClr val="8C1C74"/>
                </a:solidFill>
                <a:latin typeface="Arial"/>
                <a:cs typeface="Arial"/>
              </a:rPr>
              <a:t>étiquettes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sur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d'autres pods fonctionnant sur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le 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8C1C74"/>
                </a:solidFill>
                <a:latin typeface="Arial"/>
                <a:cs typeface="Arial"/>
              </a:rPr>
              <a:t>nœud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(ou un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autre </a:t>
            </a:r>
            <a:r>
              <a:rPr sz="1800" spc="-25" dirty="0">
                <a:solidFill>
                  <a:srgbClr val="8C1C74"/>
                </a:solidFill>
                <a:latin typeface="Arial"/>
                <a:cs typeface="Arial"/>
              </a:rPr>
              <a:t>domaine topologique),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plutôt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qu'à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des </a:t>
            </a:r>
            <a:r>
              <a:rPr sz="1800" spc="-25" dirty="0">
                <a:solidFill>
                  <a:srgbClr val="8C1C74"/>
                </a:solidFill>
                <a:latin typeface="Arial"/>
                <a:cs typeface="Arial"/>
              </a:rPr>
              <a:t>étiquettes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sur </a:t>
            </a:r>
            <a:r>
              <a:rPr sz="1800" spc="-5" dirty="0">
                <a:solidFill>
                  <a:srgbClr val="8C1C74"/>
                </a:solidFill>
                <a:latin typeface="Arial"/>
                <a:cs typeface="Arial"/>
              </a:rPr>
              <a:t>le </a:t>
            </a:r>
            <a:r>
              <a:rPr sz="1800" spc="-25" dirty="0">
                <a:solidFill>
                  <a:srgbClr val="8C1C74"/>
                </a:solidFill>
                <a:latin typeface="Arial"/>
                <a:cs typeface="Arial"/>
              </a:rPr>
              <a:t>nœud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lui-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8C1C74"/>
                </a:solidFill>
                <a:latin typeface="Arial"/>
                <a:cs typeface="Arial"/>
              </a:rPr>
              <a:t>même, </a:t>
            </a:r>
            <a:r>
              <a:rPr sz="1800" spc="-10" dirty="0">
                <a:solidFill>
                  <a:srgbClr val="8C1C74"/>
                </a:solidFill>
                <a:latin typeface="Arial"/>
                <a:cs typeface="Arial"/>
              </a:rPr>
              <a:t>ce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qui permet des règles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sur les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pods qui </a:t>
            </a:r>
            <a:r>
              <a:rPr sz="1800" spc="-25" dirty="0">
                <a:solidFill>
                  <a:srgbClr val="8C1C74"/>
                </a:solidFill>
                <a:latin typeface="Arial"/>
                <a:cs typeface="Arial"/>
              </a:rPr>
              <a:t>peuvent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et ne </a:t>
            </a:r>
            <a:r>
              <a:rPr sz="1800" spc="-25" dirty="0">
                <a:solidFill>
                  <a:srgbClr val="8C1C74"/>
                </a:solidFill>
                <a:latin typeface="Arial"/>
                <a:cs typeface="Arial"/>
              </a:rPr>
              <a:t>peuvent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pas </a:t>
            </a:r>
            <a:r>
              <a:rPr sz="1800" spc="-15" dirty="0">
                <a:solidFill>
                  <a:srgbClr val="8C1C74"/>
                </a:solidFill>
                <a:latin typeface="Arial"/>
                <a:cs typeface="Arial"/>
              </a:rPr>
              <a:t>être co- </a:t>
            </a:r>
            <a:r>
              <a:rPr sz="1800" spc="-490" dirty="0">
                <a:solidFill>
                  <a:srgbClr val="8C1C74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8C1C74"/>
                </a:solidFill>
                <a:latin typeface="Arial"/>
                <a:cs typeface="Arial"/>
              </a:rPr>
              <a:t>localisés.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10299</Words>
  <Application>Microsoft Macintosh PowerPoint</Application>
  <PresentationFormat>Personnalisé</PresentationFormat>
  <Paragraphs>1246</Paragraphs>
  <Slides>155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155</vt:i4>
      </vt:variant>
    </vt:vector>
  </HeadingPairs>
  <TitlesOfParts>
    <vt:vector size="167" baseType="lpstr">
      <vt:lpstr>MS UI Gothic</vt:lpstr>
      <vt:lpstr>Arial</vt:lpstr>
      <vt:lpstr>Calibri</vt:lpstr>
      <vt:lpstr>Courier New</vt:lpstr>
      <vt:lpstr>Georgia</vt:lpstr>
      <vt:lpstr>Gill Sans MT</vt:lpstr>
      <vt:lpstr>Lucida Console</vt:lpstr>
      <vt:lpstr>Lucida Sans</vt:lpstr>
      <vt:lpstr>Lucida Sans Typewriter</vt:lpstr>
      <vt:lpstr>Times New Roman</vt:lpstr>
      <vt:lpstr>Wingdings</vt:lpstr>
      <vt:lpstr>Office Theme</vt:lpstr>
      <vt:lpstr>Présentation PowerPoint</vt:lpstr>
      <vt:lpstr>Votre formation – Présentation</vt:lpstr>
      <vt:lpstr>Votre formation – Présentation</vt:lpstr>
      <vt:lpstr>Formateur Kubernetes</vt:lpstr>
      <vt:lpstr>Votre formation - Logistique</vt:lpstr>
      <vt:lpstr>Votre formation - Programme</vt:lpstr>
      <vt:lpstr>Présentation PowerPoint</vt:lpstr>
      <vt:lpstr>Présentation PowerPoint</vt:lpstr>
      <vt:lpstr>Présentation PowerPoint</vt:lpstr>
      <vt:lpstr>Présentation PowerPoint</vt:lpstr>
      <vt:lpstr>De la virtualisation à Docker</vt:lpstr>
      <vt:lpstr>De la virtualisation à Docker</vt:lpstr>
      <vt:lpstr>De la virtualisation à Docker</vt:lpstr>
      <vt:lpstr>De la virtualisation à Docker</vt:lpstr>
      <vt:lpstr>De la virtualisation à Docker</vt:lpstr>
      <vt:lpstr>De la virtualisation à Docker</vt:lpstr>
      <vt:lpstr>Le couple Docker/Kubernetes.</vt:lpstr>
      <vt:lpstr>Le couple Docker/Kubernetes.</vt:lpstr>
      <vt:lpstr>Le couple Docker/Kubernetes.</vt:lpstr>
      <vt:lpstr>Le couple Docker/Kubernetes.</vt:lpstr>
      <vt:lpstr>Solutions d'installation</vt:lpstr>
      <vt:lpstr>Solutions d'installation</vt:lpstr>
      <vt:lpstr>Présentation PowerPoint</vt:lpstr>
      <vt:lpstr>Solutions d'installation</vt:lpstr>
      <vt:lpstr>Présentation PowerPoint</vt:lpstr>
      <vt:lpstr>Solutions d'installation</vt:lpstr>
      <vt:lpstr>Accéder à Kubernetes</vt:lpstr>
      <vt:lpstr>Solutions d'installation</vt:lpstr>
      <vt:lpstr>Solutions d'installation</vt:lpstr>
      <vt:lpstr>Premiers essais</vt:lpstr>
      <vt:lpstr>Premiers essais</vt:lpstr>
      <vt:lpstr>Premiers essais</vt:lpstr>
      <vt:lpstr>Premiers essais</vt:lpstr>
      <vt:lpstr>Premiers essais</vt:lpstr>
      <vt:lpstr>Travaux pratiques</vt:lpstr>
      <vt:lpstr>Les fichiers descriptifs</vt:lpstr>
      <vt:lpstr>Les fichiers descriptifs</vt:lpstr>
      <vt:lpstr>Les fichiers descriptifs</vt:lpstr>
      <vt:lpstr>Les fichiers descriptifs</vt:lpstr>
      <vt:lpstr>Travaux pratiques</vt:lpstr>
      <vt:lpstr>Architecture Kubernetes</vt:lpstr>
      <vt:lpstr>Architecture Kubernetes</vt:lpstr>
      <vt:lpstr>Architecture Kubernetes</vt:lpstr>
      <vt:lpstr>Architecture Kubernetes</vt:lpstr>
      <vt:lpstr>Architecture Kubernetes</vt:lpstr>
      <vt:lpstr>Architecture Kubernetes</vt:lpstr>
      <vt:lpstr>Architecture Kubernetes</vt:lpstr>
      <vt:lpstr>Architecture Kubernetes</vt:lpstr>
      <vt:lpstr>Présentation PowerPoint</vt:lpstr>
      <vt:lpstr>Architecture Kubernetes</vt:lpstr>
      <vt:lpstr>Architecture Kubernetes</vt:lpstr>
      <vt:lpstr>Architecture Kubernetes</vt:lpstr>
      <vt:lpstr>Architecture Kubernetes  Résumé</vt:lpstr>
      <vt:lpstr>Objets de base</vt:lpstr>
      <vt:lpstr>Objets de base</vt:lpstr>
      <vt:lpstr>Objets de base</vt:lpstr>
      <vt:lpstr>Objets de base</vt:lpstr>
      <vt:lpstr>Objets de base</vt:lpstr>
      <vt:lpstr>Objets de base</vt:lpstr>
      <vt:lpstr>Objets de base</vt:lpstr>
      <vt:lpstr>Objets de base</vt:lpstr>
      <vt:lpstr>Objets de base</vt:lpstr>
      <vt:lpstr>Objets de base</vt:lpstr>
      <vt:lpstr>Objets de base</vt:lpstr>
      <vt:lpstr>Objets de base</vt:lpstr>
      <vt:lpstr>Objets de base</vt:lpstr>
      <vt:lpstr>Objets de base</vt:lpstr>
      <vt:lpstr>Objets de base</vt:lpstr>
      <vt:lpstr>Objets de base</vt:lpstr>
      <vt:lpstr>Objets de base</vt:lpstr>
      <vt:lpstr>Objets de base</vt:lpstr>
      <vt:lpstr>Objets de base</vt:lpstr>
      <vt:lpstr>Objets de base</vt:lpstr>
      <vt:lpstr>Objets de base</vt:lpstr>
      <vt:lpstr>Objets de base</vt:lpstr>
      <vt:lpstr>Objets de base</vt:lpstr>
      <vt:lpstr>Objets de base</vt:lpstr>
      <vt:lpstr>Objets de base</vt:lpstr>
      <vt:lpstr>Objets de base</vt:lpstr>
      <vt:lpstr>Objets de base</vt:lpstr>
      <vt:lpstr>Objets de base</vt:lpstr>
      <vt:lpstr>Objets de base</vt:lpstr>
      <vt:lpstr>Objets de base</vt:lpstr>
      <vt:lpstr>Travaux pratiques</vt:lpstr>
      <vt:lpstr>Déploiement d'un cluster  Kubernetes</vt:lpstr>
      <vt:lpstr>Déploiement d'un cluster  Kubernetes</vt:lpstr>
      <vt:lpstr>Déploiement d'un cluster  Kubernetes</vt:lpstr>
      <vt:lpstr>Déploiement d'un cluster  Kubernetes</vt:lpstr>
      <vt:lpstr>Déploiement d'un cluster  Kubernetes</vt:lpstr>
      <vt:lpstr>Déploiement d'un cluster  Kubernetes</vt:lpstr>
      <vt:lpstr>Exploiter Kubernetes</vt:lpstr>
      <vt:lpstr>Exploiter Kubernetes</vt:lpstr>
      <vt:lpstr>Exploiter Kubernetes</vt:lpstr>
      <vt:lpstr>Exploiter Kubernetes</vt:lpstr>
      <vt:lpstr>Exploiter Kubernetes</vt:lpstr>
      <vt:lpstr>Exploiter Kubernetes</vt:lpstr>
      <vt:lpstr>Exploiter Kubernetes</vt:lpstr>
      <vt:lpstr>Exploiter Kubernetes</vt:lpstr>
      <vt:lpstr>Exploiter Kubernetes</vt:lpstr>
      <vt:lpstr>Exploiter Kubernetes</vt:lpstr>
      <vt:lpstr>Exploiter Kubernetes</vt:lpstr>
      <vt:lpstr>Exploiter Kubernetes</vt:lpstr>
      <vt:lpstr>Travaux pratiques</vt:lpstr>
      <vt:lpstr>Création de conteneur personnalisé</vt:lpstr>
      <vt:lpstr>Création de conteneur personnalisé</vt:lpstr>
      <vt:lpstr>Création de conteneur personnalisé</vt:lpstr>
      <vt:lpstr>Création de conteneur personnalisé</vt:lpstr>
      <vt:lpstr>Création de conteneur personnalisé</vt:lpstr>
      <vt:lpstr>Création de conteneur personnalisé</vt:lpstr>
      <vt:lpstr>Création de conteneur personnalisé</vt:lpstr>
      <vt:lpstr>Création de conteneur personnalisé</vt:lpstr>
      <vt:lpstr>Création de conteneur personnalisé</vt:lpstr>
      <vt:lpstr>Création de conteneur personnalisé</vt:lpstr>
      <vt:lpstr>Création de conteneur personnalisé</vt:lpstr>
      <vt:lpstr>Création de conteneur personnalisé</vt:lpstr>
      <vt:lpstr>Création de conteneur personnalisé</vt:lpstr>
      <vt:lpstr>Création de conteneur personnalisé</vt:lpstr>
      <vt:lpstr>Création de conteneur personnalisé</vt:lpstr>
      <vt:lpstr>Travaux pratiques</vt:lpstr>
      <vt:lpstr>Kubernetes en production</vt:lpstr>
      <vt:lpstr>Kubernetes en production</vt:lpstr>
      <vt:lpstr>Kubernetes en production</vt:lpstr>
      <vt:lpstr>Kubernetes en production</vt:lpstr>
      <vt:lpstr>Kubernetes en production</vt:lpstr>
      <vt:lpstr>Kubernetes en production</vt:lpstr>
      <vt:lpstr>Travaux pratiques</vt:lpstr>
      <vt:lpstr>Travaux pratiques Mise en œuvre du frontal Ingress</vt:lpstr>
      <vt:lpstr>Kubernetes en production</vt:lpstr>
      <vt:lpstr>Kubernetes en production</vt:lpstr>
      <vt:lpstr>Kubernetes en production</vt:lpstr>
      <vt:lpstr>Présentation PowerPoint</vt:lpstr>
      <vt:lpstr>Kubernetes en production</vt:lpstr>
      <vt:lpstr>Kubernetes en production</vt:lpstr>
      <vt:lpstr>Kubernetes en production</vt:lpstr>
      <vt:lpstr>Kubernetes en production</vt:lpstr>
      <vt:lpstr>Kubernetes en production</vt:lpstr>
      <vt:lpstr>Kubernetes en production</vt:lpstr>
      <vt:lpstr>Kubernetes en production</vt:lpstr>
      <vt:lpstr>Kubernetes en production</vt:lpstr>
      <vt:lpstr>Présentation PowerPoint</vt:lpstr>
      <vt:lpstr>Présentation PowerPoint</vt:lpstr>
      <vt:lpstr>Présentation PowerPoint</vt:lpstr>
      <vt:lpstr>Présentation PowerPoint</vt:lpstr>
      <vt:lpstr>Travaux pratiques</vt:lpstr>
      <vt:lpstr>Kubernetes en production</vt:lpstr>
      <vt:lpstr>Kubernetes en production</vt:lpstr>
      <vt:lpstr>Kubernetes en production</vt:lpstr>
      <vt:lpstr>Kubernetes en production</vt:lpstr>
      <vt:lpstr>Présentation PowerPoint</vt:lpstr>
      <vt:lpstr>Kubernetes en production</vt:lpstr>
      <vt:lpstr>Kubernetes en production</vt:lpstr>
      <vt:lpstr>Kubernetes en production</vt:lpstr>
      <vt:lpstr>Kubernetes en production</vt:lpstr>
      <vt:lpstr>Kubernetes en production</vt:lpstr>
      <vt:lpstr>Questions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Jimmy LE TOUCHE</cp:lastModifiedBy>
  <cp:revision>1</cp:revision>
  <dcterms:created xsi:type="dcterms:W3CDTF">2021-04-12T15:25:07Z</dcterms:created>
  <dcterms:modified xsi:type="dcterms:W3CDTF">2021-04-12T15:26:13Z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2021-03-17T00:00:00Z</vt:filetime>
  </property>
  <property fmtid="{D5CDD505-2E9C-101B-9397-08002B2CF9AE}" pid="3" name="LastSaved">
    <vt:filetime>2021-04-12T00:00:00Z</vt:filetime>
  </property>
</Properties>
</file>