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257" r:id="rId5"/>
    <p:sldId id="357" r:id="rId6"/>
    <p:sldId id="356" r:id="rId7"/>
    <p:sldId id="358" r:id="rId8"/>
    <p:sldId id="313" r:id="rId9"/>
    <p:sldId id="341" r:id="rId10"/>
    <p:sldId id="309" r:id="rId11"/>
    <p:sldId id="337" r:id="rId12"/>
    <p:sldId id="263" r:id="rId13"/>
    <p:sldId id="349" r:id="rId14"/>
    <p:sldId id="350" r:id="rId15"/>
    <p:sldId id="359" r:id="rId16"/>
    <p:sldId id="360" r:id="rId17"/>
    <p:sldId id="361" r:id="rId18"/>
    <p:sldId id="351" r:id="rId19"/>
    <p:sldId id="364" r:id="rId20"/>
    <p:sldId id="424" r:id="rId21"/>
    <p:sldId id="421" r:id="rId22"/>
    <p:sldId id="406" r:id="rId23"/>
    <p:sldId id="420" r:id="rId24"/>
    <p:sldId id="274" r:id="rId25"/>
    <p:sldId id="348" r:id="rId26"/>
    <p:sldId id="295" r:id="rId27"/>
    <p:sldId id="403" r:id="rId28"/>
    <p:sldId id="266" r:id="rId29"/>
    <p:sldId id="367" r:id="rId30"/>
    <p:sldId id="323" r:id="rId31"/>
    <p:sldId id="338" r:id="rId32"/>
    <p:sldId id="369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425" r:id="rId41"/>
    <p:sldId id="396" r:id="rId42"/>
    <p:sldId id="426" r:id="rId43"/>
    <p:sldId id="430" r:id="rId44"/>
    <p:sldId id="414" r:id="rId45"/>
    <p:sldId id="390" r:id="rId46"/>
    <p:sldId id="427" r:id="rId47"/>
    <p:sldId id="402" r:id="rId48"/>
    <p:sldId id="368" r:id="rId49"/>
    <p:sldId id="324" r:id="rId50"/>
    <p:sldId id="339" r:id="rId51"/>
    <p:sldId id="371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432" r:id="rId60"/>
    <p:sldId id="422" r:id="rId61"/>
    <p:sldId id="429" r:id="rId62"/>
    <p:sldId id="431" r:id="rId63"/>
    <p:sldId id="416" r:id="rId64"/>
    <p:sldId id="394" r:id="rId65"/>
    <p:sldId id="428" r:id="rId66"/>
    <p:sldId id="296" r:id="rId67"/>
  </p:sldIdLst>
  <p:sldSz cx="12192000" cy="6858000"/>
  <p:notesSz cx="6858000" cy="9144000"/>
  <p:embeddedFontLst>
    <p:embeddedFont>
      <p:font typeface="Bradley Hand ITC" panose="03070402050302030203" pitchFamily="66" charset="0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libri Light" panose="020F0302020204030204" pitchFamily="34" charset="0"/>
      <p:regular r:id="rId75"/>
      <p:italic r:id="rId76"/>
    </p:embeddedFont>
    <p:embeddedFont>
      <p:font typeface="Segoe UI" panose="020B0502040204020203" pitchFamily="34" charset="0"/>
      <p:regular r:id="rId77"/>
      <p:bold r:id="rId78"/>
      <p:italic r:id="rId79"/>
      <p:boldItalic r:id="rId80"/>
    </p:embeddedFont>
    <p:embeddedFont>
      <p:font typeface="Segoe UI Black" panose="020B0A02040204020203" pitchFamily="34" charset="0"/>
      <p:bold r:id="rId81"/>
      <p:boldItalic r:id="rId82"/>
    </p:embeddedFont>
    <p:embeddedFont>
      <p:font typeface="Segoe UI Light" panose="020B0502040204020203" pitchFamily="34" charset="0"/>
      <p:regular r:id="rId83"/>
      <p:italic r:id="rId84"/>
    </p:embeddedFont>
    <p:embeddedFont>
      <p:font typeface="Segoe UI Semibold" panose="020B0702040204020203" pitchFamily="34" charset="0"/>
      <p:bold r:id="rId85"/>
      <p:boldItalic r:id="rId86"/>
    </p:embeddedFont>
    <p:embeddedFont>
      <p:font typeface="Segoe UI Semilight" panose="020B0402040204020203" pitchFamily="34" charset="0"/>
      <p:regular r:id="rId87"/>
      <p:italic r:id="rId8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gramme NetAcad" id="{DE76686E-6A68-43F5-8FD5-0618B4A49FBF}">
          <p14:sldIdLst>
            <p14:sldId id="257"/>
            <p14:sldId id="357"/>
            <p14:sldId id="356"/>
          </p14:sldIdLst>
        </p14:section>
        <p14:section name="Cours CCNAv7" id="{991F1287-2C0B-4DF8-9399-2002DAE542B0}">
          <p14:sldIdLst>
            <p14:sldId id="358"/>
            <p14:sldId id="313"/>
            <p14:sldId id="341"/>
          </p14:sldIdLst>
        </p14:section>
        <p14:section name="Cours Cisco 1" id="{D2212185-F063-4D3D-93C3-6C3E09E191C0}">
          <p14:sldIdLst>
            <p14:sldId id="309"/>
            <p14:sldId id="337"/>
            <p14:sldId id="263"/>
            <p14:sldId id="349"/>
            <p14:sldId id="350"/>
            <p14:sldId id="359"/>
            <p14:sldId id="360"/>
            <p14:sldId id="361"/>
            <p14:sldId id="351"/>
            <p14:sldId id="364"/>
            <p14:sldId id="424"/>
            <p14:sldId id="421"/>
            <p14:sldId id="406"/>
            <p14:sldId id="420"/>
            <p14:sldId id="274"/>
            <p14:sldId id="348"/>
            <p14:sldId id="295"/>
            <p14:sldId id="403"/>
            <p14:sldId id="266"/>
          </p14:sldIdLst>
        </p14:section>
        <p14:section name="Cours Cisco 2" id="{113F4632-E0CD-4CFB-A3A4-C7D27DC5BC3A}">
          <p14:sldIdLst>
            <p14:sldId id="367"/>
            <p14:sldId id="323"/>
            <p14:sldId id="338"/>
            <p14:sldId id="369"/>
            <p14:sldId id="372"/>
            <p14:sldId id="373"/>
            <p14:sldId id="374"/>
            <p14:sldId id="375"/>
            <p14:sldId id="376"/>
            <p14:sldId id="377"/>
            <p14:sldId id="378"/>
            <p14:sldId id="425"/>
            <p14:sldId id="396"/>
            <p14:sldId id="426"/>
            <p14:sldId id="430"/>
            <p14:sldId id="414"/>
            <p14:sldId id="390"/>
            <p14:sldId id="427"/>
            <p14:sldId id="402"/>
          </p14:sldIdLst>
        </p14:section>
        <p14:section name="Cours Cisco 3" id="{C85D1269-D277-4FCF-830F-DD3E9010AC32}">
          <p14:sldIdLst>
            <p14:sldId id="368"/>
            <p14:sldId id="324"/>
            <p14:sldId id="339"/>
            <p14:sldId id="371"/>
            <p14:sldId id="380"/>
            <p14:sldId id="381"/>
            <p14:sldId id="382"/>
            <p14:sldId id="383"/>
            <p14:sldId id="384"/>
            <p14:sldId id="385"/>
            <p14:sldId id="386"/>
            <p14:sldId id="432"/>
            <p14:sldId id="422"/>
            <p14:sldId id="429"/>
            <p14:sldId id="431"/>
            <p14:sldId id="416"/>
            <p14:sldId id="394"/>
            <p14:sldId id="428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OUTER" initials="SB" lastIdx="9" clrIdx="0">
    <p:extLst>
      <p:ext uri="{19B8F6BF-5375-455C-9EA6-DF929625EA0E}">
        <p15:presenceInfo xmlns:p15="http://schemas.microsoft.com/office/powerpoint/2012/main" userId="S-1-5-21-1801674531-1897051121-839522115-8424" providerId="AD"/>
      </p:ext>
    </p:extLst>
  </p:cmAuthor>
  <p:cmAuthor id="2" name="Thierry RICHARD" initials="TR" lastIdx="1" clrIdx="1">
    <p:extLst>
      <p:ext uri="{19B8F6BF-5375-455C-9EA6-DF929625EA0E}">
        <p15:presenceInfo xmlns:p15="http://schemas.microsoft.com/office/powerpoint/2012/main" userId="Thierry RICHARD" providerId="None"/>
      </p:ext>
    </p:extLst>
  </p:cmAuthor>
  <p:cmAuthor id="3" name="RICHARD Thierry Admin" initials="RTA" lastIdx="3" clrIdx="2">
    <p:extLst>
      <p:ext uri="{19B8F6BF-5375-455C-9EA6-DF929625EA0E}">
        <p15:presenceInfo xmlns:p15="http://schemas.microsoft.com/office/powerpoint/2012/main" userId="RICHARD Thierry 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899"/>
    <a:srgbClr val="962D3E"/>
    <a:srgbClr val="ACCFCC"/>
    <a:srgbClr val="03AFC1"/>
    <a:srgbClr val="959E9E"/>
    <a:srgbClr val="08BC80"/>
    <a:srgbClr val="2F3240"/>
    <a:srgbClr val="B014A9"/>
    <a:srgbClr val="00899C"/>
    <a:srgbClr val="3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1903" autoAdjust="0"/>
  </p:normalViewPr>
  <p:slideViewPr>
    <p:cSldViewPr snapToGrid="0">
      <p:cViewPr varScale="1">
        <p:scale>
          <a:sx n="102" d="100"/>
          <a:sy n="102" d="100"/>
        </p:scale>
        <p:origin x="8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5.fntdata"/><Relationship Id="rId89" Type="http://schemas.openxmlformats.org/officeDocument/2006/relationships/commentAuthors" Target="comment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7.fntdata"/><Relationship Id="rId7" Type="http://schemas.openxmlformats.org/officeDocument/2006/relationships/slide" Target="slides/slide3.xml"/><Relationship Id="rId71" Type="http://schemas.openxmlformats.org/officeDocument/2006/relationships/font" Target="fonts/font2.fntdata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18.fntdata"/><Relationship Id="rId61" Type="http://schemas.openxmlformats.org/officeDocument/2006/relationships/slide" Target="slides/slide57.xml"/><Relationship Id="rId82" Type="http://schemas.openxmlformats.org/officeDocument/2006/relationships/font" Target="fonts/font1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B9EB-B186-4F9A-9F85-BBB1D65C7589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C90E-7C5C-4FC7-8E56-A2E92169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90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DECB-E14E-459C-896C-A883D5960C4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5B4E-61E0-4854-9785-88AF627D6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05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des 3 cours v7 :</a:t>
            </a:r>
          </a:p>
          <a:p>
            <a:r>
              <a:rPr lang="fr-FR" dirty="0"/>
              <a:t>-Cisco 1</a:t>
            </a:r>
          </a:p>
          <a:p>
            <a:r>
              <a:rPr lang="fr-FR" dirty="0"/>
              <a:t>-Cisco 2 (slides masquées)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-Cisco 3 (slides masquées)</a:t>
            </a:r>
          </a:p>
          <a:p>
            <a:endParaRPr lang="fr-FR" dirty="0"/>
          </a:p>
          <a:p>
            <a:r>
              <a:rPr lang="fr-FR" dirty="0"/>
              <a:t>A jouer au début de chaque cours pour permettre aux apprenants de se mettre (ou remettre) dans le bain (voire dans la piscine ;-)) de </a:t>
            </a:r>
            <a:r>
              <a:rPr lang="fr-FR" dirty="0" err="1"/>
              <a:t>Netacad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85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54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2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10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0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2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941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46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3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6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3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89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4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59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A5B4E-61E0-4854-9785-88AF627D62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0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u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Titre du cours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34889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Numéro du module - Titre du module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5699158"/>
            <a:ext cx="839754" cy="839754"/>
          </a:xfrm>
          <a:prstGeom prst="rect">
            <a:avLst/>
          </a:prstGeom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54762" y="6173787"/>
            <a:ext cx="27432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6133C14-29F8-4CFA-9628-57A273ADF06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55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4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92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21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46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54762" y="6173787"/>
            <a:ext cx="27432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6133C14-29F8-4CFA-9628-57A273ADF06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5699158"/>
            <a:ext cx="839754" cy="839754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1524000" y="1365956"/>
            <a:ext cx="9144000" cy="382693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/>
            <a:r>
              <a:rPr lang="fr-FR" sz="60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Démonstration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39365" y="636411"/>
            <a:ext cx="11558596" cy="1210628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339365" y="193023"/>
            <a:ext cx="11556000" cy="42989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l">
              <a:buNone/>
              <a:defRPr>
                <a:solidFill>
                  <a:srgbClr val="343642"/>
                </a:solidFill>
                <a:latin typeface="+mn-lt"/>
              </a:defRPr>
            </a:lvl2pPr>
            <a:lvl3pPr marL="914400" indent="0" algn="l">
              <a:buNone/>
              <a:defRPr>
                <a:solidFill>
                  <a:srgbClr val="343642"/>
                </a:solidFill>
                <a:latin typeface="+mn-lt"/>
              </a:defRPr>
            </a:lvl3pPr>
            <a:lvl4pPr marL="1371600" indent="0" algn="l">
              <a:buNone/>
              <a:defRPr>
                <a:solidFill>
                  <a:srgbClr val="343642"/>
                </a:solidFill>
                <a:latin typeface="+mn-lt"/>
              </a:defRPr>
            </a:lvl4pPr>
            <a:lvl5pPr marL="1828800" indent="0" algn="l">
              <a:buNone/>
              <a:defRPr>
                <a:solidFill>
                  <a:srgbClr val="34364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Nom du module</a:t>
            </a:r>
          </a:p>
        </p:txBody>
      </p:sp>
    </p:spTree>
    <p:extLst>
      <p:ext uri="{BB962C8B-B14F-4D97-AF65-F5344CB8AC3E}">
        <p14:creationId xmlns:p14="http://schemas.microsoft.com/office/powerpoint/2010/main" val="16338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54762" y="6173787"/>
            <a:ext cx="27432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6133C14-29F8-4CFA-9628-57A273ADF06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5699158"/>
            <a:ext cx="839754" cy="839754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1524000" y="1365956"/>
            <a:ext cx="9144000" cy="382693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/>
            <a:r>
              <a:rPr lang="fr-FR" sz="6000" kern="1200" dirty="0">
                <a:solidFill>
                  <a:srgbClr val="343642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TP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339365" y="636411"/>
            <a:ext cx="11558596" cy="121062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34364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Titre du TP</a:t>
            </a:r>
          </a:p>
        </p:txBody>
      </p:sp>
      <p:sp>
        <p:nvSpPr>
          <p:cNvPr id="1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339365" y="193023"/>
            <a:ext cx="11556000" cy="42989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l">
              <a:buNone/>
              <a:defRPr>
                <a:solidFill>
                  <a:srgbClr val="343642"/>
                </a:solidFill>
                <a:latin typeface="+mn-lt"/>
              </a:defRPr>
            </a:lvl2pPr>
            <a:lvl3pPr marL="914400" indent="0" algn="l">
              <a:buNone/>
              <a:defRPr>
                <a:solidFill>
                  <a:srgbClr val="343642"/>
                </a:solidFill>
                <a:latin typeface="+mn-lt"/>
              </a:defRPr>
            </a:lvl3pPr>
            <a:lvl4pPr marL="1371600" indent="0" algn="l">
              <a:buNone/>
              <a:defRPr>
                <a:solidFill>
                  <a:srgbClr val="343642"/>
                </a:solidFill>
                <a:latin typeface="+mn-lt"/>
              </a:defRPr>
            </a:lvl4pPr>
            <a:lvl5pPr marL="1828800" indent="0" algn="l">
              <a:buNone/>
              <a:defRPr>
                <a:solidFill>
                  <a:srgbClr val="34364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Titre du module (sans son numéro)</a:t>
            </a:r>
          </a:p>
        </p:txBody>
      </p:sp>
    </p:spTree>
    <p:extLst>
      <p:ext uri="{BB962C8B-B14F-4D97-AF65-F5344CB8AC3E}">
        <p14:creationId xmlns:p14="http://schemas.microsoft.com/office/powerpoint/2010/main" val="34269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aux dirig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9C9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173786"/>
            <a:ext cx="12192000" cy="697706"/>
          </a:xfrm>
          <a:prstGeom prst="rect">
            <a:avLst/>
          </a:prstGeom>
          <a:solidFill>
            <a:srgbClr val="96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9365" y="636411"/>
            <a:ext cx="11558596" cy="121062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962D3E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179118" y="1825625"/>
            <a:ext cx="10718843" cy="3729355"/>
          </a:xfrm>
        </p:spPr>
        <p:txBody>
          <a:bodyPr/>
          <a:lstStyle>
            <a:lvl1pPr>
              <a:buClr>
                <a:srgbClr val="004358"/>
              </a:buClr>
              <a:defRPr sz="2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962D3E"/>
              </a:buClr>
              <a:defRPr sz="18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DA8291"/>
              </a:buClr>
              <a:defRPr sz="1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rgbClr val="DA8291"/>
              </a:buClr>
              <a:defRPr sz="1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rgbClr val="DA8291"/>
              </a:buClr>
              <a:defRPr sz="1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012880" y="6173787"/>
            <a:ext cx="8850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6133C14-29F8-4CFA-9628-57A273ADF06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5699158"/>
            <a:ext cx="839754" cy="839754"/>
          </a:xfrm>
          <a:prstGeom prst="rect">
            <a:avLst/>
          </a:prstGeom>
        </p:spPr>
      </p:pic>
      <p:sp>
        <p:nvSpPr>
          <p:cNvPr id="1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339365" y="193023"/>
            <a:ext cx="11556000" cy="42989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rgbClr val="34364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l">
              <a:buNone/>
              <a:defRPr>
                <a:solidFill>
                  <a:srgbClr val="343642"/>
                </a:solidFill>
                <a:latin typeface="+mn-lt"/>
              </a:defRPr>
            </a:lvl2pPr>
            <a:lvl3pPr marL="914400" indent="0" algn="l">
              <a:buNone/>
              <a:defRPr>
                <a:solidFill>
                  <a:srgbClr val="343642"/>
                </a:solidFill>
                <a:latin typeface="+mn-lt"/>
              </a:defRPr>
            </a:lvl3pPr>
            <a:lvl4pPr marL="1371600" indent="0" algn="l">
              <a:buNone/>
              <a:defRPr>
                <a:solidFill>
                  <a:srgbClr val="343642"/>
                </a:solidFill>
                <a:latin typeface="+mn-lt"/>
              </a:defRPr>
            </a:lvl4pPr>
            <a:lvl5pPr marL="1828800" indent="0" algn="l">
              <a:buNone/>
              <a:defRPr>
                <a:solidFill>
                  <a:srgbClr val="34364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Nom du module</a:t>
            </a:r>
          </a:p>
        </p:txBody>
      </p:sp>
    </p:spTree>
    <p:extLst>
      <p:ext uri="{BB962C8B-B14F-4D97-AF65-F5344CB8AC3E}">
        <p14:creationId xmlns:p14="http://schemas.microsoft.com/office/powerpoint/2010/main" val="21274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9C9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6173786"/>
            <a:ext cx="12192000" cy="697706"/>
          </a:xfrm>
          <a:prstGeom prst="rect">
            <a:avLst/>
          </a:prstGeom>
          <a:solidFill>
            <a:srgbClr val="34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5" y="636411"/>
            <a:ext cx="11558596" cy="1210628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34889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9118" y="1825625"/>
            <a:ext cx="10718843" cy="3729355"/>
          </a:xfrm>
        </p:spPr>
        <p:txBody>
          <a:bodyPr/>
          <a:lstStyle>
            <a:lvl1pPr>
              <a:buClr>
                <a:srgbClr val="004358"/>
              </a:buClr>
              <a:defRPr sz="2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348899"/>
              </a:buClr>
              <a:defRPr sz="18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rgbClr val="ACCFCC"/>
              </a:buClr>
              <a:defRPr sz="1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rgbClr val="979C9C"/>
              </a:buClr>
              <a:defRPr sz="1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rgbClr val="979C9C"/>
              </a:buClr>
              <a:defRPr sz="1400"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012880" y="6173787"/>
            <a:ext cx="8850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6133C14-29F8-4CFA-9628-57A273ADF06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5699158"/>
            <a:ext cx="839754" cy="839754"/>
          </a:xfrm>
          <a:prstGeom prst="rect">
            <a:avLst/>
          </a:prstGeom>
        </p:spPr>
      </p:pic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339365" y="193023"/>
            <a:ext cx="11556000" cy="42989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rgbClr val="34364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l">
              <a:buNone/>
              <a:defRPr>
                <a:solidFill>
                  <a:srgbClr val="343642"/>
                </a:solidFill>
                <a:latin typeface="+mn-lt"/>
              </a:defRPr>
            </a:lvl2pPr>
            <a:lvl3pPr marL="914400" indent="0" algn="l">
              <a:buNone/>
              <a:defRPr>
                <a:solidFill>
                  <a:srgbClr val="343642"/>
                </a:solidFill>
                <a:latin typeface="+mn-lt"/>
              </a:defRPr>
            </a:lvl3pPr>
            <a:lvl4pPr marL="1371600" indent="0" algn="l">
              <a:buNone/>
              <a:defRPr>
                <a:solidFill>
                  <a:srgbClr val="343642"/>
                </a:solidFill>
                <a:latin typeface="+mn-lt"/>
              </a:defRPr>
            </a:lvl4pPr>
            <a:lvl5pPr marL="1828800" indent="0" algn="l">
              <a:buNone/>
              <a:defRPr>
                <a:solidFill>
                  <a:srgbClr val="34364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Nom du module</a:t>
            </a:r>
          </a:p>
        </p:txBody>
      </p:sp>
    </p:spTree>
    <p:extLst>
      <p:ext uri="{BB962C8B-B14F-4D97-AF65-F5344CB8AC3E}">
        <p14:creationId xmlns:p14="http://schemas.microsoft.com/office/powerpoint/2010/main" val="402080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fs 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9E9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1" y="829430"/>
            <a:ext cx="12192001" cy="6028569"/>
          </a:xfrm>
          <a:prstGeom prst="rect">
            <a:avLst/>
          </a:prstGeom>
          <a:solidFill>
            <a:srgbClr val="34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5" y="1099255"/>
            <a:ext cx="3672739" cy="2434167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645506" y="1099255"/>
            <a:ext cx="7252455" cy="3729355"/>
          </a:xfr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00150" indent="-285750"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Modifiez les styles du texte du </a:t>
            </a:r>
            <a:r>
              <a:rPr lang="fr-FR" dirty="0" err="1"/>
              <a:t>masquehf:kifyfyfyfyfyfyfyf:kfk:gvgl:g</a:t>
            </a:r>
            <a:endParaRPr lang="fr-FR" dirty="0"/>
          </a:p>
          <a:p>
            <a:pPr lvl="0"/>
            <a:r>
              <a:rPr lang="fr-FR" dirty="0"/>
              <a:t>:</a:t>
            </a:r>
            <a:r>
              <a:rPr lang="fr-FR" dirty="0" err="1"/>
              <a:t>glo!g</a:t>
            </a:r>
            <a:r>
              <a:rPr lang="fr-FR" dirty="0"/>
              <a:t> </a:t>
            </a:r>
            <a:r>
              <a:rPr lang="fr-FR" dirty="0" err="1"/>
              <a:t>lgl:gf</a:t>
            </a:r>
            <a:r>
              <a:rPr lang="fr-FR" dirty="0"/>
              <a:t>: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</a:t>
            </a:r>
            <a:r>
              <a:rPr lang="fr-FR" dirty="0" err="1"/>
              <a:t>niveauhil:iiiiiiiiiiiiiiiiiiiiiiopùjkb</a:t>
            </a:r>
            <a:r>
              <a:rPr lang="fr-FR" dirty="0"/>
              <a:t> </a:t>
            </a:r>
            <a:r>
              <a:rPr lang="fr-FR" dirty="0" err="1"/>
              <a:t>ihlfo:ghoglugmohhvki:y</a:t>
            </a:r>
            <a:r>
              <a:rPr lang="fr-FR" dirty="0"/>
              <a:t>  </a:t>
            </a:r>
            <a:r>
              <a:rPr lang="fr-FR" dirty="0" err="1"/>
              <a:t>yiyfi:ilyg</a:t>
            </a:r>
            <a:r>
              <a:rPr lang="fr-FR" dirty="0"/>
              <a:t> li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012880" y="6173787"/>
            <a:ext cx="885081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3436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6133C14-29F8-4CFA-9628-57A273ADF06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5699158"/>
            <a:ext cx="839754" cy="839754"/>
          </a:xfrm>
          <a:prstGeom prst="rect">
            <a:avLst/>
          </a:prstGeom>
        </p:spPr>
      </p:pic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339364" y="193022"/>
            <a:ext cx="11556000" cy="443387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rgbClr val="34364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l">
              <a:buNone/>
              <a:defRPr>
                <a:solidFill>
                  <a:srgbClr val="343642"/>
                </a:solidFill>
                <a:latin typeface="+mn-lt"/>
              </a:defRPr>
            </a:lvl2pPr>
            <a:lvl3pPr marL="914400" indent="0" algn="l">
              <a:buNone/>
              <a:defRPr>
                <a:solidFill>
                  <a:srgbClr val="343642"/>
                </a:solidFill>
                <a:latin typeface="+mn-lt"/>
              </a:defRPr>
            </a:lvl3pPr>
            <a:lvl4pPr marL="1371600" indent="0" algn="l">
              <a:buNone/>
              <a:defRPr>
                <a:solidFill>
                  <a:srgbClr val="343642"/>
                </a:solidFill>
                <a:latin typeface="+mn-lt"/>
              </a:defRPr>
            </a:lvl4pPr>
            <a:lvl5pPr marL="1828800" indent="0" algn="l">
              <a:buNone/>
              <a:defRPr>
                <a:solidFill>
                  <a:srgbClr val="34364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Nom du module</a:t>
            </a:r>
          </a:p>
        </p:txBody>
      </p:sp>
    </p:spTree>
    <p:extLst>
      <p:ext uri="{BB962C8B-B14F-4D97-AF65-F5344CB8AC3E}">
        <p14:creationId xmlns:p14="http://schemas.microsoft.com/office/powerpoint/2010/main" val="7401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8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81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33C14-29F8-4CFA-9628-57A273ADF0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58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471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9" r:id="rId3"/>
    <p:sldLayoutId id="2147483651" r:id="rId4"/>
    <p:sldLayoutId id="2147483650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etacad.com/careers/badg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earningnetwork.cisco.com/s/ccna" TargetMode="External"/><Relationship Id="rId5" Type="http://schemas.openxmlformats.org/officeDocument/2006/relationships/image" Target="../media/image38.emf"/><Relationship Id="rId10" Type="http://schemas.openxmlformats.org/officeDocument/2006/relationships/image" Target="../media/image34.png"/><Relationship Id="rId4" Type="http://schemas.openxmlformats.org/officeDocument/2006/relationships/image" Target="../media/image8.jp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etacad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hyperlink" Target="https://www.editions-eni.fr/livre/cisco-preparation-a-la-certification-ccna-200-301-notions-de-base-sur-le-routage-97824090293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etacad.com/careers/badg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earningnetwork.cisco.com/s/ccna" TargetMode="External"/><Relationship Id="rId5" Type="http://schemas.openxmlformats.org/officeDocument/2006/relationships/image" Target="../media/image38.emf"/><Relationship Id="rId10" Type="http://schemas.openxmlformats.org/officeDocument/2006/relationships/image" Target="../media/image34.png"/><Relationship Id="rId4" Type="http://schemas.openxmlformats.org/officeDocument/2006/relationships/image" Target="../media/image8.jpg"/><Relationship Id="rId9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etacad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hyperlink" Target="https://www.editions-eni.fr/livre/cisco-preparation-a-la-certification-ccna-200-301-reseau-securite-et-automatisation-d-entreprise-9782409029295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etacad.com/careers/badg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earningnetwork.cisco.com/s/ccna" TargetMode="External"/><Relationship Id="rId5" Type="http://schemas.openxmlformats.org/officeDocument/2006/relationships/image" Target="../media/image38.emf"/><Relationship Id="rId10" Type="http://schemas.openxmlformats.org/officeDocument/2006/relationships/image" Target="../media/image34.png"/><Relationship Id="rId4" Type="http://schemas.openxmlformats.org/officeDocument/2006/relationships/image" Target="../media/image8.jpg"/><Relationship Id="rId9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etacad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hyperlink" Target="https://www.editions-eni.fr/livre/cisco-preparation-a-la-certification-ccna-200-301-introduction-aux-reseaux-9782409029318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Cisco Networking </a:t>
            </a:r>
            <a:r>
              <a:rPr lang="fr-FR" dirty="0" err="1"/>
              <a:t>Academy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CCNA version 7</a:t>
            </a:r>
          </a:p>
        </p:txBody>
      </p:sp>
    </p:spTree>
    <p:extLst>
      <p:ext uri="{BB962C8B-B14F-4D97-AF65-F5344CB8AC3E}">
        <p14:creationId xmlns:p14="http://schemas.microsoft.com/office/powerpoint/2010/main" val="21619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8B9DF7F-3151-4022-97E5-07B9CFA89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89" y="1433660"/>
            <a:ext cx="8130422" cy="4566245"/>
          </a:xfrm>
          <a:prstGeom prst="rect">
            <a:avLst/>
          </a:prstGeom>
        </p:spPr>
      </p:pic>
      <p:pic>
        <p:nvPicPr>
          <p:cNvPr id="13" name="Image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FE01F6-61C1-43DC-BFD4-76577FA8C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34" y="1963883"/>
            <a:ext cx="2009781" cy="40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C65081B-CC9B-4AF3-A681-F30097630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1413164"/>
            <a:ext cx="9493782" cy="44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5D4A7F-0903-4B96-826A-2ACBA50E4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1344930"/>
            <a:ext cx="833628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5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pic>
        <p:nvPicPr>
          <p:cNvPr id="7" name="Image 6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BEE22306-A90E-4D99-ACC2-63428D6F0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89" y="1458290"/>
            <a:ext cx="3278457" cy="40816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D439BC-D699-41EC-A2AA-C97C169A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88" y="1717442"/>
            <a:ext cx="4862603" cy="32935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5993A4-35C8-46EE-BA8C-B1210666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338" y="2928070"/>
            <a:ext cx="3278457" cy="27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D439BC-D699-41EC-A2AA-C97C169A0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49" y="1562602"/>
            <a:ext cx="6225501" cy="42166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5A4BF2-693A-4BFA-8D35-8628E15D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48" y="1314338"/>
            <a:ext cx="6225501" cy="4713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615B2E-F507-4F78-B3C6-F87E6BB3E9B9}"/>
              </a:ext>
            </a:extLst>
          </p:cNvPr>
          <p:cNvSpPr/>
          <p:nvPr/>
        </p:nvSpPr>
        <p:spPr>
          <a:xfrm>
            <a:off x="3258940" y="5517805"/>
            <a:ext cx="533400" cy="227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2B922E4-B92B-422F-9C19-3C6241A8D20B}"/>
              </a:ext>
            </a:extLst>
          </p:cNvPr>
          <p:cNvSpPr/>
          <p:nvPr/>
        </p:nvSpPr>
        <p:spPr>
          <a:xfrm>
            <a:off x="2405136" y="5542169"/>
            <a:ext cx="440267" cy="237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5E5B8-CA49-4182-BABA-7F72A564D2BA}"/>
              </a:ext>
            </a:extLst>
          </p:cNvPr>
          <p:cNvSpPr/>
          <p:nvPr/>
        </p:nvSpPr>
        <p:spPr>
          <a:xfrm>
            <a:off x="8518510" y="5401520"/>
            <a:ext cx="690240" cy="20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25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pic>
        <p:nvPicPr>
          <p:cNvPr id="16" name="Image 15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F49C1AD9-32EE-49E5-BCB8-1929DAE3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" y="4379453"/>
            <a:ext cx="2727960" cy="967740"/>
          </a:xfrm>
          <a:prstGeom prst="rect">
            <a:avLst/>
          </a:prstGeom>
        </p:spPr>
      </p:pic>
      <p:pic>
        <p:nvPicPr>
          <p:cNvPr id="18" name="Image 17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7F0BC601-0E59-43ED-8359-63DCB4A49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67" y="1639728"/>
            <a:ext cx="2903220" cy="1005840"/>
          </a:xfrm>
          <a:prstGeom prst="rect">
            <a:avLst/>
          </a:prstGeom>
        </p:spPr>
      </p:pic>
      <p:pic>
        <p:nvPicPr>
          <p:cNvPr id="20" name="Image 19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8FF7BD82-704F-4909-B693-76727F729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5" y="1647348"/>
            <a:ext cx="3032760" cy="990600"/>
          </a:xfrm>
          <a:prstGeom prst="rect">
            <a:avLst/>
          </a:prstGeom>
        </p:spPr>
      </p:pic>
      <p:pic>
        <p:nvPicPr>
          <p:cNvPr id="22" name="Image 21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BD73206B-D082-4107-BFAD-15D585BE0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05" y="3049357"/>
            <a:ext cx="2758440" cy="975360"/>
          </a:xfrm>
          <a:prstGeom prst="rect">
            <a:avLst/>
          </a:prstGeom>
        </p:spPr>
      </p:pic>
      <p:pic>
        <p:nvPicPr>
          <p:cNvPr id="24" name="Image 23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E3432B46-31D2-40CE-A0F5-1F9E460CE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5" y="3049357"/>
            <a:ext cx="2727960" cy="990600"/>
          </a:xfrm>
          <a:prstGeom prst="rect">
            <a:avLst/>
          </a:prstGeom>
        </p:spPr>
      </p:pic>
      <p:pic>
        <p:nvPicPr>
          <p:cNvPr id="26" name="Image 2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6616337-2838-49F4-9F85-40153D9E6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8" y="1241725"/>
            <a:ext cx="10303737" cy="431212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17E1B1-C409-426C-AF91-8282568A32D9}"/>
              </a:ext>
            </a:extLst>
          </p:cNvPr>
          <p:cNvSpPr/>
          <p:nvPr/>
        </p:nvSpPr>
        <p:spPr>
          <a:xfrm>
            <a:off x="9163050" y="1241725"/>
            <a:ext cx="2013175" cy="48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3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D7F3C5-C9AD-4EDB-86B8-55F0B35D153E}"/>
              </a:ext>
            </a:extLst>
          </p:cNvPr>
          <p:cNvSpPr txBox="1">
            <a:spLocks/>
          </p:cNvSpPr>
          <p:nvPr/>
        </p:nvSpPr>
        <p:spPr>
          <a:xfrm>
            <a:off x="1236980" y="1667558"/>
            <a:ext cx="3618855" cy="1940924"/>
          </a:xfrm>
          <a:prstGeom prst="rect">
            <a:avLst/>
          </a:prstGeom>
        </p:spPr>
        <p:txBody>
          <a:bodyPr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Vérifiez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votre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compréhension</a:t>
            </a:r>
            <a:endParaRPr lang="en-US" sz="14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Plusieurs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par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Correct/Incorrect + option “</a:t>
            </a: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Démonstration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Module Questionnaires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par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Correct/Incorrect + option “</a:t>
            </a: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Démonstration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819F25-5446-435C-82D5-89D860AFC1C5}"/>
              </a:ext>
            </a:extLst>
          </p:cNvPr>
          <p:cNvSpPr txBox="1">
            <a:spLocks/>
          </p:cNvSpPr>
          <p:nvPr/>
        </p:nvSpPr>
        <p:spPr>
          <a:xfrm>
            <a:off x="6361203" y="1777170"/>
            <a:ext cx="5534161" cy="1189927"/>
          </a:xfrm>
          <a:prstGeom prst="rect">
            <a:avLst/>
          </a:prstGeom>
        </p:spPr>
        <p:txBody>
          <a:bodyPr numCol="2"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Examens</a:t>
            </a:r>
            <a:r>
              <a:rPr lang="en-US" sz="12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 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groupe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modules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Plusieurs</a:t>
            </a:r>
            <a:r>
              <a:rPr lang="en-US" sz="11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par </a:t>
            </a: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cours</a:t>
            </a:r>
            <a:endParaRPr lang="en-US" sz="11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Examen Final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 par </a:t>
            </a: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cours</a:t>
            </a:r>
            <a:endParaRPr lang="en-US" sz="11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E92AB24-47F4-433F-B482-D13D28E41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16" y="3429000"/>
            <a:ext cx="3636919" cy="182181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6D4B93C-1032-439D-9F6C-D38316C9D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03" y="3120337"/>
            <a:ext cx="4273419" cy="298765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8F11441-5350-4126-906E-D50CAF33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54" y="4001701"/>
            <a:ext cx="3784311" cy="18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A3080D4-531F-40F8-8A25-57566E562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6" y="2324100"/>
            <a:ext cx="5901263" cy="27508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en Cours de Formation (EPCF)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3687F31-5E99-4096-8AFA-AD4C4F987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24100"/>
            <a:ext cx="5901263" cy="2750816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45DEB8A-CE01-4E3F-A435-B68D58F132E3}"/>
              </a:ext>
            </a:extLst>
          </p:cNvPr>
          <p:cNvSpPr txBox="1"/>
          <p:nvPr/>
        </p:nvSpPr>
        <p:spPr>
          <a:xfrm>
            <a:off x="6446901" y="2630553"/>
            <a:ext cx="5248130" cy="21379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Final Exam 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(Cisco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QCM/QCU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Totalement indépendant du titre ASR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Badge numérique (seuil d’obtention : </a:t>
            </a: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70 %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55B75E6-1626-4ADB-A2E4-ADE65C7D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289" y="1705097"/>
            <a:ext cx="5359421" cy="46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Chaque cours Cisco se terminera par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6857C3-2497-4FFB-B075-49FC36202EA7}"/>
              </a:ext>
            </a:extLst>
          </p:cNvPr>
          <p:cNvSpPr txBox="1"/>
          <p:nvPr/>
        </p:nvSpPr>
        <p:spPr>
          <a:xfrm>
            <a:off x="847869" y="2807223"/>
            <a:ext cx="4945898" cy="21379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EPCF 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(ENI Ecole)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formats possibles 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Cisco 1 et 3 : QCM/QCU Moodle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Cisco 2 : Adressage IP +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Tracer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Compétence(s) pour le titre ASR 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Acquis / En Cours d’Acquisition / Acquis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C10BBBA-DA8D-4822-A7A0-AF1A9FE61C2D}"/>
              </a:ext>
            </a:extLst>
          </p:cNvPr>
          <p:cNvGrpSpPr/>
          <p:nvPr/>
        </p:nvGrpSpPr>
        <p:grpSpPr>
          <a:xfrm rot="21438683">
            <a:off x="2893542" y="5117734"/>
            <a:ext cx="6707146" cy="1253314"/>
            <a:chOff x="8308221" y="2071719"/>
            <a:chExt cx="2179668" cy="240308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B9D5F1B-5D57-401C-AFFF-FDCA6D495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9EE6C97-C4A1-47DF-9313-B5F5CBBF18E3}"/>
                </a:ext>
              </a:extLst>
            </p:cNvPr>
            <p:cNvSpPr txBox="1"/>
            <p:nvPr/>
          </p:nvSpPr>
          <p:spPr>
            <a:xfrm>
              <a:off x="8510867" y="2262097"/>
              <a:ext cx="1803795" cy="203175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En résumé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L’EPCF évalue des compétences ASR,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Le Final Exam donne accès au badge.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7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en Cours de Formation (EPCF) ASR2021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63B19E0-5B90-4D6D-96BA-6DD1CADB4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0014"/>
              </p:ext>
            </p:extLst>
          </p:nvPr>
        </p:nvGraphicFramePr>
        <p:xfrm>
          <a:off x="505287" y="1780364"/>
          <a:ext cx="11224155" cy="3031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1872">
                  <a:extLst>
                    <a:ext uri="{9D8B030D-6E8A-4147-A177-3AD203B41FA5}">
                      <a16:colId xmlns:a16="http://schemas.microsoft.com/office/drawing/2014/main" val="3455486882"/>
                    </a:ext>
                  </a:extLst>
                </a:gridCol>
                <a:gridCol w="1535993">
                  <a:extLst>
                    <a:ext uri="{9D8B030D-6E8A-4147-A177-3AD203B41FA5}">
                      <a16:colId xmlns:a16="http://schemas.microsoft.com/office/drawing/2014/main" val="1340093853"/>
                    </a:ext>
                  </a:extLst>
                </a:gridCol>
                <a:gridCol w="2412633">
                  <a:extLst>
                    <a:ext uri="{9D8B030D-6E8A-4147-A177-3AD203B41FA5}">
                      <a16:colId xmlns:a16="http://schemas.microsoft.com/office/drawing/2014/main" val="3564795471"/>
                    </a:ext>
                  </a:extLst>
                </a:gridCol>
                <a:gridCol w="2823526">
                  <a:extLst>
                    <a:ext uri="{9D8B030D-6E8A-4147-A177-3AD203B41FA5}">
                      <a16:colId xmlns:a16="http://schemas.microsoft.com/office/drawing/2014/main" val="2092520981"/>
                    </a:ext>
                  </a:extLst>
                </a:gridCol>
                <a:gridCol w="3090131">
                  <a:extLst>
                    <a:ext uri="{9D8B030D-6E8A-4147-A177-3AD203B41FA5}">
                      <a16:colId xmlns:a16="http://schemas.microsoft.com/office/drawing/2014/main" val="123687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Cours 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Code EPCF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Compétence ASR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Format EPCF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Durée EPCF</a:t>
                      </a: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61463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Cisco 1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EPCF2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C7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QCM/QCU sous Moodle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1h30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84313"/>
                  </a:ext>
                </a:extLst>
              </a:tr>
              <a:tr h="378136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Cisco 2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EPCF6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C8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Adressage IPv4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Tracer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1h00 (adressage IPv4 )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3h00 (</a:t>
                      </a: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Tracer)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Cisco 3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EPCF10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C13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QCM/QCU sous Moodle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1h30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9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59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osange 22">
            <a:extLst>
              <a:ext uri="{FF2B5EF4-FFF2-40B4-BE49-F238E27FC236}">
                <a16:creationId xmlns:a16="http://schemas.microsoft.com/office/drawing/2014/main" id="{4D2C3763-3E13-44F2-AD9D-286A3A095CB6}"/>
              </a:ext>
            </a:extLst>
          </p:cNvPr>
          <p:cNvSpPr/>
          <p:nvPr/>
        </p:nvSpPr>
        <p:spPr>
          <a:xfrm>
            <a:off x="3557359" y="1858541"/>
            <a:ext cx="2300359" cy="1075432"/>
          </a:xfrm>
          <a:prstGeom prst="diamond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&gt;= 70 %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30F201-ECF5-4926-9A35-B71B7299769C}"/>
              </a:ext>
            </a:extLst>
          </p:cNvPr>
          <p:cNvSpPr txBox="1"/>
          <p:nvPr/>
        </p:nvSpPr>
        <p:spPr>
          <a:xfrm>
            <a:off x="5857718" y="2237507"/>
            <a:ext cx="476250" cy="3175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oui</a:t>
            </a:r>
          </a:p>
        </p:txBody>
      </p:sp>
      <p:sp>
        <p:nvSpPr>
          <p:cNvPr id="28" name="Organigramme : Procédé 27">
            <a:extLst>
              <a:ext uri="{FF2B5EF4-FFF2-40B4-BE49-F238E27FC236}">
                <a16:creationId xmlns:a16="http://schemas.microsoft.com/office/drawing/2014/main" id="{50ED112B-D175-4BD4-9E99-FF26E7274616}"/>
              </a:ext>
            </a:extLst>
          </p:cNvPr>
          <p:cNvSpPr/>
          <p:nvPr/>
        </p:nvSpPr>
        <p:spPr>
          <a:xfrm>
            <a:off x="9865488" y="3372937"/>
            <a:ext cx="2168674" cy="1096990"/>
          </a:xfrm>
          <a:prstGeom prst="flowChartProcess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fr-FR" sz="1600" b="1" dirty="0">
                <a:solidFill>
                  <a:srgbClr val="962D3E"/>
                </a:solidFill>
              </a:rPr>
              <a:t>Attestation de fin de formation</a:t>
            </a:r>
            <a:endParaRPr lang="fr-FR" sz="1600" dirty="0">
              <a:solidFill>
                <a:srgbClr val="962D3E"/>
              </a:solidFill>
            </a:endParaRPr>
          </a:p>
          <a:p>
            <a:pPr lvl="0" algn="ctr">
              <a:defRPr/>
            </a:pPr>
            <a:r>
              <a:rPr lang="fr-FR" sz="1600" b="1" dirty="0">
                <a:solidFill>
                  <a:srgbClr val="962D3E"/>
                </a:solidFill>
              </a:rPr>
              <a:t>+</a:t>
            </a:r>
          </a:p>
          <a:p>
            <a:pPr lvl="0" algn="ctr">
              <a:defRPr/>
            </a:pPr>
            <a:r>
              <a:rPr lang="fr-FR" sz="1600" b="1" dirty="0">
                <a:solidFill>
                  <a:srgbClr val="962D3E"/>
                </a:solidFill>
              </a:rPr>
              <a:t>Badge </a:t>
            </a:r>
            <a:r>
              <a:rPr lang="fr-FR" sz="1600" dirty="0">
                <a:solidFill>
                  <a:srgbClr val="962D3E"/>
                </a:solidFill>
              </a:rPr>
              <a:t>délivré</a:t>
            </a:r>
            <a:r>
              <a:rPr lang="fr-FR" sz="1600" dirty="0">
                <a:solidFill>
                  <a:srgbClr val="962D3E"/>
                </a:solidFill>
                <a:latin typeface="Calibri" panose="020F0502020204030204"/>
              </a:rPr>
              <a:t>s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F0BB9C4-6BEF-473C-B441-4AB28B615D5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0949825" y="2426081"/>
            <a:ext cx="0" cy="946856"/>
          </a:xfrm>
          <a:prstGeom prst="straightConnector1">
            <a:avLst/>
          </a:prstGeom>
          <a:ln w="19050">
            <a:solidFill>
              <a:srgbClr val="34364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20620BD-7578-44E1-B8FB-31A22EA863A1}"/>
              </a:ext>
            </a:extLst>
          </p:cNvPr>
          <p:cNvSpPr txBox="1"/>
          <p:nvPr/>
        </p:nvSpPr>
        <p:spPr>
          <a:xfrm>
            <a:off x="4463638" y="2883135"/>
            <a:ext cx="476250" cy="3175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F6C290C-6EE3-4DDF-861F-9A2EA4504560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333968" y="2396257"/>
            <a:ext cx="4615857" cy="29824"/>
          </a:xfrm>
          <a:prstGeom prst="straightConnector1">
            <a:avLst/>
          </a:prstGeom>
          <a:ln w="19050">
            <a:solidFill>
              <a:srgbClr val="34364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C314B52-F472-477D-A194-E97A666B52B4}"/>
              </a:ext>
            </a:extLst>
          </p:cNvPr>
          <p:cNvCxnSpPr>
            <a:cxnSpLocks/>
          </p:cNvCxnSpPr>
          <p:nvPr/>
        </p:nvCxnSpPr>
        <p:spPr>
          <a:xfrm>
            <a:off x="4727448" y="3127248"/>
            <a:ext cx="1748" cy="447068"/>
          </a:xfrm>
          <a:prstGeom prst="straightConnector1">
            <a:avLst/>
          </a:prstGeom>
          <a:ln w="19050">
            <a:solidFill>
              <a:srgbClr val="34364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339365" y="636411"/>
            <a:ext cx="11558596" cy="1210628"/>
          </a:xfrm>
        </p:spPr>
        <p:txBody>
          <a:bodyPr/>
          <a:lstStyle/>
          <a:p>
            <a:r>
              <a:rPr lang="fr-FR" dirty="0"/>
              <a:t>Conditions d’obtention du badge numérique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39365" y="193023"/>
            <a:ext cx="11556000" cy="429896"/>
          </a:xfrm>
        </p:spPr>
        <p:txBody>
          <a:bodyPr/>
          <a:lstStyle/>
          <a:p>
            <a:r>
              <a:rPr lang="fr-FR" dirty="0"/>
              <a:t>Module de formation Cisco 1 - ITN</a:t>
            </a: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A6EB3A83-E0F4-4BFB-9F44-473B7AC7F2C6}"/>
              </a:ext>
            </a:extLst>
          </p:cNvPr>
          <p:cNvSpPr/>
          <p:nvPr/>
        </p:nvSpPr>
        <p:spPr>
          <a:xfrm>
            <a:off x="525159" y="2016176"/>
            <a:ext cx="2872737" cy="76388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62D3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Final Exam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prstClr val="white"/>
                </a:solidFill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55 à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60 questions </a:t>
            </a:r>
            <a:endParaRPr lang="fr-FR" sz="1400" i="1" dirty="0">
              <a:solidFill>
                <a:prstClr val="white"/>
              </a:solidFill>
              <a:latin typeface="Calibri" panose="020F0502020204030204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prstClr val="white"/>
                </a:solidFill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n 1h30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2" name="Organigramme : Procédé 61">
            <a:extLst>
              <a:ext uri="{FF2B5EF4-FFF2-40B4-BE49-F238E27FC236}">
                <a16:creationId xmlns:a16="http://schemas.microsoft.com/office/drawing/2014/main" id="{F7FBC0E1-4866-4664-83AE-0A39071EA83A}"/>
              </a:ext>
            </a:extLst>
          </p:cNvPr>
          <p:cNvSpPr/>
          <p:nvPr/>
        </p:nvSpPr>
        <p:spPr>
          <a:xfrm>
            <a:off x="3390699" y="3576580"/>
            <a:ext cx="2673497" cy="764881"/>
          </a:xfrm>
          <a:prstGeom prst="flowChartProcess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b="1" dirty="0">
                <a:solidFill>
                  <a:srgbClr val="343642"/>
                </a:solidFill>
              </a:rPr>
              <a:t>Pas d’attestation, </a:t>
            </a:r>
          </a:p>
          <a:p>
            <a:pPr lvl="0" algn="ctr">
              <a:defRPr/>
            </a:pPr>
            <a:r>
              <a:rPr lang="fr-FR" sz="1600" b="1" dirty="0">
                <a:solidFill>
                  <a:srgbClr val="343642"/>
                </a:solidFill>
              </a:rPr>
              <a:t>ni badge </a:t>
            </a:r>
            <a:r>
              <a:rPr lang="fr-FR" sz="1600" b="1" dirty="0">
                <a:solidFill>
                  <a:srgbClr val="343642"/>
                </a:solidFill>
                <a:sym typeface="Wingdings" panose="05000000000000000000" pitchFamily="2" charset="2"/>
              </a:rPr>
              <a:t></a:t>
            </a:r>
            <a:endParaRPr lang="fr-FR" sz="1600" b="1" dirty="0">
              <a:solidFill>
                <a:srgbClr val="34364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58B1FA-2298-45ED-9FF2-0B99C39C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32" y="2144374"/>
            <a:ext cx="1269841" cy="1269841"/>
          </a:xfrm>
          <a:prstGeom prst="rect">
            <a:avLst/>
          </a:prstGeom>
        </p:spPr>
      </p:pic>
      <p:sp>
        <p:nvSpPr>
          <p:cNvPr id="25" name="Interdiction 24">
            <a:extLst>
              <a:ext uri="{FF2B5EF4-FFF2-40B4-BE49-F238E27FC236}">
                <a16:creationId xmlns:a16="http://schemas.microsoft.com/office/drawing/2014/main" id="{A5BE1F42-CD8A-4518-BD82-A4B8E273FF61}"/>
              </a:ext>
            </a:extLst>
          </p:cNvPr>
          <p:cNvSpPr/>
          <p:nvPr/>
        </p:nvSpPr>
        <p:spPr>
          <a:xfrm>
            <a:off x="2951582" y="3618847"/>
            <a:ext cx="751014" cy="673397"/>
          </a:xfrm>
          <a:prstGeom prst="noSmoking">
            <a:avLst/>
          </a:prstGeom>
          <a:solidFill>
            <a:srgbClr val="96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25" descr="A picture containing food&#10;&#10;Description automatically generated">
            <a:extLst>
              <a:ext uri="{FF2B5EF4-FFF2-40B4-BE49-F238E27FC236}">
                <a16:creationId xmlns:a16="http://schemas.microsoft.com/office/drawing/2014/main" id="{9C0B43C1-F5C9-41FA-8CD2-EE8B16AD9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953" y="4642778"/>
            <a:ext cx="1133744" cy="1133744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0DA8F44E-09E2-4B38-9DDB-091CA508F3F2}"/>
              </a:ext>
            </a:extLst>
          </p:cNvPr>
          <p:cNvGrpSpPr/>
          <p:nvPr/>
        </p:nvGrpSpPr>
        <p:grpSpPr>
          <a:xfrm rot="20684236">
            <a:off x="6235956" y="4312959"/>
            <a:ext cx="2850305" cy="1203566"/>
            <a:chOff x="8308221" y="2071719"/>
            <a:chExt cx="2179668" cy="2403084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412E07E-8792-4D46-9AF1-51D087EB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C203661-2163-491D-ABBB-8C7E29007E56}"/>
                </a:ext>
              </a:extLst>
            </p:cNvPr>
            <p:cNvSpPr txBox="1"/>
            <p:nvPr/>
          </p:nvSpPr>
          <p:spPr>
            <a:xfrm>
              <a:off x="8368139" y="2262098"/>
              <a:ext cx="1986456" cy="203175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Epreuve planifiée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le vendredi après-midi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de la 2</a:t>
              </a:r>
              <a:r>
                <a:rPr kumimoji="0" lang="fr-FR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nde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 semaine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3D755DB-77C9-427C-8028-CAEE159B2D70}"/>
              </a:ext>
            </a:extLst>
          </p:cNvPr>
          <p:cNvSpPr txBox="1"/>
          <p:nvPr/>
        </p:nvSpPr>
        <p:spPr>
          <a:xfrm>
            <a:off x="2265028" y="6316910"/>
            <a:ext cx="9068499" cy="28760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69CAE14-B2E8-4CE6-BD0C-9374846CEAC3}"/>
              </a:ext>
            </a:extLst>
          </p:cNvPr>
          <p:cNvSpPr txBox="1"/>
          <p:nvPr/>
        </p:nvSpPr>
        <p:spPr>
          <a:xfrm>
            <a:off x="6242301" y="846930"/>
            <a:ext cx="5744335" cy="101759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4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Cisco Networking </a:t>
            </a:r>
            <a:r>
              <a:rPr lang="fr-FR" dirty="0" err="1"/>
              <a:t>Academy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Programme de responsabilité sociale de l'entreprise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256F360-F05D-4E4B-87A8-FB07D794F565}"/>
              </a:ext>
            </a:extLst>
          </p:cNvPr>
          <p:cNvGrpSpPr/>
          <p:nvPr/>
        </p:nvGrpSpPr>
        <p:grpSpPr>
          <a:xfrm>
            <a:off x="3936647" y="1464975"/>
            <a:ext cx="6933651" cy="4548429"/>
            <a:chOff x="2822222" y="1550700"/>
            <a:chExt cx="6933651" cy="4548429"/>
          </a:xfrm>
        </p:grpSpPr>
        <p:sp>
          <p:nvSpPr>
            <p:cNvPr id="12" name="Ellipse 11"/>
            <p:cNvSpPr/>
            <p:nvPr/>
          </p:nvSpPr>
          <p:spPr>
            <a:xfrm>
              <a:off x="4831729" y="1991034"/>
              <a:ext cx="2573866" cy="2573866"/>
            </a:xfrm>
            <a:prstGeom prst="ellipse">
              <a:avLst/>
            </a:prstGeom>
            <a:solidFill>
              <a:srgbClr val="348899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2822222" y="1550700"/>
              <a:ext cx="2319994" cy="2319994"/>
            </a:xfrm>
            <a:prstGeom prst="ellipse">
              <a:avLst/>
            </a:prstGeom>
            <a:solidFill>
              <a:srgbClr val="3488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091246" y="3381870"/>
              <a:ext cx="2009507" cy="440040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2.000.000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dirty="0">
                  <a:solidFill>
                    <a:prstClr val="white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stagiaires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dirty="0">
                  <a:solidFill>
                    <a:prstClr val="white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p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ar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 an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214574" y="2490677"/>
              <a:ext cx="1535289" cy="440040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180 pays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7151723" y="2259555"/>
              <a:ext cx="2510340" cy="2510340"/>
            </a:xfrm>
            <a:prstGeom prst="ellipse">
              <a:avLst/>
            </a:prstGeom>
            <a:solidFill>
              <a:srgbClr val="3488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057913" y="3215331"/>
              <a:ext cx="2697960" cy="440040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10.000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prstClr val="white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académies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3748693" y="3933057"/>
              <a:ext cx="2166072" cy="2166072"/>
            </a:xfrm>
            <a:prstGeom prst="ellipse">
              <a:avLst/>
            </a:prstGeom>
            <a:solidFill>
              <a:srgbClr val="3488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464855" y="4699258"/>
              <a:ext cx="2733747" cy="624047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depuis 2000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en France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5EE0AA50-2FD1-4253-A8EB-CE827D93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67" y="2447832"/>
            <a:ext cx="1696626" cy="16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Attestation de fin de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52A175-6F31-4C8E-BB3B-5AD62921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89" y="1402919"/>
            <a:ext cx="6955265" cy="451999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351282-F361-40D3-8385-C042B8500AE3}"/>
              </a:ext>
            </a:extLst>
          </p:cNvPr>
          <p:cNvGrpSpPr/>
          <p:nvPr/>
        </p:nvGrpSpPr>
        <p:grpSpPr>
          <a:xfrm>
            <a:off x="6125772" y="3758573"/>
            <a:ext cx="6184215" cy="2504778"/>
            <a:chOff x="5994102" y="3716811"/>
            <a:chExt cx="5901263" cy="250477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42F6D45-B567-4096-9720-A754A127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102" y="3716811"/>
              <a:ext cx="5901263" cy="250477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8AF04B1-BCF7-4899-966A-553F1E6B6275}"/>
                </a:ext>
              </a:extLst>
            </p:cNvPr>
            <p:cNvSpPr txBox="1"/>
            <p:nvPr/>
          </p:nvSpPr>
          <p:spPr>
            <a:xfrm>
              <a:off x="6471783" y="3981833"/>
              <a:ext cx="5423581" cy="21379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 de la réussite au Final Exam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NetAcad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 de votre montée en compétences sur le cours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Délivrée par l’instructeur si Final Exam &gt;=70 % 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 sans limitation de durée</a:t>
              </a:r>
            </a:p>
            <a:p>
              <a:pPr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55EBAB6-A6B1-9357-3B0A-F05FE2242F42}"/>
              </a:ext>
            </a:extLst>
          </p:cNvPr>
          <p:cNvGrpSpPr/>
          <p:nvPr/>
        </p:nvGrpSpPr>
        <p:grpSpPr>
          <a:xfrm rot="862608">
            <a:off x="8307733" y="1996606"/>
            <a:ext cx="3940704" cy="903628"/>
            <a:chOff x="8308221" y="2071719"/>
            <a:chExt cx="2179668" cy="2403084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D77562D-5350-E8C5-476F-0C11C54BD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7BEFAF8-194D-5BDF-9E36-7F506477CE9B}"/>
                </a:ext>
              </a:extLst>
            </p:cNvPr>
            <p:cNvSpPr txBox="1"/>
            <p:nvPr/>
          </p:nvSpPr>
          <p:spPr>
            <a:xfrm rot="21527193">
              <a:off x="8368138" y="2262098"/>
              <a:ext cx="1986456" cy="203175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Version PDF signée par Cisco </a:t>
              </a:r>
            </a:p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depuis votre profil </a:t>
              </a:r>
              <a:r>
                <a:rPr lang="fr-FR" b="1" dirty="0" err="1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NetAcad</a:t>
              </a: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*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98F344DB-8425-B7F8-A9D8-EBD3DBF2D940}"/>
              </a:ext>
            </a:extLst>
          </p:cNvPr>
          <p:cNvSpPr txBox="1"/>
          <p:nvPr/>
        </p:nvSpPr>
        <p:spPr>
          <a:xfrm>
            <a:off x="4952327" y="6188068"/>
            <a:ext cx="7239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*Choisir la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signature Cisco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plutôt que le nom de l’instructeur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vous a accompagné durant le module. </a:t>
            </a:r>
          </a:p>
          <a:p>
            <a:pPr lvl="0"/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6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5" y="626683"/>
            <a:ext cx="11558596" cy="1210628"/>
          </a:xfrm>
        </p:spPr>
        <p:txBody>
          <a:bodyPr/>
          <a:lstStyle/>
          <a:p>
            <a:r>
              <a:rPr lang="fr-FR" dirty="0"/>
              <a:t>Badge numérique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39" name="Picture 25" descr="A picture containing foo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93DB76B-71FE-4844-AB2F-8D1194569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161" y="1647156"/>
            <a:ext cx="1482554" cy="1482554"/>
          </a:xfrm>
          <a:prstGeom prst="rect">
            <a:avLst/>
          </a:prstGeom>
        </p:spPr>
      </p:pic>
      <p:pic>
        <p:nvPicPr>
          <p:cNvPr id="40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AD5C5223-3153-4790-8349-CB9CD264CA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18" y="1659593"/>
            <a:ext cx="1470117" cy="1470117"/>
          </a:xfrm>
          <a:prstGeom prst="rect">
            <a:avLst/>
          </a:prstGeom>
        </p:spPr>
      </p:pic>
      <p:pic>
        <p:nvPicPr>
          <p:cNvPr id="41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AECA230-CF34-4354-B723-4D7FE5904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08" y="1647156"/>
            <a:ext cx="1470117" cy="147011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3687F31-5E99-4096-8AFA-AD4C4F987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6" y="3429000"/>
            <a:ext cx="5901263" cy="250477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45DEB8A-CE01-4E3F-A435-B68D58F132E3}"/>
              </a:ext>
            </a:extLst>
          </p:cNvPr>
          <p:cNvSpPr txBox="1"/>
          <p:nvPr/>
        </p:nvSpPr>
        <p:spPr>
          <a:xfrm>
            <a:off x="4946908" y="3694022"/>
            <a:ext cx="4945898" cy="21168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Atteste de la réussite au Final Exam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Expose vos compétences et connaissances réseau sur les réseaux sociaux, CV, blogs…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Délivré par l’instructeur si le Final Exam &gt;=70 % </a:t>
            </a: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1DFA22F-F9C3-447B-A7F7-8D8663205870}"/>
              </a:ext>
            </a:extLst>
          </p:cNvPr>
          <p:cNvGrpSpPr/>
          <p:nvPr/>
        </p:nvGrpSpPr>
        <p:grpSpPr>
          <a:xfrm rot="20788952">
            <a:off x="2154773" y="4229574"/>
            <a:ext cx="2226337" cy="903628"/>
            <a:chOff x="8308221" y="2071719"/>
            <a:chExt cx="2179668" cy="240308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A6816CC-06BB-4CE5-8FC3-4D9AB9783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7EA27B-EF72-429B-88A4-D278666CB3D3}"/>
                </a:ext>
              </a:extLst>
            </p:cNvPr>
            <p:cNvSpPr txBox="1"/>
            <p:nvPr/>
          </p:nvSpPr>
          <p:spPr>
            <a:xfrm rot="21527193">
              <a:off x="8368139" y="2262097"/>
              <a:ext cx="1986456" cy="203175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1 badge disponible </a:t>
              </a:r>
            </a:p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par cours CCNA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1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Badges numériques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E7B4300-BCA6-43AA-85B1-478189CCF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268" y="1948941"/>
            <a:ext cx="6268321" cy="4272648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EDE565B-65D3-4DD8-8528-EA7864E73E71}"/>
              </a:ext>
            </a:extLst>
          </p:cNvPr>
          <p:cNvGrpSpPr/>
          <p:nvPr/>
        </p:nvGrpSpPr>
        <p:grpSpPr>
          <a:xfrm>
            <a:off x="9458508" y="1519906"/>
            <a:ext cx="1872187" cy="4275388"/>
            <a:chOff x="9458508" y="1519906"/>
            <a:chExt cx="1872187" cy="4275388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6A1D611-C42A-4DE6-9373-68FB9B4A5A80}"/>
                </a:ext>
              </a:extLst>
            </p:cNvPr>
            <p:cNvSpPr txBox="1"/>
            <p:nvPr/>
          </p:nvSpPr>
          <p:spPr>
            <a:xfrm>
              <a:off x="9736988" y="1519906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err="1">
                  <a:solidFill>
                    <a:srgbClr val="C00000"/>
                  </a:solidFill>
                  <a:ea typeface="ＭＳ Ｐゴシック" charset="0"/>
                </a:rPr>
                <a:t>Destinataire</a:t>
              </a:r>
              <a:endParaRPr lang="en-US" sz="1800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cxnSp>
          <p:nvCxnSpPr>
            <p:cNvPr id="27" name="Straight Arrow Connector 42">
              <a:extLst>
                <a:ext uri="{FF2B5EF4-FFF2-40B4-BE49-F238E27FC236}">
                  <a16:creationId xmlns:a16="http://schemas.microsoft.com/office/drawing/2014/main" id="{E8D9CCBA-903C-4082-B80E-54DC073C7DA8}"/>
                </a:ext>
              </a:extLst>
            </p:cNvPr>
            <p:cNvCxnSpPr>
              <a:stCxn id="21" idx="1"/>
            </p:cNvCxnSpPr>
            <p:nvPr/>
          </p:nvCxnSpPr>
          <p:spPr>
            <a:xfrm flipH="1">
              <a:off x="9458508" y="1704572"/>
              <a:ext cx="2784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A9BDF2A5-A607-438F-929E-C663FB6427A1}"/>
                </a:ext>
              </a:extLst>
            </p:cNvPr>
            <p:cNvSpPr txBox="1"/>
            <p:nvPr/>
          </p:nvSpPr>
          <p:spPr>
            <a:xfrm>
              <a:off x="9736989" y="2555348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ea typeface="ＭＳ Ｐゴシック" charset="0"/>
                </a:rPr>
                <a:t>Nom du badge</a:t>
              </a:r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368A8CBF-50E6-455C-8BD9-B904E55BE2A6}"/>
                </a:ext>
              </a:extLst>
            </p:cNvPr>
            <p:cNvSpPr txBox="1"/>
            <p:nvPr/>
          </p:nvSpPr>
          <p:spPr>
            <a:xfrm>
              <a:off x="9736989" y="2923017"/>
              <a:ext cx="106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Emetteur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3904CB08-3AE6-406D-B808-143C0B5515E8}"/>
                </a:ext>
              </a:extLst>
            </p:cNvPr>
            <p:cNvSpPr txBox="1"/>
            <p:nvPr/>
          </p:nvSpPr>
          <p:spPr>
            <a:xfrm>
              <a:off x="9736989" y="3394927"/>
              <a:ext cx="1257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ea typeface="ＭＳ Ｐゴシック" charset="0"/>
                </a:rPr>
                <a:t>Description</a:t>
              </a: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85CE86BC-8E4B-4D4D-900C-3207AEC05D47}"/>
                </a:ext>
              </a:extLst>
            </p:cNvPr>
            <p:cNvSpPr txBox="1"/>
            <p:nvPr/>
          </p:nvSpPr>
          <p:spPr>
            <a:xfrm>
              <a:off x="9736989" y="4312173"/>
              <a:ext cx="14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Compétences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:a16="http://schemas.microsoft.com/office/drawing/2014/main" id="{47E8A644-EA80-48EB-A3BE-EA455BF4C4B4}"/>
                </a:ext>
              </a:extLst>
            </p:cNvPr>
            <p:cNvSpPr txBox="1"/>
            <p:nvPr/>
          </p:nvSpPr>
          <p:spPr>
            <a:xfrm>
              <a:off x="9736988" y="5425962"/>
              <a:ext cx="913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Critères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cxnSp>
          <p:nvCxnSpPr>
            <p:cNvPr id="28" name="Straight Arrow Connector 43">
              <a:extLst>
                <a:ext uri="{FF2B5EF4-FFF2-40B4-BE49-F238E27FC236}">
                  <a16:creationId xmlns:a16="http://schemas.microsoft.com/office/drawing/2014/main" id="{B836A6B5-C9D2-4A48-B731-7E8E74F43102}"/>
                </a:ext>
              </a:extLst>
            </p:cNvPr>
            <p:cNvCxnSpPr/>
            <p:nvPr/>
          </p:nvCxnSpPr>
          <p:spPr>
            <a:xfrm flipH="1">
              <a:off x="9458508" y="2740013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44">
              <a:extLst>
                <a:ext uri="{FF2B5EF4-FFF2-40B4-BE49-F238E27FC236}">
                  <a16:creationId xmlns:a16="http://schemas.microsoft.com/office/drawing/2014/main" id="{B066ADDD-2AFD-4E14-A087-7C15CCB58A79}"/>
                </a:ext>
              </a:extLst>
            </p:cNvPr>
            <p:cNvCxnSpPr/>
            <p:nvPr/>
          </p:nvCxnSpPr>
          <p:spPr>
            <a:xfrm flipH="1">
              <a:off x="9458508" y="3089169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45">
              <a:extLst>
                <a:ext uri="{FF2B5EF4-FFF2-40B4-BE49-F238E27FC236}">
                  <a16:creationId xmlns:a16="http://schemas.microsoft.com/office/drawing/2014/main" id="{4751E545-503E-4C5D-99C0-775F465FFCA7}"/>
                </a:ext>
              </a:extLst>
            </p:cNvPr>
            <p:cNvCxnSpPr/>
            <p:nvPr/>
          </p:nvCxnSpPr>
          <p:spPr>
            <a:xfrm flipH="1">
              <a:off x="9458508" y="3566150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6">
              <a:extLst>
                <a:ext uri="{FF2B5EF4-FFF2-40B4-BE49-F238E27FC236}">
                  <a16:creationId xmlns:a16="http://schemas.microsoft.com/office/drawing/2014/main" id="{AE7E958B-7873-49DB-991B-ED6D6EDD87A0}"/>
                </a:ext>
              </a:extLst>
            </p:cNvPr>
            <p:cNvCxnSpPr/>
            <p:nvPr/>
          </p:nvCxnSpPr>
          <p:spPr>
            <a:xfrm flipH="1">
              <a:off x="9458508" y="4498211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7">
              <a:extLst>
                <a:ext uri="{FF2B5EF4-FFF2-40B4-BE49-F238E27FC236}">
                  <a16:creationId xmlns:a16="http://schemas.microsoft.com/office/drawing/2014/main" id="{1992DD23-590C-496A-8014-027FD4520FBC}"/>
                </a:ext>
              </a:extLst>
            </p:cNvPr>
            <p:cNvCxnSpPr/>
            <p:nvPr/>
          </p:nvCxnSpPr>
          <p:spPr>
            <a:xfrm flipH="1">
              <a:off x="9458508" y="5605838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41">
            <a:extLst>
              <a:ext uri="{FF2B5EF4-FFF2-40B4-BE49-F238E27FC236}">
                <a16:creationId xmlns:a16="http://schemas.microsoft.com/office/drawing/2014/main" id="{35928A1B-2070-4BFE-BF6B-8CC451EF7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268" y="1434291"/>
            <a:ext cx="6268321" cy="5146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CCE75C-4A12-4C08-BEE4-D059926A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062" y="1447515"/>
            <a:ext cx="2638425" cy="4343400"/>
          </a:xfrm>
          <a:prstGeom prst="rect">
            <a:avLst/>
          </a:prstGeom>
        </p:spPr>
      </p:pic>
      <p:pic>
        <p:nvPicPr>
          <p:cNvPr id="34" name="Picture 41">
            <a:extLst>
              <a:ext uri="{FF2B5EF4-FFF2-40B4-BE49-F238E27FC236}">
                <a16:creationId xmlns:a16="http://schemas.microsoft.com/office/drawing/2014/main" id="{B8EA687A-25C9-487A-B3FD-313FD6E33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82"/>
          <a:stretch/>
        </p:blipFill>
        <p:spPr>
          <a:xfrm>
            <a:off x="7314355" y="1447515"/>
            <a:ext cx="1242233" cy="5146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63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éclaircissements !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18000" y="252828"/>
            <a:ext cx="11556000" cy="429896"/>
          </a:xfrm>
        </p:spPr>
        <p:txBody>
          <a:bodyPr>
            <a:normAutofit/>
          </a:bodyPr>
          <a:lstStyle/>
          <a:p>
            <a:r>
              <a:rPr lang="fr-FR" dirty="0"/>
              <a:t>Les « certifications » Cisco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F04DB91-1AED-42F5-B24C-8B1636DF3C0D}"/>
              </a:ext>
            </a:extLst>
          </p:cNvPr>
          <p:cNvGrpSpPr/>
          <p:nvPr/>
        </p:nvGrpSpPr>
        <p:grpSpPr>
          <a:xfrm>
            <a:off x="2282097" y="1829449"/>
            <a:ext cx="4551409" cy="1588666"/>
            <a:chOff x="1580758" y="1518241"/>
            <a:chExt cx="2179668" cy="236070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7691EFF-E847-43D5-86C2-8E292993B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58" y="1518241"/>
              <a:ext cx="2179668" cy="2360708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92BE504-DDF9-42F1-812F-1460827DD181}"/>
                </a:ext>
              </a:extLst>
            </p:cNvPr>
            <p:cNvSpPr txBox="1"/>
            <p:nvPr/>
          </p:nvSpPr>
          <p:spPr>
            <a:xfrm>
              <a:off x="1698078" y="1821572"/>
              <a:ext cx="1943173" cy="17540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Attestent de la réussite aux Final Exams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Délivrées par l’instructeur si Final Exam &gt;=70 %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Valables sans limitation de durée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4A52CD4-231F-43F7-B277-7367A262D5C2}"/>
              </a:ext>
            </a:extLst>
          </p:cNvPr>
          <p:cNvGrpSpPr/>
          <p:nvPr/>
        </p:nvGrpSpPr>
        <p:grpSpPr>
          <a:xfrm>
            <a:off x="7362266" y="3015631"/>
            <a:ext cx="4858875" cy="2903900"/>
            <a:chOff x="1580758" y="1518240"/>
            <a:chExt cx="2179668" cy="240308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657208B-1AC4-4E1E-A50F-E6F10B66D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58" y="1518240"/>
              <a:ext cx="2179668" cy="2403084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82B6D09-59BC-49D3-A99B-D5D9FB0122E7}"/>
                </a:ext>
              </a:extLst>
            </p:cNvPr>
            <p:cNvSpPr txBox="1"/>
            <p:nvPr/>
          </p:nvSpPr>
          <p:spPr>
            <a:xfrm>
              <a:off x="1776149" y="1881569"/>
              <a:ext cx="1818490" cy="18841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92500" lnSpcReduction="20000"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Certification CCNA 200-301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Hors programme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NetAcad</a:t>
              </a: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hors Formations ENI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 centre d’examen Pearson Vue (ENI Service)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Disponible en anglais uniquement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Payante (discount si Final Exam CCNA3 v7 (ENSA) &gt;= 70 %)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Identifiant unique traçable par les recruteurs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 3 ans, puis programme de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recertification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Badge Cisco CCNA émis par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Credly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6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6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2097523-714A-4E89-A601-DFED6D66D0A2}"/>
              </a:ext>
            </a:extLst>
          </p:cNvPr>
          <p:cNvGrpSpPr/>
          <p:nvPr/>
        </p:nvGrpSpPr>
        <p:grpSpPr>
          <a:xfrm>
            <a:off x="452285" y="1244295"/>
            <a:ext cx="1948910" cy="1762464"/>
            <a:chOff x="456006" y="1458406"/>
            <a:chExt cx="1948910" cy="1762464"/>
          </a:xfrm>
        </p:grpSpPr>
        <p:sp>
          <p:nvSpPr>
            <p:cNvPr id="7" name="ZoneTexte 6"/>
            <p:cNvSpPr txBox="1"/>
            <p:nvPr/>
          </p:nvSpPr>
          <p:spPr>
            <a:xfrm>
              <a:off x="456006" y="1458406"/>
              <a:ext cx="1948910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Attestations de fin de formation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F9C69C3-6487-4F0C-BB66-E1D0662C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77" y="2454917"/>
              <a:ext cx="765953" cy="765953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563D78B9-81B5-420B-879A-66E10176E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811" y="4108213"/>
            <a:ext cx="355344" cy="54053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94B4E5A-D8E7-4679-AE2A-CC37427EE03C}"/>
              </a:ext>
            </a:extLst>
          </p:cNvPr>
          <p:cNvGrpSpPr/>
          <p:nvPr/>
        </p:nvGrpSpPr>
        <p:grpSpPr>
          <a:xfrm>
            <a:off x="8308821" y="1237157"/>
            <a:ext cx="2822223" cy="1813781"/>
            <a:chOff x="7754058" y="1414527"/>
            <a:chExt cx="2822223" cy="1813781"/>
          </a:xfrm>
        </p:grpSpPr>
        <p:sp>
          <p:nvSpPr>
            <p:cNvPr id="8" name="ZoneTexte 7"/>
            <p:cNvSpPr txBox="1"/>
            <p:nvPr/>
          </p:nvSpPr>
          <p:spPr>
            <a:xfrm>
              <a:off x="7754058" y="1414527"/>
              <a:ext cx="2822223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Certification CCNA</a:t>
              </a:r>
            </a:p>
          </p:txBody>
        </p:sp>
        <p:pic>
          <p:nvPicPr>
            <p:cNvPr id="5" name="Image 4">
              <a:hlinkClick r:id="rId6"/>
              <a:extLst>
                <a:ext uri="{FF2B5EF4-FFF2-40B4-BE49-F238E27FC236}">
                  <a16:creationId xmlns:a16="http://schemas.microsoft.com/office/drawing/2014/main" id="{0B96DCF1-4D7E-4AF4-B0C5-74752CFCE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9370" y="2266283"/>
              <a:ext cx="1371600" cy="962025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E6EC826-65B8-4760-B9FF-57A22716F88F}"/>
              </a:ext>
            </a:extLst>
          </p:cNvPr>
          <p:cNvGrpSpPr/>
          <p:nvPr/>
        </p:nvGrpSpPr>
        <p:grpSpPr>
          <a:xfrm>
            <a:off x="165189" y="3238653"/>
            <a:ext cx="2557946" cy="1772309"/>
            <a:chOff x="168679" y="3449215"/>
            <a:chExt cx="2557946" cy="1772309"/>
          </a:xfrm>
        </p:grpSpPr>
        <p:pic>
          <p:nvPicPr>
            <p:cNvPr id="16" name="Picture 2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5689DFDD-946A-4CF3-A83E-5FCE326D0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05" y="4465400"/>
              <a:ext cx="748686" cy="748686"/>
            </a:xfrm>
            <a:prstGeom prst="rect">
              <a:avLst/>
            </a:prstGeom>
          </p:spPr>
        </p:pic>
        <p:pic>
          <p:nvPicPr>
            <p:cNvPr id="17" name="Picture 23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AA6F1B15-E800-4335-9F11-6F79D457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79" y="4465400"/>
              <a:ext cx="748686" cy="748686"/>
            </a:xfrm>
            <a:prstGeom prst="rect">
              <a:avLst/>
            </a:prstGeom>
          </p:spPr>
        </p:pic>
        <p:pic>
          <p:nvPicPr>
            <p:cNvPr id="18" name="Picture 27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C2EBF5C6-1EA8-41A6-AFCF-6CC0735F7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0501" y="4465400"/>
              <a:ext cx="756124" cy="756124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BB00853-9E3B-4285-9B99-BF92749A4B42}"/>
                </a:ext>
              </a:extLst>
            </p:cNvPr>
            <p:cNvSpPr txBox="1"/>
            <p:nvPr/>
          </p:nvSpPr>
          <p:spPr>
            <a:xfrm>
              <a:off x="486670" y="3449215"/>
              <a:ext cx="1914525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Badges </a:t>
              </a:r>
              <a:r>
                <a:rPr kumimoji="0" lang="fr-FR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NetAcad</a:t>
              </a:r>
              <a:endPara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20A86F2-A724-4F8B-9B0F-F4345EC2E9F9}"/>
              </a:ext>
            </a:extLst>
          </p:cNvPr>
          <p:cNvGrpSpPr/>
          <p:nvPr/>
        </p:nvGrpSpPr>
        <p:grpSpPr>
          <a:xfrm>
            <a:off x="2780417" y="3971361"/>
            <a:ext cx="4858875" cy="1354783"/>
            <a:chOff x="1654605" y="1486017"/>
            <a:chExt cx="2398917" cy="2403084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DB23019-7D24-4AB8-926F-FC72330B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05" y="1486017"/>
              <a:ext cx="2179668" cy="2403084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630B7D0-6B90-4368-AEE2-EF80D25BFC8F}"/>
                </a:ext>
              </a:extLst>
            </p:cNvPr>
            <p:cNvSpPr txBox="1"/>
            <p:nvPr/>
          </p:nvSpPr>
          <p:spPr>
            <a:xfrm>
              <a:off x="1776149" y="1881568"/>
              <a:ext cx="2277373" cy="161198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Attestent de la réussite aux Final Exams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Délivrés par l’instructeur si Final Exam &gt;=70 %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Valables sans limitation de durée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99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CCNAv7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EE0AA50-2FD1-4253-A8EB-CE827D93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21" y="967511"/>
            <a:ext cx="1759056" cy="17590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E68BE7-F3B6-4C7C-A5B7-DD1418B9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881">
            <a:off x="2333460" y="1463750"/>
            <a:ext cx="5370411" cy="35737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464092-FCED-44C7-A856-7ED74231B1C6}"/>
              </a:ext>
            </a:extLst>
          </p:cNvPr>
          <p:cNvSpPr txBox="1"/>
          <p:nvPr/>
        </p:nvSpPr>
        <p:spPr>
          <a:xfrm>
            <a:off x="8001536" y="3126659"/>
            <a:ext cx="3890882" cy="13869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Examen non activé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CCNA non délivré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Badge non reçu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5E9482-3ABF-4094-9990-221178B4F53F}"/>
              </a:ext>
            </a:extLst>
          </p:cNvPr>
          <p:cNvSpPr txBox="1"/>
          <p:nvPr/>
        </p:nvSpPr>
        <p:spPr>
          <a:xfrm>
            <a:off x="8001536" y="4265377"/>
            <a:ext cx="3890882" cy="11587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defRPr/>
            </a:pPr>
            <a:endParaRPr lang="fr-FR" sz="13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r>
              <a:rPr lang="fr-FR" sz="13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contactez : </a:t>
            </a:r>
          </a:p>
          <a:p>
            <a:pPr lvl="0" algn="ctr">
              <a:defRPr/>
            </a:pPr>
            <a:r>
              <a:rPr lang="fr-FR" sz="32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rPr>
              <a:t>cisco</a:t>
            </a:r>
            <a:r>
              <a:rPr lang="fr-FR" sz="3200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rPr>
              <a:t>@eni-ecole.fr</a:t>
            </a:r>
          </a:p>
        </p:txBody>
      </p:sp>
    </p:spTree>
    <p:extLst>
      <p:ext uri="{BB962C8B-B14F-4D97-AF65-F5344CB8AC3E}">
        <p14:creationId xmlns:p14="http://schemas.microsoft.com/office/powerpoint/2010/main" val="42907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plate-forme </a:t>
            </a:r>
            <a:r>
              <a:rPr lang="fr-FR" dirty="0" err="1"/>
              <a:t>NetAcad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</p:spTree>
    <p:extLst>
      <p:ext uri="{BB962C8B-B14F-4D97-AF65-F5344CB8AC3E}">
        <p14:creationId xmlns:p14="http://schemas.microsoft.com/office/powerpoint/2010/main" val="419487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90300-7D95-4B8D-B946-F8F06290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636718"/>
            <a:ext cx="11558596" cy="1210628"/>
          </a:xfrm>
        </p:spPr>
        <p:txBody>
          <a:bodyPr/>
          <a:lstStyle/>
          <a:p>
            <a:r>
              <a:rPr lang="fr-FR" dirty="0"/>
              <a:t>CCNA v7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348C51-6ABD-4DCC-B341-DEC6E1059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r>
              <a:rPr lang="fr-FR" dirty="0"/>
              <a:t> à ENI Ecole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8CF2DF-CC55-4B2D-B3B3-FC1FE2303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865" y="5711450"/>
            <a:ext cx="818500" cy="8185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355206A-EA0E-42DA-BC3B-FEB39779AC8C}"/>
              </a:ext>
            </a:extLst>
          </p:cNvPr>
          <p:cNvGrpSpPr/>
          <p:nvPr/>
        </p:nvGrpSpPr>
        <p:grpSpPr>
          <a:xfrm>
            <a:off x="1647289" y="851650"/>
            <a:ext cx="9003393" cy="5132989"/>
            <a:chOff x="1647289" y="851650"/>
            <a:chExt cx="9003393" cy="5132989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EFBA587-109C-4775-B7E3-B55BBDFF5BCB}"/>
                </a:ext>
              </a:extLst>
            </p:cNvPr>
            <p:cNvSpPr txBox="1"/>
            <p:nvPr/>
          </p:nvSpPr>
          <p:spPr>
            <a:xfrm>
              <a:off x="2236448" y="5493083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Autoformation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3699FE8-88C1-49D9-8D5C-A8684DD07665}"/>
                </a:ext>
              </a:extLst>
            </p:cNvPr>
            <p:cNvSpPr txBox="1"/>
            <p:nvPr/>
          </p:nvSpPr>
          <p:spPr>
            <a:xfrm>
              <a:off x="5378419" y="5490304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classique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C7B5513-ABCD-4ADA-A6D8-10F8EAA0FA10}"/>
                </a:ext>
              </a:extLst>
            </p:cNvPr>
            <p:cNvSpPr txBox="1"/>
            <p:nvPr/>
          </p:nvSpPr>
          <p:spPr>
            <a:xfrm>
              <a:off x="5017443" y="4252802"/>
              <a:ext cx="2157114" cy="532761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SRWE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624A845-4762-4340-9DF3-3A83C5767790}"/>
                </a:ext>
              </a:extLst>
            </p:cNvPr>
            <p:cNvSpPr txBox="1"/>
            <p:nvPr/>
          </p:nvSpPr>
          <p:spPr>
            <a:xfrm>
              <a:off x="8518482" y="4252802"/>
              <a:ext cx="1389979" cy="500825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ENSA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0231A00-8231-482E-B68D-D8CAA1AEC9D4}"/>
                </a:ext>
              </a:extLst>
            </p:cNvPr>
            <p:cNvGrpSpPr/>
            <p:nvPr/>
          </p:nvGrpSpPr>
          <p:grpSpPr>
            <a:xfrm>
              <a:off x="4975208" y="1957239"/>
              <a:ext cx="2244084" cy="2323240"/>
              <a:chOff x="5983265" y="3441233"/>
              <a:chExt cx="996593" cy="1000114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6048E2C-070E-430F-B823-DD6F143AB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BFB7C65-CD75-4CD8-A9F8-032A4709DBE4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2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0ADECD00-3216-4F6F-B4EC-EBB41CE6712D}"/>
                </a:ext>
              </a:extLst>
            </p:cNvPr>
            <p:cNvGrpSpPr/>
            <p:nvPr/>
          </p:nvGrpSpPr>
          <p:grpSpPr>
            <a:xfrm>
              <a:off x="8001954" y="1901505"/>
              <a:ext cx="2374090" cy="2359724"/>
              <a:chOff x="5983265" y="3441233"/>
              <a:chExt cx="996593" cy="1000114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1CF1DCDA-3550-49CE-8AE3-B75FE6F23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F251C2E-4381-4000-B9F7-F7C7D3440B0D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3</a:t>
                </a: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E4D3C31-B04C-4EF0-8AC1-013C03FEC173}"/>
                </a:ext>
              </a:extLst>
            </p:cNvPr>
            <p:cNvSpPr txBox="1"/>
            <p:nvPr/>
          </p:nvSpPr>
          <p:spPr>
            <a:xfrm>
              <a:off x="2733976" y="4315801"/>
              <a:ext cx="985820" cy="37482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ITN</a:t>
              </a:r>
            </a:p>
          </p:txBody>
        </p:sp>
        <p:sp>
          <p:nvSpPr>
            <p:cNvPr id="27" name="Accolade fermante 26">
              <a:extLst>
                <a:ext uri="{FF2B5EF4-FFF2-40B4-BE49-F238E27FC236}">
                  <a16:creationId xmlns:a16="http://schemas.microsoft.com/office/drawing/2014/main" id="{209007F3-D26C-4059-8791-4EF1714BE6A5}"/>
                </a:ext>
              </a:extLst>
            </p:cNvPr>
            <p:cNvSpPr/>
            <p:nvPr/>
          </p:nvSpPr>
          <p:spPr>
            <a:xfrm rot="5400000">
              <a:off x="2747510" y="3660158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Accolade fermante 34">
              <a:extLst>
                <a:ext uri="{FF2B5EF4-FFF2-40B4-BE49-F238E27FC236}">
                  <a16:creationId xmlns:a16="http://schemas.microsoft.com/office/drawing/2014/main" id="{FD254341-6C4B-436B-839D-6FBAA21A2F91}"/>
                </a:ext>
              </a:extLst>
            </p:cNvPr>
            <p:cNvSpPr/>
            <p:nvPr/>
          </p:nvSpPr>
          <p:spPr>
            <a:xfrm rot="16200000">
              <a:off x="5898573" y="-2804730"/>
              <a:ext cx="500825" cy="900339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17BDC84-EC34-459F-8A33-FC7F674CD11F}"/>
                </a:ext>
              </a:extLst>
            </p:cNvPr>
            <p:cNvSpPr txBox="1"/>
            <p:nvPr/>
          </p:nvSpPr>
          <p:spPr>
            <a:xfrm>
              <a:off x="4303610" y="851650"/>
              <a:ext cx="3582390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Durant la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</a:t>
              </a: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ASR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B6CD758-C7EC-4BE3-91EE-28BB6E0F0994}"/>
                </a:ext>
              </a:extLst>
            </p:cNvPr>
            <p:cNvGrpSpPr/>
            <p:nvPr/>
          </p:nvGrpSpPr>
          <p:grpSpPr>
            <a:xfrm>
              <a:off x="1758031" y="1956077"/>
              <a:ext cx="2434515" cy="2359724"/>
              <a:chOff x="5983265" y="3441233"/>
              <a:chExt cx="996593" cy="100011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6218752D-3DEB-432F-AF8F-20766AAB0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74E209B-27C1-41D0-97CD-F91EBD56F713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1</a:t>
                </a:r>
              </a:p>
            </p:txBody>
          </p:sp>
        </p:grpSp>
        <p:sp>
          <p:nvSpPr>
            <p:cNvPr id="32" name="Accolade fermante 31">
              <a:extLst>
                <a:ext uri="{FF2B5EF4-FFF2-40B4-BE49-F238E27FC236}">
                  <a16:creationId xmlns:a16="http://schemas.microsoft.com/office/drawing/2014/main" id="{9830984B-54E0-414E-B862-1FCE48748D50}"/>
                </a:ext>
              </a:extLst>
            </p:cNvPr>
            <p:cNvSpPr/>
            <p:nvPr/>
          </p:nvSpPr>
          <p:spPr>
            <a:xfrm rot="5400000">
              <a:off x="8947090" y="3667291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Accolade fermante 32">
              <a:extLst>
                <a:ext uri="{FF2B5EF4-FFF2-40B4-BE49-F238E27FC236}">
                  <a16:creationId xmlns:a16="http://schemas.microsoft.com/office/drawing/2014/main" id="{CCF761B1-4072-4E94-BCA6-1CD85E504716}"/>
                </a:ext>
              </a:extLst>
            </p:cNvPr>
            <p:cNvSpPr/>
            <p:nvPr/>
          </p:nvSpPr>
          <p:spPr>
            <a:xfrm rot="5400000">
              <a:off x="5882603" y="3660158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4C25974-77E1-4CE3-AEAD-4295BE4BB94B}"/>
                </a:ext>
              </a:extLst>
            </p:cNvPr>
            <p:cNvSpPr txBox="1"/>
            <p:nvPr/>
          </p:nvSpPr>
          <p:spPr>
            <a:xfrm>
              <a:off x="8400666" y="5490304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classique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368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653" y="-437799"/>
            <a:ext cx="8669263" cy="82790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AEFFD9-C0A0-44B0-9B6A-DE38D3F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4" y="636411"/>
            <a:ext cx="11669133" cy="1210628"/>
          </a:xfrm>
        </p:spPr>
        <p:txBody>
          <a:bodyPr/>
          <a:lstStyle/>
          <a:p>
            <a:r>
              <a:rPr lang="fr-FR" dirty="0"/>
              <a:t>Notions de base sur la commutation, le routage, le sans-fil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11F471-1FD0-43FD-8D58-3C6B84290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Cours Cisco 2 (SRWE)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94798A-A4ED-4151-8EF1-8FE9088F8C4E}"/>
              </a:ext>
            </a:extLst>
          </p:cNvPr>
          <p:cNvSpPr txBox="1"/>
          <p:nvPr/>
        </p:nvSpPr>
        <p:spPr>
          <a:xfrm>
            <a:off x="2315911" y="3009459"/>
            <a:ext cx="1516610" cy="92737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Cisco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300" b="1" dirty="0">
                <a:solidFill>
                  <a:srgbClr val="34364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SRWE</a:t>
            </a:r>
            <a:endParaRPr kumimoji="0" lang="fr-FR" sz="3300" b="1" i="0" u="none" strike="noStrike" kern="1200" cap="none" spc="0" normalizeH="0" baseline="0" noProof="0" dirty="0">
              <a:ln>
                <a:noFill/>
              </a:ln>
              <a:solidFill>
                <a:srgbClr val="343642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A679D6-DADE-4BB8-AF46-46783F0219AA}"/>
              </a:ext>
            </a:extLst>
          </p:cNvPr>
          <p:cNvSpPr txBox="1"/>
          <p:nvPr/>
        </p:nvSpPr>
        <p:spPr>
          <a:xfrm>
            <a:off x="2746495" y="4782362"/>
            <a:ext cx="650099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HSRP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2768A8-6F22-49CB-9C27-1B9D3A88E52C}"/>
              </a:ext>
            </a:extLst>
          </p:cNvPr>
          <p:cNvSpPr txBox="1"/>
          <p:nvPr/>
        </p:nvSpPr>
        <p:spPr>
          <a:xfrm>
            <a:off x="3633044" y="4134571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Routage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FECA51-EFF4-416B-9894-7EEECBFAF4C1}"/>
              </a:ext>
            </a:extLst>
          </p:cNvPr>
          <p:cNvSpPr txBox="1"/>
          <p:nvPr/>
        </p:nvSpPr>
        <p:spPr>
          <a:xfrm>
            <a:off x="1616241" y="4162304"/>
            <a:ext cx="49467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WLAN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7DDD77-85BA-4924-872A-08A0BF7D683A}"/>
              </a:ext>
            </a:extLst>
          </p:cNvPr>
          <p:cNvSpPr txBox="1"/>
          <p:nvPr/>
        </p:nvSpPr>
        <p:spPr>
          <a:xfrm>
            <a:off x="2830750" y="1637094"/>
            <a:ext cx="646692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VLAN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0DC3BD-53B0-4921-AF4C-F4C1AE4B2E5F}"/>
              </a:ext>
            </a:extLst>
          </p:cNvPr>
          <p:cNvSpPr txBox="1"/>
          <p:nvPr/>
        </p:nvSpPr>
        <p:spPr>
          <a:xfrm>
            <a:off x="1180315" y="2434717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SLAAC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93C574-5271-4CAD-A130-F3B7A04DCC5B}"/>
              </a:ext>
            </a:extLst>
          </p:cNvPr>
          <p:cNvSpPr txBox="1"/>
          <p:nvPr/>
        </p:nvSpPr>
        <p:spPr>
          <a:xfrm>
            <a:off x="3782520" y="2434661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DHCP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6AED86-589A-499A-85BB-20EA3311198E}"/>
              </a:ext>
            </a:extLst>
          </p:cNvPr>
          <p:cNvSpPr txBox="1"/>
          <p:nvPr/>
        </p:nvSpPr>
        <p:spPr>
          <a:xfrm>
            <a:off x="1379971" y="3244544"/>
            <a:ext cx="1166870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EC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6F21278-B407-4211-9BEE-2CBF469BC925}"/>
              </a:ext>
            </a:extLst>
          </p:cNvPr>
          <p:cNvSpPr txBox="1"/>
          <p:nvPr/>
        </p:nvSpPr>
        <p:spPr>
          <a:xfrm>
            <a:off x="3590847" y="3244656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2F4671-F5CE-4DFA-969B-3AE6529482B2}"/>
              </a:ext>
            </a:extLst>
          </p:cNvPr>
          <p:cNvSpPr txBox="1"/>
          <p:nvPr/>
        </p:nvSpPr>
        <p:spPr>
          <a:xfrm>
            <a:off x="8037576" y="1894195"/>
            <a:ext cx="3743688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C31A60-06E6-414D-9721-6A76DEAAB35E}"/>
              </a:ext>
            </a:extLst>
          </p:cNvPr>
          <p:cNvSpPr txBox="1"/>
          <p:nvPr/>
        </p:nvSpPr>
        <p:spPr>
          <a:xfrm>
            <a:off x="5454123" y="1081842"/>
            <a:ext cx="5184386" cy="3817926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Objectifs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configurer et dépanner les routeurs et les commutateurs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configurer la redondance à l'aide de STP et </a:t>
            </a:r>
            <a:r>
              <a:rPr lang="fr-F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EtherChannel</a:t>
            </a: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mettre en œuvre un WLAN dans un réseau de PME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gérer les VLAN et le routage inter-VLAN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Mode de formation : dispensée par un instructeur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Durée : 70 heures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Certification professionnelle visée : CCNA 200-301</a:t>
            </a:r>
          </a:p>
        </p:txBody>
      </p:sp>
    </p:spTree>
    <p:extLst>
      <p:ext uri="{BB962C8B-B14F-4D97-AF65-F5344CB8AC3E}">
        <p14:creationId xmlns:p14="http://schemas.microsoft.com/office/powerpoint/2010/main" val="11793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9365" y="1099255"/>
            <a:ext cx="3672739" cy="2434167"/>
          </a:xfrm>
        </p:spPr>
        <p:txBody>
          <a:bodyPr/>
          <a:lstStyle/>
          <a:p>
            <a:r>
              <a:rPr lang="fr-FR" dirty="0"/>
              <a:t>Modules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34007" y="1798124"/>
            <a:ext cx="5556194" cy="4396288"/>
          </a:xfrm>
        </p:spPr>
        <p:txBody>
          <a:bodyPr>
            <a:normAutofit/>
          </a:bodyPr>
          <a:lstStyle/>
          <a:p>
            <a:r>
              <a:rPr lang="fr-FR" dirty="0"/>
              <a:t>Configuration de base des périphériques</a:t>
            </a:r>
          </a:p>
          <a:p>
            <a:r>
              <a:rPr lang="fr-FR" dirty="0"/>
              <a:t>Concepts du commutation</a:t>
            </a:r>
          </a:p>
          <a:p>
            <a:r>
              <a:rPr lang="fr-FR" dirty="0"/>
              <a:t>Les VLAN</a:t>
            </a:r>
          </a:p>
          <a:p>
            <a:r>
              <a:rPr lang="fr-FR" dirty="0"/>
              <a:t>Routage inter VLAN</a:t>
            </a:r>
          </a:p>
          <a:p>
            <a:r>
              <a:rPr lang="fr-FR" dirty="0"/>
              <a:t>Concepts du STP</a:t>
            </a:r>
          </a:p>
          <a:p>
            <a:r>
              <a:rPr lang="fr-FR" dirty="0" err="1"/>
              <a:t>EtherChannel</a:t>
            </a:r>
            <a:endParaRPr lang="fr-FR" dirty="0"/>
          </a:p>
          <a:p>
            <a:r>
              <a:rPr lang="fr-FR" dirty="0"/>
              <a:t>DHCPv4</a:t>
            </a:r>
          </a:p>
          <a:p>
            <a:r>
              <a:rPr lang="fr-FR" dirty="0"/>
              <a:t>SLAAC et DHCPv6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39364" y="193022"/>
            <a:ext cx="11328379" cy="470566"/>
          </a:xfrm>
        </p:spPr>
        <p:txBody>
          <a:bodyPr>
            <a:normAutofit/>
          </a:bodyPr>
          <a:lstStyle/>
          <a:p>
            <a:r>
              <a:rPr lang="fr-FR" dirty="0"/>
              <a:t>Cours Cisco 2 – Notions de base sur la commutation, le routage et le sans-fil (SRWE)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659880E9-75B7-405E-9CA9-1143A107FBB6}"/>
              </a:ext>
            </a:extLst>
          </p:cNvPr>
          <p:cNvSpPr txBox="1">
            <a:spLocks/>
          </p:cNvSpPr>
          <p:nvPr/>
        </p:nvSpPr>
        <p:spPr>
          <a:xfrm>
            <a:off x="6296441" y="1798124"/>
            <a:ext cx="5556194" cy="439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Concepts du FHRP</a:t>
            </a:r>
          </a:p>
          <a:p>
            <a:r>
              <a:rPr lang="fr-FR" dirty="0"/>
              <a:t>Concepts de sécurité LAN</a:t>
            </a:r>
          </a:p>
          <a:p>
            <a:r>
              <a:rPr lang="fr-FR" dirty="0"/>
              <a:t>Configuration de la sécurité des commutateurs</a:t>
            </a:r>
          </a:p>
          <a:p>
            <a:r>
              <a:rPr lang="fr-FR" dirty="0"/>
              <a:t>Concepts du WLAN</a:t>
            </a:r>
          </a:p>
          <a:p>
            <a:r>
              <a:rPr lang="fr-FR" dirty="0"/>
              <a:t>Configuration du WLAN</a:t>
            </a:r>
          </a:p>
          <a:p>
            <a:r>
              <a:rPr lang="fr-FR" dirty="0"/>
              <a:t>Concepts du routage</a:t>
            </a:r>
          </a:p>
          <a:p>
            <a:r>
              <a:rPr lang="fr-FR" dirty="0"/>
              <a:t>Routage IP statique</a:t>
            </a:r>
          </a:p>
          <a:p>
            <a:r>
              <a:rPr lang="fr-FR" dirty="0"/>
              <a:t>Dépannage des routes statiques et par défaut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781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site d’autoformation </a:t>
            </a:r>
            <a:r>
              <a:rPr lang="fr-FR" dirty="0">
                <a:hlinkClick r:id="rId2"/>
              </a:rPr>
              <a:t>www.netacad.com</a:t>
            </a:r>
            <a:endParaRPr lang="fr-FR" dirty="0"/>
          </a:p>
          <a:p>
            <a:r>
              <a:rPr lang="fr-FR" dirty="0"/>
              <a:t>Les ateliers pratiques </a:t>
            </a:r>
            <a:r>
              <a:rPr lang="fr-FR" dirty="0" err="1"/>
              <a:t>Packet</a:t>
            </a:r>
            <a:r>
              <a:rPr lang="fr-FR" dirty="0"/>
              <a:t> Tracer</a:t>
            </a:r>
            <a:endParaRPr lang="fr-FR" b="1" dirty="0"/>
          </a:p>
          <a:p>
            <a:r>
              <a:rPr lang="fr-FR" dirty="0"/>
              <a:t>Le dépliant Open IT n°2</a:t>
            </a:r>
          </a:p>
          <a:p>
            <a:r>
              <a:rPr lang="fr-FR" dirty="0"/>
              <a:t>L’instructeur Cisco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C82049-C7AB-48AA-B840-5A415D2FD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195">
            <a:off x="7353499" y="2089135"/>
            <a:ext cx="4475016" cy="2721483"/>
          </a:xfrm>
          <a:prstGeom prst="rect">
            <a:avLst/>
          </a:prstGeom>
        </p:spPr>
      </p:pic>
      <p:pic>
        <p:nvPicPr>
          <p:cNvPr id="9" name="Image 8">
            <a:hlinkClick r:id="rId4"/>
            <a:extLst>
              <a:ext uri="{FF2B5EF4-FFF2-40B4-BE49-F238E27FC236}">
                <a16:creationId xmlns:a16="http://schemas.microsoft.com/office/drawing/2014/main" id="{E2D290FE-EAF4-4335-8A27-1FAFED0CD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014">
            <a:off x="5957845" y="3725325"/>
            <a:ext cx="1043942" cy="20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5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EFFD9-C0A0-44B0-9B6A-DE38D3FA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Cisco Networking </a:t>
            </a:r>
            <a:r>
              <a:rPr lang="fr-FR" dirty="0" err="1"/>
              <a:t>Academy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11F471-1FD0-43FD-8D58-3C6B84290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Programme de responsabilité sociale de l'entreprise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90172-0BB8-472E-9E89-4A832AC5F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92"/>
          <a:stretch/>
        </p:blipFill>
        <p:spPr>
          <a:xfrm>
            <a:off x="6095999" y="1635303"/>
            <a:ext cx="5191138" cy="3712123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C184736C-4C3F-4C3B-8E3E-9E37B40E347D}"/>
              </a:ext>
            </a:extLst>
          </p:cNvPr>
          <p:cNvGrpSpPr/>
          <p:nvPr/>
        </p:nvGrpSpPr>
        <p:grpSpPr>
          <a:xfrm rot="20982513">
            <a:off x="635569" y="1785236"/>
            <a:ext cx="2521679" cy="903628"/>
            <a:chOff x="8406320" y="5109120"/>
            <a:chExt cx="2179668" cy="2403084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96A66E8A-63B0-4060-A415-3CB87B85F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320" y="5109120"/>
              <a:ext cx="2179668" cy="2403084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1E5F27E-55CB-407E-877E-B56D34138ABC}"/>
                </a:ext>
              </a:extLst>
            </p:cNvPr>
            <p:cNvSpPr txBox="1"/>
            <p:nvPr/>
          </p:nvSpPr>
          <p:spPr>
            <a:xfrm rot="21527193">
              <a:off x="8534326" y="5295898"/>
              <a:ext cx="1986456" cy="203175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Pour se former</a:t>
              </a:r>
            </a:p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sur les réseaux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39D7AC6C-4873-4DD6-B49C-D6F25A560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39" y="2791369"/>
            <a:ext cx="7050321" cy="13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8B9DF7F-3151-4022-97E5-07B9CFA89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89" y="1433660"/>
            <a:ext cx="8130422" cy="4566245"/>
          </a:xfrm>
          <a:prstGeom prst="rect">
            <a:avLst/>
          </a:prstGeom>
        </p:spPr>
      </p:pic>
      <p:pic>
        <p:nvPicPr>
          <p:cNvPr id="13" name="Image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FE01F6-61C1-43DC-BFD4-76577FA8C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34" y="1963883"/>
            <a:ext cx="2009781" cy="40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71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C65081B-CC9B-4AF3-A681-F30097630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1413164"/>
            <a:ext cx="9493782" cy="44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5D4A7F-0903-4B96-826A-2ACBA50E4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1344930"/>
            <a:ext cx="833628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65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pic>
        <p:nvPicPr>
          <p:cNvPr id="7" name="Image 6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BEE22306-A90E-4D99-ACC2-63428D6F0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89" y="1458290"/>
            <a:ext cx="3278457" cy="40816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D439BC-D699-41EC-A2AA-C97C169A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88" y="1717442"/>
            <a:ext cx="4862603" cy="32935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5993A4-35C8-46EE-BA8C-B1210666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338" y="2928070"/>
            <a:ext cx="3278457" cy="27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D439BC-D699-41EC-A2AA-C97C169A0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49" y="1562602"/>
            <a:ext cx="6225501" cy="42166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5A4BF2-693A-4BFA-8D35-8628E15D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48" y="1314338"/>
            <a:ext cx="6225501" cy="4713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615B2E-F507-4F78-B3C6-F87E6BB3E9B9}"/>
              </a:ext>
            </a:extLst>
          </p:cNvPr>
          <p:cNvSpPr/>
          <p:nvPr/>
        </p:nvSpPr>
        <p:spPr>
          <a:xfrm>
            <a:off x="3258940" y="5517805"/>
            <a:ext cx="533400" cy="227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2B922E4-B92B-422F-9C19-3C6241A8D20B}"/>
              </a:ext>
            </a:extLst>
          </p:cNvPr>
          <p:cNvSpPr/>
          <p:nvPr/>
        </p:nvSpPr>
        <p:spPr>
          <a:xfrm>
            <a:off x="2405136" y="5542169"/>
            <a:ext cx="440267" cy="237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5E5B8-CA49-4182-BABA-7F72A564D2BA}"/>
              </a:ext>
            </a:extLst>
          </p:cNvPr>
          <p:cNvSpPr/>
          <p:nvPr/>
        </p:nvSpPr>
        <p:spPr>
          <a:xfrm>
            <a:off x="8518510" y="5401520"/>
            <a:ext cx="690240" cy="20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87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pic>
        <p:nvPicPr>
          <p:cNvPr id="16" name="Image 15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F49C1AD9-32EE-49E5-BCB8-1929DAE3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" y="4379453"/>
            <a:ext cx="2727960" cy="967740"/>
          </a:xfrm>
          <a:prstGeom prst="rect">
            <a:avLst/>
          </a:prstGeom>
        </p:spPr>
      </p:pic>
      <p:pic>
        <p:nvPicPr>
          <p:cNvPr id="18" name="Image 17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7F0BC601-0E59-43ED-8359-63DCB4A49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67" y="1639728"/>
            <a:ext cx="2903220" cy="1005840"/>
          </a:xfrm>
          <a:prstGeom prst="rect">
            <a:avLst/>
          </a:prstGeom>
        </p:spPr>
      </p:pic>
      <p:pic>
        <p:nvPicPr>
          <p:cNvPr id="20" name="Image 19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8FF7BD82-704F-4909-B693-76727F729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5" y="1647348"/>
            <a:ext cx="3032760" cy="990600"/>
          </a:xfrm>
          <a:prstGeom prst="rect">
            <a:avLst/>
          </a:prstGeom>
        </p:spPr>
      </p:pic>
      <p:pic>
        <p:nvPicPr>
          <p:cNvPr id="22" name="Image 21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BD73206B-D082-4107-BFAD-15D585BE0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05" y="3049357"/>
            <a:ext cx="2758440" cy="975360"/>
          </a:xfrm>
          <a:prstGeom prst="rect">
            <a:avLst/>
          </a:prstGeom>
        </p:spPr>
      </p:pic>
      <p:pic>
        <p:nvPicPr>
          <p:cNvPr id="24" name="Image 23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E3432B46-31D2-40CE-A0F5-1F9E460CE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5" y="3049357"/>
            <a:ext cx="2727960" cy="990600"/>
          </a:xfrm>
          <a:prstGeom prst="rect">
            <a:avLst/>
          </a:prstGeom>
        </p:spPr>
      </p:pic>
      <p:pic>
        <p:nvPicPr>
          <p:cNvPr id="26" name="Image 2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6616337-2838-49F4-9F85-40153D9E6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8" y="1241725"/>
            <a:ext cx="10303737" cy="431212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17E1B1-C409-426C-AF91-8282568A32D9}"/>
              </a:ext>
            </a:extLst>
          </p:cNvPr>
          <p:cNvSpPr/>
          <p:nvPr/>
        </p:nvSpPr>
        <p:spPr>
          <a:xfrm>
            <a:off x="9163050" y="1241725"/>
            <a:ext cx="2013175" cy="48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8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2 - SRWE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D7F3C5-C9AD-4EDB-86B8-55F0B35D153E}"/>
              </a:ext>
            </a:extLst>
          </p:cNvPr>
          <p:cNvSpPr txBox="1">
            <a:spLocks/>
          </p:cNvSpPr>
          <p:nvPr/>
        </p:nvSpPr>
        <p:spPr>
          <a:xfrm>
            <a:off x="1236980" y="1667558"/>
            <a:ext cx="3618855" cy="1940924"/>
          </a:xfrm>
          <a:prstGeom prst="rect">
            <a:avLst/>
          </a:prstGeom>
        </p:spPr>
        <p:txBody>
          <a:bodyPr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Vérifiez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votre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compréhension</a:t>
            </a:r>
            <a:endParaRPr lang="en-US" sz="14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Plusieurs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par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Correct/Incorrect + option “</a:t>
            </a: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Démonstration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Module Questionnaires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par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Correct/Incorrect + option “</a:t>
            </a: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Démonstration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819F25-5446-435C-82D5-89D860AFC1C5}"/>
              </a:ext>
            </a:extLst>
          </p:cNvPr>
          <p:cNvSpPr txBox="1">
            <a:spLocks/>
          </p:cNvSpPr>
          <p:nvPr/>
        </p:nvSpPr>
        <p:spPr>
          <a:xfrm>
            <a:off x="6361203" y="1777170"/>
            <a:ext cx="5534161" cy="1189927"/>
          </a:xfrm>
          <a:prstGeom prst="rect">
            <a:avLst/>
          </a:prstGeom>
        </p:spPr>
        <p:txBody>
          <a:bodyPr numCol="2"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Examens</a:t>
            </a:r>
            <a:r>
              <a:rPr lang="en-US" sz="12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 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groupe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modules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Plusieurs</a:t>
            </a:r>
            <a:r>
              <a:rPr lang="en-US" sz="11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par </a:t>
            </a: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cours</a:t>
            </a:r>
            <a:endParaRPr lang="en-US" sz="11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Examen Final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 par </a:t>
            </a: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cours</a:t>
            </a:r>
            <a:endParaRPr lang="en-US" sz="11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E92AB24-47F4-433F-B482-D13D28E41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16" y="3429000"/>
            <a:ext cx="3636919" cy="182181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6D4B93C-1032-439D-9F6C-D38316C9D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03" y="3120337"/>
            <a:ext cx="4273419" cy="298765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8F11441-5350-4126-906E-D50CAF33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54" y="4001701"/>
            <a:ext cx="3784311" cy="18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17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A3080D4-531F-40F8-8A25-57566E562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6" y="2324100"/>
            <a:ext cx="5901263" cy="27508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en Cours de Formation (EPCF)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3687F31-5E99-4096-8AFA-AD4C4F987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24100"/>
            <a:ext cx="5901263" cy="2750816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45DEB8A-CE01-4E3F-A435-B68D58F132E3}"/>
              </a:ext>
            </a:extLst>
          </p:cNvPr>
          <p:cNvSpPr txBox="1"/>
          <p:nvPr/>
        </p:nvSpPr>
        <p:spPr>
          <a:xfrm>
            <a:off x="6446901" y="2630553"/>
            <a:ext cx="5248130" cy="21379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Final Exam 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(Cisco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QCM/QCU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Totalement indépendant du titre ASR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Badge numérique (seuil d’obtention : </a:t>
            </a: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70 %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55B75E6-1626-4ADB-A2E4-ADE65C7D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289" y="1705097"/>
            <a:ext cx="5359421" cy="46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Chaque cours Cisco se terminera par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6857C3-2497-4FFB-B075-49FC36202EA7}"/>
              </a:ext>
            </a:extLst>
          </p:cNvPr>
          <p:cNvSpPr txBox="1"/>
          <p:nvPr/>
        </p:nvSpPr>
        <p:spPr>
          <a:xfrm>
            <a:off x="847869" y="2807223"/>
            <a:ext cx="4945898" cy="21379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EPCF 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(ENI Ecole)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formats possibles 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Cisco 1 et 3 : QCM/QCU Moodle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Cisco 2 : Adressage IP +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Tracer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Compétence(s) pour le titre ASR 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Acquis / En Cours d’Acquisition / Acquis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C10BBBA-DA8D-4822-A7A0-AF1A9FE61C2D}"/>
              </a:ext>
            </a:extLst>
          </p:cNvPr>
          <p:cNvGrpSpPr/>
          <p:nvPr/>
        </p:nvGrpSpPr>
        <p:grpSpPr>
          <a:xfrm rot="21438683">
            <a:off x="2893542" y="5117734"/>
            <a:ext cx="6707146" cy="1253314"/>
            <a:chOff x="8308221" y="2071719"/>
            <a:chExt cx="2179668" cy="240308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B9D5F1B-5D57-401C-AFFF-FDCA6D495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9EE6C97-C4A1-47DF-9313-B5F5CBBF18E3}"/>
                </a:ext>
              </a:extLst>
            </p:cNvPr>
            <p:cNvSpPr txBox="1"/>
            <p:nvPr/>
          </p:nvSpPr>
          <p:spPr>
            <a:xfrm>
              <a:off x="8510867" y="2262097"/>
              <a:ext cx="1803795" cy="203175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En résumé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L’EPCF évalue des compétences ASR,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Le Final Exam donne accès au badge.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en Cours de Formation (EPCF) ASR2021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63B19E0-5B90-4D6D-96BA-6DD1CADB4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10917"/>
              </p:ext>
            </p:extLst>
          </p:nvPr>
        </p:nvGraphicFramePr>
        <p:xfrm>
          <a:off x="505287" y="1780364"/>
          <a:ext cx="11224155" cy="3031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1872">
                  <a:extLst>
                    <a:ext uri="{9D8B030D-6E8A-4147-A177-3AD203B41FA5}">
                      <a16:colId xmlns:a16="http://schemas.microsoft.com/office/drawing/2014/main" val="3455486882"/>
                    </a:ext>
                  </a:extLst>
                </a:gridCol>
                <a:gridCol w="1535993">
                  <a:extLst>
                    <a:ext uri="{9D8B030D-6E8A-4147-A177-3AD203B41FA5}">
                      <a16:colId xmlns:a16="http://schemas.microsoft.com/office/drawing/2014/main" val="1340093853"/>
                    </a:ext>
                  </a:extLst>
                </a:gridCol>
                <a:gridCol w="2412633">
                  <a:extLst>
                    <a:ext uri="{9D8B030D-6E8A-4147-A177-3AD203B41FA5}">
                      <a16:colId xmlns:a16="http://schemas.microsoft.com/office/drawing/2014/main" val="3564795471"/>
                    </a:ext>
                  </a:extLst>
                </a:gridCol>
                <a:gridCol w="2823526">
                  <a:extLst>
                    <a:ext uri="{9D8B030D-6E8A-4147-A177-3AD203B41FA5}">
                      <a16:colId xmlns:a16="http://schemas.microsoft.com/office/drawing/2014/main" val="2092520981"/>
                    </a:ext>
                  </a:extLst>
                </a:gridCol>
                <a:gridCol w="3090131">
                  <a:extLst>
                    <a:ext uri="{9D8B030D-6E8A-4147-A177-3AD203B41FA5}">
                      <a16:colId xmlns:a16="http://schemas.microsoft.com/office/drawing/2014/main" val="123687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Cours 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Code EPCF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Compétence ASR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Format EPCF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Durée EPCF</a:t>
                      </a: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61463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Cisco 1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EPCF2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C7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QCM/QCU sous Moodle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1h30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84313"/>
                  </a:ext>
                </a:extLst>
              </a:tr>
              <a:tr h="378136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Cisco 2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EPCF6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C8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Adressage IPv4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Lab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Tracer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1h00 (adressage IPv4 )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3h00 (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Lab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Tracer)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Cisco 3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EPCF10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C13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QCM/QCU sous Moodle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1h30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9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021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osange 22">
            <a:extLst>
              <a:ext uri="{FF2B5EF4-FFF2-40B4-BE49-F238E27FC236}">
                <a16:creationId xmlns:a16="http://schemas.microsoft.com/office/drawing/2014/main" id="{4D2C3763-3E13-44F2-AD9D-286A3A095CB6}"/>
              </a:ext>
            </a:extLst>
          </p:cNvPr>
          <p:cNvSpPr/>
          <p:nvPr/>
        </p:nvSpPr>
        <p:spPr>
          <a:xfrm>
            <a:off x="3557359" y="1858541"/>
            <a:ext cx="2300359" cy="1075432"/>
          </a:xfrm>
          <a:prstGeom prst="diamond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&gt;= 70 %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30F201-ECF5-4926-9A35-B71B7299769C}"/>
              </a:ext>
            </a:extLst>
          </p:cNvPr>
          <p:cNvSpPr txBox="1"/>
          <p:nvPr/>
        </p:nvSpPr>
        <p:spPr>
          <a:xfrm>
            <a:off x="5857718" y="2237507"/>
            <a:ext cx="476250" cy="3175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oui</a:t>
            </a:r>
          </a:p>
        </p:txBody>
      </p:sp>
      <p:sp>
        <p:nvSpPr>
          <p:cNvPr id="28" name="Organigramme : Procédé 27">
            <a:extLst>
              <a:ext uri="{FF2B5EF4-FFF2-40B4-BE49-F238E27FC236}">
                <a16:creationId xmlns:a16="http://schemas.microsoft.com/office/drawing/2014/main" id="{50ED112B-D175-4BD4-9E99-FF26E7274616}"/>
              </a:ext>
            </a:extLst>
          </p:cNvPr>
          <p:cNvSpPr/>
          <p:nvPr/>
        </p:nvSpPr>
        <p:spPr>
          <a:xfrm>
            <a:off x="9865488" y="3372937"/>
            <a:ext cx="2168674" cy="1096990"/>
          </a:xfrm>
          <a:prstGeom prst="flowChartProcess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fr-FR" sz="1600" b="1" dirty="0">
                <a:solidFill>
                  <a:srgbClr val="962D3E"/>
                </a:solidFill>
              </a:rPr>
              <a:t>Attestation de fin de formation</a:t>
            </a:r>
            <a:endParaRPr lang="fr-FR" sz="1600" dirty="0">
              <a:solidFill>
                <a:srgbClr val="962D3E"/>
              </a:solidFill>
            </a:endParaRPr>
          </a:p>
          <a:p>
            <a:pPr lvl="0" algn="ctr">
              <a:defRPr/>
            </a:pPr>
            <a:r>
              <a:rPr lang="fr-FR" sz="1600" b="1" dirty="0">
                <a:solidFill>
                  <a:srgbClr val="962D3E"/>
                </a:solidFill>
              </a:rPr>
              <a:t>+</a:t>
            </a:r>
          </a:p>
          <a:p>
            <a:pPr lvl="0" algn="ctr">
              <a:defRPr/>
            </a:pPr>
            <a:r>
              <a:rPr lang="fr-FR" sz="1600" b="1" dirty="0">
                <a:solidFill>
                  <a:srgbClr val="962D3E"/>
                </a:solidFill>
              </a:rPr>
              <a:t>Badge </a:t>
            </a:r>
            <a:r>
              <a:rPr lang="fr-FR" sz="1600" dirty="0">
                <a:solidFill>
                  <a:srgbClr val="962D3E"/>
                </a:solidFill>
              </a:rPr>
              <a:t>délivré</a:t>
            </a:r>
            <a:r>
              <a:rPr lang="fr-FR" sz="1600" dirty="0">
                <a:solidFill>
                  <a:srgbClr val="962D3E"/>
                </a:solidFill>
                <a:latin typeface="Calibri" panose="020F0502020204030204"/>
              </a:rPr>
              <a:t>s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F0BB9C4-6BEF-473C-B441-4AB28B615D5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0949825" y="2426081"/>
            <a:ext cx="0" cy="946856"/>
          </a:xfrm>
          <a:prstGeom prst="straightConnector1">
            <a:avLst/>
          </a:prstGeom>
          <a:ln w="19050">
            <a:solidFill>
              <a:srgbClr val="34364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20620BD-7578-44E1-B8FB-31A22EA863A1}"/>
              </a:ext>
            </a:extLst>
          </p:cNvPr>
          <p:cNvSpPr txBox="1"/>
          <p:nvPr/>
        </p:nvSpPr>
        <p:spPr>
          <a:xfrm>
            <a:off x="4463638" y="2883135"/>
            <a:ext cx="476250" cy="3175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F6C290C-6EE3-4DDF-861F-9A2EA4504560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333968" y="2396257"/>
            <a:ext cx="4615857" cy="29824"/>
          </a:xfrm>
          <a:prstGeom prst="straightConnector1">
            <a:avLst/>
          </a:prstGeom>
          <a:ln w="19050">
            <a:solidFill>
              <a:srgbClr val="34364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C314B52-F472-477D-A194-E97A666B52B4}"/>
              </a:ext>
            </a:extLst>
          </p:cNvPr>
          <p:cNvCxnSpPr>
            <a:cxnSpLocks/>
          </p:cNvCxnSpPr>
          <p:nvPr/>
        </p:nvCxnSpPr>
        <p:spPr>
          <a:xfrm>
            <a:off x="4727448" y="3127248"/>
            <a:ext cx="1748" cy="447068"/>
          </a:xfrm>
          <a:prstGeom prst="straightConnector1">
            <a:avLst/>
          </a:prstGeom>
          <a:ln w="19050">
            <a:solidFill>
              <a:srgbClr val="34364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339365" y="636411"/>
            <a:ext cx="11558596" cy="1210628"/>
          </a:xfrm>
        </p:spPr>
        <p:txBody>
          <a:bodyPr/>
          <a:lstStyle/>
          <a:p>
            <a:r>
              <a:rPr lang="fr-FR" dirty="0"/>
              <a:t>Conditions d’obtention du badge numérique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39365" y="193023"/>
            <a:ext cx="11556000" cy="429896"/>
          </a:xfrm>
        </p:spPr>
        <p:txBody>
          <a:bodyPr/>
          <a:lstStyle/>
          <a:p>
            <a:r>
              <a:rPr lang="fr-FR" dirty="0"/>
              <a:t>Module de formation Cisco 2 - SRWE</a:t>
            </a: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A6EB3A83-E0F4-4BFB-9F44-473B7AC7F2C6}"/>
              </a:ext>
            </a:extLst>
          </p:cNvPr>
          <p:cNvSpPr/>
          <p:nvPr/>
        </p:nvSpPr>
        <p:spPr>
          <a:xfrm>
            <a:off x="525159" y="2016176"/>
            <a:ext cx="2872737" cy="76388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62D3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Final Exam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prstClr val="white"/>
                </a:solidFill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55 à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60 questions </a:t>
            </a:r>
            <a:endParaRPr lang="fr-FR" sz="1400" i="1" dirty="0">
              <a:solidFill>
                <a:prstClr val="white"/>
              </a:solidFill>
              <a:latin typeface="Calibri" panose="020F0502020204030204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prstClr val="white"/>
                </a:solidFill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n 1h30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2" name="Organigramme : Procédé 61">
            <a:extLst>
              <a:ext uri="{FF2B5EF4-FFF2-40B4-BE49-F238E27FC236}">
                <a16:creationId xmlns:a16="http://schemas.microsoft.com/office/drawing/2014/main" id="{F7FBC0E1-4866-4664-83AE-0A39071EA83A}"/>
              </a:ext>
            </a:extLst>
          </p:cNvPr>
          <p:cNvSpPr/>
          <p:nvPr/>
        </p:nvSpPr>
        <p:spPr>
          <a:xfrm>
            <a:off x="3390699" y="3576580"/>
            <a:ext cx="2673497" cy="764881"/>
          </a:xfrm>
          <a:prstGeom prst="flowChartProcess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b="1" dirty="0">
                <a:solidFill>
                  <a:srgbClr val="343642"/>
                </a:solidFill>
              </a:rPr>
              <a:t>Pas d’attestation, </a:t>
            </a:r>
          </a:p>
          <a:p>
            <a:pPr lvl="0" algn="ctr">
              <a:defRPr/>
            </a:pPr>
            <a:r>
              <a:rPr lang="fr-FR" sz="1600" b="1" dirty="0">
                <a:solidFill>
                  <a:srgbClr val="343642"/>
                </a:solidFill>
              </a:rPr>
              <a:t>ni badge </a:t>
            </a:r>
            <a:r>
              <a:rPr lang="fr-FR" sz="1600" b="1" dirty="0">
                <a:solidFill>
                  <a:srgbClr val="343642"/>
                </a:solidFill>
                <a:sym typeface="Wingdings" panose="05000000000000000000" pitchFamily="2" charset="2"/>
              </a:rPr>
              <a:t></a:t>
            </a:r>
            <a:endParaRPr lang="fr-FR" sz="1600" b="1" dirty="0">
              <a:solidFill>
                <a:srgbClr val="34364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58B1FA-2298-45ED-9FF2-0B99C39C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32" y="2144374"/>
            <a:ext cx="1269841" cy="1269841"/>
          </a:xfrm>
          <a:prstGeom prst="rect">
            <a:avLst/>
          </a:prstGeom>
        </p:spPr>
      </p:pic>
      <p:sp>
        <p:nvSpPr>
          <p:cNvPr id="25" name="Interdiction 24">
            <a:extLst>
              <a:ext uri="{FF2B5EF4-FFF2-40B4-BE49-F238E27FC236}">
                <a16:creationId xmlns:a16="http://schemas.microsoft.com/office/drawing/2014/main" id="{A5BE1F42-CD8A-4518-BD82-A4B8E273FF61}"/>
              </a:ext>
            </a:extLst>
          </p:cNvPr>
          <p:cNvSpPr/>
          <p:nvPr/>
        </p:nvSpPr>
        <p:spPr>
          <a:xfrm>
            <a:off x="2951582" y="3618847"/>
            <a:ext cx="751014" cy="673397"/>
          </a:xfrm>
          <a:prstGeom prst="noSmoking">
            <a:avLst/>
          </a:prstGeom>
          <a:solidFill>
            <a:srgbClr val="96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DA8F44E-09E2-4B38-9DDB-091CA508F3F2}"/>
              </a:ext>
            </a:extLst>
          </p:cNvPr>
          <p:cNvGrpSpPr/>
          <p:nvPr/>
        </p:nvGrpSpPr>
        <p:grpSpPr>
          <a:xfrm rot="20684236">
            <a:off x="6235956" y="4312959"/>
            <a:ext cx="2850305" cy="1203566"/>
            <a:chOff x="8308221" y="2071719"/>
            <a:chExt cx="2179668" cy="2403084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412E07E-8792-4D46-9AF1-51D087EB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C203661-2163-491D-ABBB-8C7E29007E56}"/>
                </a:ext>
              </a:extLst>
            </p:cNvPr>
            <p:cNvSpPr txBox="1"/>
            <p:nvPr/>
          </p:nvSpPr>
          <p:spPr>
            <a:xfrm>
              <a:off x="8368139" y="2262098"/>
              <a:ext cx="1986456" cy="203175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Epreuve planifiée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l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e jeudi après-midi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de la 2</a:t>
              </a:r>
              <a:r>
                <a:rPr kumimoji="0" lang="fr-FR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nde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 semaine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3D755DB-77C9-427C-8028-CAEE159B2D70}"/>
              </a:ext>
            </a:extLst>
          </p:cNvPr>
          <p:cNvSpPr txBox="1"/>
          <p:nvPr/>
        </p:nvSpPr>
        <p:spPr>
          <a:xfrm>
            <a:off x="2265028" y="6316910"/>
            <a:ext cx="9068499" cy="28760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69CAE14-B2E8-4CE6-BD0C-9374846CEAC3}"/>
              </a:ext>
            </a:extLst>
          </p:cNvPr>
          <p:cNvSpPr txBox="1"/>
          <p:nvPr/>
        </p:nvSpPr>
        <p:spPr>
          <a:xfrm>
            <a:off x="6242301" y="846930"/>
            <a:ext cx="5744335" cy="101759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88871BA3-1115-B91B-FCC3-04BD757F6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2953" y="4694326"/>
            <a:ext cx="1133744" cy="11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2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EFFD9-C0A0-44B0-9B6A-DE38D3FA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CCNA v7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11F471-1FD0-43FD-8D58-3C6B84290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A1A354-DEFE-4C06-A930-71064DF5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098" y="1371599"/>
            <a:ext cx="8273804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Attestation de fin de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52A175-6F31-4C8E-BB3B-5AD62921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89" y="1402919"/>
            <a:ext cx="6955265" cy="451999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351282-F361-40D3-8385-C042B8500AE3}"/>
              </a:ext>
            </a:extLst>
          </p:cNvPr>
          <p:cNvGrpSpPr/>
          <p:nvPr/>
        </p:nvGrpSpPr>
        <p:grpSpPr>
          <a:xfrm>
            <a:off x="6125772" y="3758573"/>
            <a:ext cx="6184215" cy="2504778"/>
            <a:chOff x="5994102" y="3716811"/>
            <a:chExt cx="5901263" cy="250477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42F6D45-B567-4096-9720-A754A127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102" y="3716811"/>
              <a:ext cx="5901263" cy="250477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8AF04B1-BCF7-4899-966A-553F1E6B6275}"/>
                </a:ext>
              </a:extLst>
            </p:cNvPr>
            <p:cNvSpPr txBox="1"/>
            <p:nvPr/>
          </p:nvSpPr>
          <p:spPr>
            <a:xfrm>
              <a:off x="6471783" y="3981833"/>
              <a:ext cx="5423581" cy="21379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 de la réussite au Final Exam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NetAcad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 de votre montée en compétences sur le cours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Délivrée par l’instructeur si Final Exam &gt;=70 % 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 sans limitation de durée</a:t>
              </a:r>
            </a:p>
            <a:p>
              <a:pPr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55EBAB6-A6B1-9357-3B0A-F05FE2242F42}"/>
              </a:ext>
            </a:extLst>
          </p:cNvPr>
          <p:cNvGrpSpPr/>
          <p:nvPr/>
        </p:nvGrpSpPr>
        <p:grpSpPr>
          <a:xfrm rot="862608">
            <a:off x="8307733" y="1996606"/>
            <a:ext cx="3940704" cy="903628"/>
            <a:chOff x="8308221" y="2071719"/>
            <a:chExt cx="2179668" cy="2403084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D77562D-5350-E8C5-476F-0C11C54BD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7BEFAF8-194D-5BDF-9E36-7F506477CE9B}"/>
                </a:ext>
              </a:extLst>
            </p:cNvPr>
            <p:cNvSpPr txBox="1"/>
            <p:nvPr/>
          </p:nvSpPr>
          <p:spPr>
            <a:xfrm rot="21527193">
              <a:off x="8368138" y="2262098"/>
              <a:ext cx="1986456" cy="203175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Version PDF signée par Cisco </a:t>
              </a:r>
            </a:p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depuis votre profil </a:t>
              </a:r>
              <a:r>
                <a:rPr lang="fr-FR" b="1" dirty="0" err="1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NetAcad</a:t>
              </a: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*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98F344DB-8425-B7F8-A9D8-EBD3DBF2D940}"/>
              </a:ext>
            </a:extLst>
          </p:cNvPr>
          <p:cNvSpPr txBox="1"/>
          <p:nvPr/>
        </p:nvSpPr>
        <p:spPr>
          <a:xfrm>
            <a:off x="4952327" y="6188068"/>
            <a:ext cx="7239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*Choisir la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signature Cisco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plutôt que le nom de l’instructeur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vous a accompagné durant le module. </a:t>
            </a:r>
          </a:p>
          <a:p>
            <a:pPr lvl="0"/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5" y="626683"/>
            <a:ext cx="11558596" cy="1210628"/>
          </a:xfrm>
        </p:spPr>
        <p:txBody>
          <a:bodyPr/>
          <a:lstStyle/>
          <a:p>
            <a:r>
              <a:rPr lang="fr-FR" dirty="0"/>
              <a:t>Badge numérique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39" name="Picture 25" descr="A picture containing foo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93DB76B-71FE-4844-AB2F-8D1194569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161" y="1647156"/>
            <a:ext cx="1482554" cy="1482554"/>
          </a:xfrm>
          <a:prstGeom prst="rect">
            <a:avLst/>
          </a:prstGeom>
        </p:spPr>
      </p:pic>
      <p:pic>
        <p:nvPicPr>
          <p:cNvPr id="40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AD5C5223-3153-4790-8349-CB9CD264CA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18" y="1659593"/>
            <a:ext cx="1470117" cy="1470117"/>
          </a:xfrm>
          <a:prstGeom prst="rect">
            <a:avLst/>
          </a:prstGeom>
        </p:spPr>
      </p:pic>
      <p:pic>
        <p:nvPicPr>
          <p:cNvPr id="41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AECA230-CF34-4354-B723-4D7FE5904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08" y="1647156"/>
            <a:ext cx="1470117" cy="147011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3687F31-5E99-4096-8AFA-AD4C4F987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6" y="3429000"/>
            <a:ext cx="5901263" cy="250477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45DEB8A-CE01-4E3F-A435-B68D58F132E3}"/>
              </a:ext>
            </a:extLst>
          </p:cNvPr>
          <p:cNvSpPr txBox="1"/>
          <p:nvPr/>
        </p:nvSpPr>
        <p:spPr>
          <a:xfrm>
            <a:off x="4946908" y="3694022"/>
            <a:ext cx="4945898" cy="21168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Atteste de la réussite au Final Exam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Expose vos compétences et connaissances réseau sur les réseaux sociaux, CV, blogs…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Délivré par l’instructeur si &gt;=70 % lors de la première tentative au Final Exam</a:t>
            </a: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1DFA22F-F9C3-447B-A7F7-8D8663205870}"/>
              </a:ext>
            </a:extLst>
          </p:cNvPr>
          <p:cNvGrpSpPr/>
          <p:nvPr/>
        </p:nvGrpSpPr>
        <p:grpSpPr>
          <a:xfrm rot="20788952">
            <a:off x="2154773" y="4229574"/>
            <a:ext cx="2226337" cy="903628"/>
            <a:chOff x="8308221" y="2071719"/>
            <a:chExt cx="2179668" cy="240308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A6816CC-06BB-4CE5-8FC3-4D9AB9783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7EA27B-EF72-429B-88A4-D278666CB3D3}"/>
                </a:ext>
              </a:extLst>
            </p:cNvPr>
            <p:cNvSpPr txBox="1"/>
            <p:nvPr/>
          </p:nvSpPr>
          <p:spPr>
            <a:xfrm rot="21527193">
              <a:off x="8368139" y="2262097"/>
              <a:ext cx="1986456" cy="203175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1 badge disponible </a:t>
              </a:r>
            </a:p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par cours CCNA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5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Badges numériques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E7B4300-BCA6-43AA-85B1-478189CCF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268" y="1948941"/>
            <a:ext cx="6268321" cy="4272648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EDE565B-65D3-4DD8-8528-EA7864E73E71}"/>
              </a:ext>
            </a:extLst>
          </p:cNvPr>
          <p:cNvGrpSpPr/>
          <p:nvPr/>
        </p:nvGrpSpPr>
        <p:grpSpPr>
          <a:xfrm>
            <a:off x="9458508" y="1519906"/>
            <a:ext cx="1872187" cy="4275388"/>
            <a:chOff x="9458508" y="1519906"/>
            <a:chExt cx="1872187" cy="4275388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6A1D611-C42A-4DE6-9373-68FB9B4A5A80}"/>
                </a:ext>
              </a:extLst>
            </p:cNvPr>
            <p:cNvSpPr txBox="1"/>
            <p:nvPr/>
          </p:nvSpPr>
          <p:spPr>
            <a:xfrm>
              <a:off x="9736988" y="1519906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err="1">
                  <a:solidFill>
                    <a:srgbClr val="C00000"/>
                  </a:solidFill>
                  <a:ea typeface="ＭＳ Ｐゴシック" charset="0"/>
                </a:rPr>
                <a:t>Destinataire</a:t>
              </a:r>
              <a:endParaRPr lang="en-US" sz="1800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cxnSp>
          <p:nvCxnSpPr>
            <p:cNvPr id="27" name="Straight Arrow Connector 42">
              <a:extLst>
                <a:ext uri="{FF2B5EF4-FFF2-40B4-BE49-F238E27FC236}">
                  <a16:creationId xmlns:a16="http://schemas.microsoft.com/office/drawing/2014/main" id="{E8D9CCBA-903C-4082-B80E-54DC073C7DA8}"/>
                </a:ext>
              </a:extLst>
            </p:cNvPr>
            <p:cNvCxnSpPr>
              <a:stCxn id="21" idx="1"/>
            </p:cNvCxnSpPr>
            <p:nvPr/>
          </p:nvCxnSpPr>
          <p:spPr>
            <a:xfrm flipH="1">
              <a:off x="9458508" y="1704572"/>
              <a:ext cx="2784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A9BDF2A5-A607-438F-929E-C663FB6427A1}"/>
                </a:ext>
              </a:extLst>
            </p:cNvPr>
            <p:cNvSpPr txBox="1"/>
            <p:nvPr/>
          </p:nvSpPr>
          <p:spPr>
            <a:xfrm>
              <a:off x="9736989" y="2555348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ea typeface="ＭＳ Ｐゴシック" charset="0"/>
                </a:rPr>
                <a:t>Nom du badge</a:t>
              </a:r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368A8CBF-50E6-455C-8BD9-B904E55BE2A6}"/>
                </a:ext>
              </a:extLst>
            </p:cNvPr>
            <p:cNvSpPr txBox="1"/>
            <p:nvPr/>
          </p:nvSpPr>
          <p:spPr>
            <a:xfrm>
              <a:off x="9736989" y="2923017"/>
              <a:ext cx="106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Emetteur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3904CB08-3AE6-406D-B808-143C0B5515E8}"/>
                </a:ext>
              </a:extLst>
            </p:cNvPr>
            <p:cNvSpPr txBox="1"/>
            <p:nvPr/>
          </p:nvSpPr>
          <p:spPr>
            <a:xfrm>
              <a:off x="9736989" y="3394927"/>
              <a:ext cx="1257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ea typeface="ＭＳ Ｐゴシック" charset="0"/>
                </a:rPr>
                <a:t>Description</a:t>
              </a: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85CE86BC-8E4B-4D4D-900C-3207AEC05D47}"/>
                </a:ext>
              </a:extLst>
            </p:cNvPr>
            <p:cNvSpPr txBox="1"/>
            <p:nvPr/>
          </p:nvSpPr>
          <p:spPr>
            <a:xfrm>
              <a:off x="9736989" y="4312173"/>
              <a:ext cx="14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Compétences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:a16="http://schemas.microsoft.com/office/drawing/2014/main" id="{47E8A644-EA80-48EB-A3BE-EA455BF4C4B4}"/>
                </a:ext>
              </a:extLst>
            </p:cNvPr>
            <p:cNvSpPr txBox="1"/>
            <p:nvPr/>
          </p:nvSpPr>
          <p:spPr>
            <a:xfrm>
              <a:off x="9736988" y="5425962"/>
              <a:ext cx="913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Critères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cxnSp>
          <p:nvCxnSpPr>
            <p:cNvPr id="28" name="Straight Arrow Connector 43">
              <a:extLst>
                <a:ext uri="{FF2B5EF4-FFF2-40B4-BE49-F238E27FC236}">
                  <a16:creationId xmlns:a16="http://schemas.microsoft.com/office/drawing/2014/main" id="{B836A6B5-C9D2-4A48-B731-7E8E74F43102}"/>
                </a:ext>
              </a:extLst>
            </p:cNvPr>
            <p:cNvCxnSpPr/>
            <p:nvPr/>
          </p:nvCxnSpPr>
          <p:spPr>
            <a:xfrm flipH="1">
              <a:off x="9458508" y="2740013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44">
              <a:extLst>
                <a:ext uri="{FF2B5EF4-FFF2-40B4-BE49-F238E27FC236}">
                  <a16:creationId xmlns:a16="http://schemas.microsoft.com/office/drawing/2014/main" id="{B066ADDD-2AFD-4E14-A087-7C15CCB58A79}"/>
                </a:ext>
              </a:extLst>
            </p:cNvPr>
            <p:cNvCxnSpPr/>
            <p:nvPr/>
          </p:nvCxnSpPr>
          <p:spPr>
            <a:xfrm flipH="1">
              <a:off x="9458508" y="3089169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45">
              <a:extLst>
                <a:ext uri="{FF2B5EF4-FFF2-40B4-BE49-F238E27FC236}">
                  <a16:creationId xmlns:a16="http://schemas.microsoft.com/office/drawing/2014/main" id="{4751E545-503E-4C5D-99C0-775F465FFCA7}"/>
                </a:ext>
              </a:extLst>
            </p:cNvPr>
            <p:cNvCxnSpPr/>
            <p:nvPr/>
          </p:nvCxnSpPr>
          <p:spPr>
            <a:xfrm flipH="1">
              <a:off x="9458508" y="3566150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6">
              <a:extLst>
                <a:ext uri="{FF2B5EF4-FFF2-40B4-BE49-F238E27FC236}">
                  <a16:creationId xmlns:a16="http://schemas.microsoft.com/office/drawing/2014/main" id="{AE7E958B-7873-49DB-991B-ED6D6EDD87A0}"/>
                </a:ext>
              </a:extLst>
            </p:cNvPr>
            <p:cNvCxnSpPr/>
            <p:nvPr/>
          </p:nvCxnSpPr>
          <p:spPr>
            <a:xfrm flipH="1">
              <a:off x="9458508" y="4498211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7">
              <a:extLst>
                <a:ext uri="{FF2B5EF4-FFF2-40B4-BE49-F238E27FC236}">
                  <a16:creationId xmlns:a16="http://schemas.microsoft.com/office/drawing/2014/main" id="{1992DD23-590C-496A-8014-027FD4520FBC}"/>
                </a:ext>
              </a:extLst>
            </p:cNvPr>
            <p:cNvCxnSpPr/>
            <p:nvPr/>
          </p:nvCxnSpPr>
          <p:spPr>
            <a:xfrm flipH="1">
              <a:off x="9458508" y="5605838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41">
            <a:extLst>
              <a:ext uri="{FF2B5EF4-FFF2-40B4-BE49-F238E27FC236}">
                <a16:creationId xmlns:a16="http://schemas.microsoft.com/office/drawing/2014/main" id="{35928A1B-2070-4BFE-BF6B-8CC451EF7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268" y="1434291"/>
            <a:ext cx="6268321" cy="5146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CCE75C-4A12-4C08-BEE4-D059926A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062" y="1447515"/>
            <a:ext cx="2638425" cy="4343400"/>
          </a:xfrm>
          <a:prstGeom prst="rect">
            <a:avLst/>
          </a:prstGeom>
        </p:spPr>
      </p:pic>
      <p:pic>
        <p:nvPicPr>
          <p:cNvPr id="34" name="Picture 41">
            <a:extLst>
              <a:ext uri="{FF2B5EF4-FFF2-40B4-BE49-F238E27FC236}">
                <a16:creationId xmlns:a16="http://schemas.microsoft.com/office/drawing/2014/main" id="{B8EA687A-25C9-487A-B3FD-313FD6E33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82"/>
          <a:stretch/>
        </p:blipFill>
        <p:spPr>
          <a:xfrm>
            <a:off x="7314355" y="1447515"/>
            <a:ext cx="1242233" cy="5146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401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éclaircissements !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18000" y="252828"/>
            <a:ext cx="11556000" cy="429896"/>
          </a:xfrm>
        </p:spPr>
        <p:txBody>
          <a:bodyPr>
            <a:normAutofit/>
          </a:bodyPr>
          <a:lstStyle/>
          <a:p>
            <a:r>
              <a:rPr lang="fr-FR" dirty="0"/>
              <a:t>Les « certifications » Cisco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F04DB91-1AED-42F5-B24C-8B1636DF3C0D}"/>
              </a:ext>
            </a:extLst>
          </p:cNvPr>
          <p:cNvGrpSpPr/>
          <p:nvPr/>
        </p:nvGrpSpPr>
        <p:grpSpPr>
          <a:xfrm>
            <a:off x="2282097" y="1829449"/>
            <a:ext cx="4551409" cy="1588666"/>
            <a:chOff x="1580758" y="1518241"/>
            <a:chExt cx="2179668" cy="236070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7691EFF-E847-43D5-86C2-8E292993B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58" y="1518241"/>
              <a:ext cx="2179668" cy="2360708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92BE504-DDF9-42F1-812F-1460827DD181}"/>
                </a:ext>
              </a:extLst>
            </p:cNvPr>
            <p:cNvSpPr txBox="1"/>
            <p:nvPr/>
          </p:nvSpPr>
          <p:spPr>
            <a:xfrm>
              <a:off x="1698078" y="1821572"/>
              <a:ext cx="1943173" cy="17540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Attestent de la réussite aux Final Exams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Délivrées par l’instructeur si Final Exam &gt;=70 %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Valables sans limitation de durée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4A52CD4-231F-43F7-B277-7367A262D5C2}"/>
              </a:ext>
            </a:extLst>
          </p:cNvPr>
          <p:cNvGrpSpPr/>
          <p:nvPr/>
        </p:nvGrpSpPr>
        <p:grpSpPr>
          <a:xfrm>
            <a:off x="7362266" y="3015631"/>
            <a:ext cx="4858875" cy="2903900"/>
            <a:chOff x="1580758" y="1518240"/>
            <a:chExt cx="2179668" cy="240308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657208B-1AC4-4E1E-A50F-E6F10B66D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58" y="1518240"/>
              <a:ext cx="2179668" cy="2403084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82B6D09-59BC-49D3-A99B-D5D9FB0122E7}"/>
                </a:ext>
              </a:extLst>
            </p:cNvPr>
            <p:cNvSpPr txBox="1"/>
            <p:nvPr/>
          </p:nvSpPr>
          <p:spPr>
            <a:xfrm>
              <a:off x="1776149" y="1881569"/>
              <a:ext cx="1818490" cy="18841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92500" lnSpcReduction="20000"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Certification CCNA 200-301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Hors programme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NetAcad</a:t>
              </a: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hors Formations ENI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 centre d’examen Pearson Vue (ENI Service)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Disponible en anglais uniquement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Payante (discount si Final Exam CCNA3 v7 (ENSA) &gt;= 70 %)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Identifiant unique traçable par les recruteurs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 3 ans, puis programme de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recertification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Badge Cisco CCNA émis par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Credly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6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6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2097523-714A-4E89-A601-DFED6D66D0A2}"/>
              </a:ext>
            </a:extLst>
          </p:cNvPr>
          <p:cNvGrpSpPr/>
          <p:nvPr/>
        </p:nvGrpSpPr>
        <p:grpSpPr>
          <a:xfrm>
            <a:off x="452285" y="1244295"/>
            <a:ext cx="1948910" cy="1762464"/>
            <a:chOff x="456006" y="1458406"/>
            <a:chExt cx="1948910" cy="1762464"/>
          </a:xfrm>
        </p:grpSpPr>
        <p:sp>
          <p:nvSpPr>
            <p:cNvPr id="7" name="ZoneTexte 6"/>
            <p:cNvSpPr txBox="1"/>
            <p:nvPr/>
          </p:nvSpPr>
          <p:spPr>
            <a:xfrm>
              <a:off x="456006" y="1458406"/>
              <a:ext cx="1948910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Attestations de fin de formation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F9C69C3-6487-4F0C-BB66-E1D0662C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77" y="2454917"/>
              <a:ext cx="765953" cy="765953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563D78B9-81B5-420B-879A-66E10176E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811" y="4108213"/>
            <a:ext cx="355344" cy="54053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94B4E5A-D8E7-4679-AE2A-CC37427EE03C}"/>
              </a:ext>
            </a:extLst>
          </p:cNvPr>
          <p:cNvGrpSpPr/>
          <p:nvPr/>
        </p:nvGrpSpPr>
        <p:grpSpPr>
          <a:xfrm>
            <a:off x="8308821" y="1237157"/>
            <a:ext cx="2822223" cy="1813781"/>
            <a:chOff x="7754058" y="1414527"/>
            <a:chExt cx="2822223" cy="1813781"/>
          </a:xfrm>
        </p:grpSpPr>
        <p:sp>
          <p:nvSpPr>
            <p:cNvPr id="8" name="ZoneTexte 7"/>
            <p:cNvSpPr txBox="1"/>
            <p:nvPr/>
          </p:nvSpPr>
          <p:spPr>
            <a:xfrm>
              <a:off x="7754058" y="1414527"/>
              <a:ext cx="2822223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Certification CCNA</a:t>
              </a:r>
            </a:p>
          </p:txBody>
        </p:sp>
        <p:pic>
          <p:nvPicPr>
            <p:cNvPr id="5" name="Image 4">
              <a:hlinkClick r:id="rId6"/>
              <a:extLst>
                <a:ext uri="{FF2B5EF4-FFF2-40B4-BE49-F238E27FC236}">
                  <a16:creationId xmlns:a16="http://schemas.microsoft.com/office/drawing/2014/main" id="{0B96DCF1-4D7E-4AF4-B0C5-74752CFCE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9370" y="2266283"/>
              <a:ext cx="1371600" cy="962025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E6EC826-65B8-4760-B9FF-57A22716F88F}"/>
              </a:ext>
            </a:extLst>
          </p:cNvPr>
          <p:cNvGrpSpPr/>
          <p:nvPr/>
        </p:nvGrpSpPr>
        <p:grpSpPr>
          <a:xfrm>
            <a:off x="165189" y="3238653"/>
            <a:ext cx="2557946" cy="1772309"/>
            <a:chOff x="168679" y="3449215"/>
            <a:chExt cx="2557946" cy="1772309"/>
          </a:xfrm>
        </p:grpSpPr>
        <p:pic>
          <p:nvPicPr>
            <p:cNvPr id="16" name="Picture 2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5689DFDD-946A-4CF3-A83E-5FCE326D0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05" y="4465400"/>
              <a:ext cx="748686" cy="748686"/>
            </a:xfrm>
            <a:prstGeom prst="rect">
              <a:avLst/>
            </a:prstGeom>
          </p:spPr>
        </p:pic>
        <p:pic>
          <p:nvPicPr>
            <p:cNvPr id="17" name="Picture 23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AA6F1B15-E800-4335-9F11-6F79D457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79" y="4465400"/>
              <a:ext cx="748686" cy="748686"/>
            </a:xfrm>
            <a:prstGeom prst="rect">
              <a:avLst/>
            </a:prstGeom>
          </p:spPr>
        </p:pic>
        <p:pic>
          <p:nvPicPr>
            <p:cNvPr id="18" name="Picture 27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C2EBF5C6-1EA8-41A6-AFCF-6CC0735F7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0501" y="4465400"/>
              <a:ext cx="756124" cy="756124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BB00853-9E3B-4285-9B99-BF92749A4B42}"/>
                </a:ext>
              </a:extLst>
            </p:cNvPr>
            <p:cNvSpPr txBox="1"/>
            <p:nvPr/>
          </p:nvSpPr>
          <p:spPr>
            <a:xfrm>
              <a:off x="486670" y="3449215"/>
              <a:ext cx="1914525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Badges </a:t>
              </a:r>
              <a:r>
                <a:rPr kumimoji="0" lang="fr-FR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NetAcad</a:t>
              </a:r>
              <a:endPara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20A86F2-A724-4F8B-9B0F-F4345EC2E9F9}"/>
              </a:ext>
            </a:extLst>
          </p:cNvPr>
          <p:cNvGrpSpPr/>
          <p:nvPr/>
        </p:nvGrpSpPr>
        <p:grpSpPr>
          <a:xfrm>
            <a:off x="2780417" y="3971361"/>
            <a:ext cx="4858875" cy="1354783"/>
            <a:chOff x="1654605" y="1486017"/>
            <a:chExt cx="2398917" cy="2403084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DB23019-7D24-4AB8-926F-FC72330B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05" y="1486017"/>
              <a:ext cx="2179668" cy="2403084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630B7D0-6B90-4368-AEE2-EF80D25BFC8F}"/>
                </a:ext>
              </a:extLst>
            </p:cNvPr>
            <p:cNvSpPr txBox="1"/>
            <p:nvPr/>
          </p:nvSpPr>
          <p:spPr>
            <a:xfrm>
              <a:off x="1776149" y="1881568"/>
              <a:ext cx="2277373" cy="161198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Attestent de la réussite aux Final Exams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Délivrés par l’instructeur si Final Exam &gt;=70 %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Valables sans limitation de durée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596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CCNAv7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EE0AA50-2FD1-4253-A8EB-CE827D93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21" y="967511"/>
            <a:ext cx="1759056" cy="17590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E68BE7-F3B6-4C7C-A5B7-DD1418B9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881">
            <a:off x="2333460" y="1463750"/>
            <a:ext cx="5370411" cy="35737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464092-FCED-44C7-A856-7ED74231B1C6}"/>
              </a:ext>
            </a:extLst>
          </p:cNvPr>
          <p:cNvSpPr txBox="1"/>
          <p:nvPr/>
        </p:nvSpPr>
        <p:spPr>
          <a:xfrm>
            <a:off x="8001536" y="3126659"/>
            <a:ext cx="3890882" cy="13869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Examen non activé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CCNA non délivré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Badge non reçu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5E9482-3ABF-4094-9990-221178B4F53F}"/>
              </a:ext>
            </a:extLst>
          </p:cNvPr>
          <p:cNvSpPr txBox="1"/>
          <p:nvPr/>
        </p:nvSpPr>
        <p:spPr>
          <a:xfrm>
            <a:off x="8001536" y="4265377"/>
            <a:ext cx="3890882" cy="11587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defRPr/>
            </a:pPr>
            <a:endParaRPr lang="fr-FR" sz="13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r>
              <a:rPr lang="fr-FR" sz="13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contactez : </a:t>
            </a:r>
          </a:p>
          <a:p>
            <a:pPr lvl="0" algn="ctr">
              <a:defRPr/>
            </a:pPr>
            <a:r>
              <a:rPr lang="fr-FR" sz="32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rPr>
              <a:t>cisco</a:t>
            </a:r>
            <a:r>
              <a:rPr lang="fr-FR" sz="3200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rPr>
              <a:t>@eni-ecole.fr</a:t>
            </a:r>
          </a:p>
        </p:txBody>
      </p:sp>
    </p:spTree>
    <p:extLst>
      <p:ext uri="{BB962C8B-B14F-4D97-AF65-F5344CB8AC3E}">
        <p14:creationId xmlns:p14="http://schemas.microsoft.com/office/powerpoint/2010/main" val="21023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90300-7D95-4B8D-B946-F8F06290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636718"/>
            <a:ext cx="11558596" cy="1210628"/>
          </a:xfrm>
        </p:spPr>
        <p:txBody>
          <a:bodyPr/>
          <a:lstStyle/>
          <a:p>
            <a:r>
              <a:rPr lang="fr-FR" dirty="0"/>
              <a:t>CCNA v7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348C51-6ABD-4DCC-B341-DEC6E1059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r>
              <a:rPr lang="fr-FR" dirty="0"/>
              <a:t> à ENI Ecole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8CF2DF-CC55-4B2D-B3B3-FC1FE2303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865" y="5711450"/>
            <a:ext cx="818500" cy="8185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355206A-EA0E-42DA-BC3B-FEB39779AC8C}"/>
              </a:ext>
            </a:extLst>
          </p:cNvPr>
          <p:cNvGrpSpPr/>
          <p:nvPr/>
        </p:nvGrpSpPr>
        <p:grpSpPr>
          <a:xfrm>
            <a:off x="1647289" y="851650"/>
            <a:ext cx="9003393" cy="5132989"/>
            <a:chOff x="1647289" y="851650"/>
            <a:chExt cx="9003393" cy="5132989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EFBA587-109C-4775-B7E3-B55BBDFF5BCB}"/>
                </a:ext>
              </a:extLst>
            </p:cNvPr>
            <p:cNvSpPr txBox="1"/>
            <p:nvPr/>
          </p:nvSpPr>
          <p:spPr>
            <a:xfrm>
              <a:off x="2236448" y="5493083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Autoformation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3699FE8-88C1-49D9-8D5C-A8684DD07665}"/>
                </a:ext>
              </a:extLst>
            </p:cNvPr>
            <p:cNvSpPr txBox="1"/>
            <p:nvPr/>
          </p:nvSpPr>
          <p:spPr>
            <a:xfrm>
              <a:off x="5378419" y="5490304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classique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C7B5513-ABCD-4ADA-A6D8-10F8EAA0FA10}"/>
                </a:ext>
              </a:extLst>
            </p:cNvPr>
            <p:cNvSpPr txBox="1"/>
            <p:nvPr/>
          </p:nvSpPr>
          <p:spPr>
            <a:xfrm>
              <a:off x="5017443" y="4252802"/>
              <a:ext cx="2157114" cy="532761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SRWE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624A845-4762-4340-9DF3-3A83C5767790}"/>
                </a:ext>
              </a:extLst>
            </p:cNvPr>
            <p:cNvSpPr txBox="1"/>
            <p:nvPr/>
          </p:nvSpPr>
          <p:spPr>
            <a:xfrm>
              <a:off x="8518482" y="4252802"/>
              <a:ext cx="1389979" cy="500825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ENSA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0231A00-8231-482E-B68D-D8CAA1AEC9D4}"/>
                </a:ext>
              </a:extLst>
            </p:cNvPr>
            <p:cNvGrpSpPr/>
            <p:nvPr/>
          </p:nvGrpSpPr>
          <p:grpSpPr>
            <a:xfrm>
              <a:off x="4975208" y="1957239"/>
              <a:ext cx="2244084" cy="2323240"/>
              <a:chOff x="5983265" y="3441233"/>
              <a:chExt cx="996593" cy="1000114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6048E2C-070E-430F-B823-DD6F143AB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BFB7C65-CD75-4CD8-A9F8-032A4709DBE4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2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0ADECD00-3216-4F6F-B4EC-EBB41CE6712D}"/>
                </a:ext>
              </a:extLst>
            </p:cNvPr>
            <p:cNvGrpSpPr/>
            <p:nvPr/>
          </p:nvGrpSpPr>
          <p:grpSpPr>
            <a:xfrm>
              <a:off x="8001954" y="1901505"/>
              <a:ext cx="2374090" cy="2359724"/>
              <a:chOff x="5983265" y="3441233"/>
              <a:chExt cx="996593" cy="1000114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1CF1DCDA-3550-49CE-8AE3-B75FE6F23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F251C2E-4381-4000-B9F7-F7C7D3440B0D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3</a:t>
                </a: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E4D3C31-B04C-4EF0-8AC1-013C03FEC173}"/>
                </a:ext>
              </a:extLst>
            </p:cNvPr>
            <p:cNvSpPr txBox="1"/>
            <p:nvPr/>
          </p:nvSpPr>
          <p:spPr>
            <a:xfrm>
              <a:off x="2733976" y="4315801"/>
              <a:ext cx="985820" cy="37482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ITN</a:t>
              </a:r>
            </a:p>
          </p:txBody>
        </p:sp>
        <p:sp>
          <p:nvSpPr>
            <p:cNvPr id="27" name="Accolade fermante 26">
              <a:extLst>
                <a:ext uri="{FF2B5EF4-FFF2-40B4-BE49-F238E27FC236}">
                  <a16:creationId xmlns:a16="http://schemas.microsoft.com/office/drawing/2014/main" id="{209007F3-D26C-4059-8791-4EF1714BE6A5}"/>
                </a:ext>
              </a:extLst>
            </p:cNvPr>
            <p:cNvSpPr/>
            <p:nvPr/>
          </p:nvSpPr>
          <p:spPr>
            <a:xfrm rot="5400000">
              <a:off x="2747510" y="3660158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Accolade fermante 34">
              <a:extLst>
                <a:ext uri="{FF2B5EF4-FFF2-40B4-BE49-F238E27FC236}">
                  <a16:creationId xmlns:a16="http://schemas.microsoft.com/office/drawing/2014/main" id="{FD254341-6C4B-436B-839D-6FBAA21A2F91}"/>
                </a:ext>
              </a:extLst>
            </p:cNvPr>
            <p:cNvSpPr/>
            <p:nvPr/>
          </p:nvSpPr>
          <p:spPr>
            <a:xfrm rot="16200000">
              <a:off x="5898573" y="-2804730"/>
              <a:ext cx="500825" cy="900339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17BDC84-EC34-459F-8A33-FC7F674CD11F}"/>
                </a:ext>
              </a:extLst>
            </p:cNvPr>
            <p:cNvSpPr txBox="1"/>
            <p:nvPr/>
          </p:nvSpPr>
          <p:spPr>
            <a:xfrm>
              <a:off x="4303610" y="851650"/>
              <a:ext cx="3582390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Durant la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</a:t>
              </a: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ASR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B6CD758-C7EC-4BE3-91EE-28BB6E0F0994}"/>
                </a:ext>
              </a:extLst>
            </p:cNvPr>
            <p:cNvGrpSpPr/>
            <p:nvPr/>
          </p:nvGrpSpPr>
          <p:grpSpPr>
            <a:xfrm>
              <a:off x="1758031" y="1956077"/>
              <a:ext cx="2434515" cy="2359724"/>
              <a:chOff x="5983265" y="3441233"/>
              <a:chExt cx="996593" cy="100011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6218752D-3DEB-432F-AF8F-20766AAB0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74E209B-27C1-41D0-97CD-F91EBD56F713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1</a:t>
                </a:r>
              </a:p>
            </p:txBody>
          </p:sp>
        </p:grpSp>
        <p:sp>
          <p:nvSpPr>
            <p:cNvPr id="32" name="Accolade fermante 31">
              <a:extLst>
                <a:ext uri="{FF2B5EF4-FFF2-40B4-BE49-F238E27FC236}">
                  <a16:creationId xmlns:a16="http://schemas.microsoft.com/office/drawing/2014/main" id="{9830984B-54E0-414E-B862-1FCE48748D50}"/>
                </a:ext>
              </a:extLst>
            </p:cNvPr>
            <p:cNvSpPr/>
            <p:nvPr/>
          </p:nvSpPr>
          <p:spPr>
            <a:xfrm rot="5400000">
              <a:off x="8947090" y="3667291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Accolade fermante 32">
              <a:extLst>
                <a:ext uri="{FF2B5EF4-FFF2-40B4-BE49-F238E27FC236}">
                  <a16:creationId xmlns:a16="http://schemas.microsoft.com/office/drawing/2014/main" id="{CCF761B1-4072-4E94-BCA6-1CD85E504716}"/>
                </a:ext>
              </a:extLst>
            </p:cNvPr>
            <p:cNvSpPr/>
            <p:nvPr/>
          </p:nvSpPr>
          <p:spPr>
            <a:xfrm rot="5400000">
              <a:off x="5882603" y="3660158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4C25974-77E1-4CE3-AEAD-4295BE4BB94B}"/>
                </a:ext>
              </a:extLst>
            </p:cNvPr>
            <p:cNvSpPr txBox="1"/>
            <p:nvPr/>
          </p:nvSpPr>
          <p:spPr>
            <a:xfrm>
              <a:off x="8400666" y="5490304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classique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206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836" y="-415431"/>
            <a:ext cx="8669263" cy="82790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AEFFD9-C0A0-44B0-9B6A-DE38D3F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636411"/>
            <a:ext cx="11606464" cy="1210628"/>
          </a:xfrm>
        </p:spPr>
        <p:txBody>
          <a:bodyPr/>
          <a:lstStyle/>
          <a:p>
            <a:r>
              <a:rPr lang="fr-FR" dirty="0"/>
              <a:t>Réseaux, sécurité et automatisation d’entreprise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11F471-1FD0-43FD-8D58-3C6B84290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Cours Cisco 3 (ENSA)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94798A-A4ED-4151-8EF1-8FE9088F8C4E}"/>
              </a:ext>
            </a:extLst>
          </p:cNvPr>
          <p:cNvSpPr txBox="1"/>
          <p:nvPr/>
        </p:nvSpPr>
        <p:spPr>
          <a:xfrm>
            <a:off x="2501182" y="3057668"/>
            <a:ext cx="1318871" cy="864852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55000" lnSpcReduction="20000"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34364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Cisco 3</a:t>
            </a:r>
          </a:p>
          <a:p>
            <a:pPr algn="ctr">
              <a:defRPr/>
            </a:pPr>
            <a:r>
              <a:rPr lang="fr-FR" sz="6000" b="1" dirty="0">
                <a:solidFill>
                  <a:srgbClr val="34364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ENSA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A679D6-DADE-4BB8-AF46-46783F0219AA}"/>
              </a:ext>
            </a:extLst>
          </p:cNvPr>
          <p:cNvSpPr txBox="1"/>
          <p:nvPr/>
        </p:nvSpPr>
        <p:spPr>
          <a:xfrm>
            <a:off x="2918907" y="1618439"/>
            <a:ext cx="49467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2768A8-6F22-49CB-9C27-1B9D3A88E52C}"/>
              </a:ext>
            </a:extLst>
          </p:cNvPr>
          <p:cNvSpPr txBox="1"/>
          <p:nvPr/>
        </p:nvSpPr>
        <p:spPr>
          <a:xfrm>
            <a:off x="2453529" y="4961115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SDN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FECA51-EFF4-416B-9894-7EEECBFAF4C1}"/>
              </a:ext>
            </a:extLst>
          </p:cNvPr>
          <p:cNvSpPr txBox="1"/>
          <p:nvPr/>
        </p:nvSpPr>
        <p:spPr>
          <a:xfrm>
            <a:off x="3580827" y="2344814"/>
            <a:ext cx="49467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Automatisation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7DDD77-85BA-4924-872A-08A0BF7D683A}"/>
              </a:ext>
            </a:extLst>
          </p:cNvPr>
          <p:cNvSpPr txBox="1"/>
          <p:nvPr/>
        </p:nvSpPr>
        <p:spPr>
          <a:xfrm>
            <a:off x="4249669" y="4169547"/>
            <a:ext cx="49467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0DC3BD-53B0-4921-AF4C-F4C1AE4B2E5F}"/>
              </a:ext>
            </a:extLst>
          </p:cNvPr>
          <p:cNvSpPr txBox="1"/>
          <p:nvPr/>
        </p:nvSpPr>
        <p:spPr>
          <a:xfrm>
            <a:off x="1134657" y="2386217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OSPF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93C574-5271-4CAD-A130-F3B7A04DCC5B}"/>
              </a:ext>
            </a:extLst>
          </p:cNvPr>
          <p:cNvSpPr txBox="1"/>
          <p:nvPr/>
        </p:nvSpPr>
        <p:spPr>
          <a:xfrm>
            <a:off x="1109220" y="4169547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IPsec</a:t>
            </a:r>
            <a:endParaRPr lang="fr-FR" sz="24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6AED86-589A-499A-85BB-20EA3311198E}"/>
              </a:ext>
            </a:extLst>
          </p:cNvPr>
          <p:cNvSpPr txBox="1"/>
          <p:nvPr/>
        </p:nvSpPr>
        <p:spPr>
          <a:xfrm>
            <a:off x="1356204" y="3312095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VPN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6F21278-B407-4211-9BEE-2CBF469BC925}"/>
              </a:ext>
            </a:extLst>
          </p:cNvPr>
          <p:cNvSpPr txBox="1"/>
          <p:nvPr/>
        </p:nvSpPr>
        <p:spPr>
          <a:xfrm>
            <a:off x="3538812" y="3313676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QoS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D9CF59-CC57-4520-8690-63CF5E530272}"/>
              </a:ext>
            </a:extLst>
          </p:cNvPr>
          <p:cNvSpPr txBox="1"/>
          <p:nvPr/>
        </p:nvSpPr>
        <p:spPr>
          <a:xfrm>
            <a:off x="5478071" y="1241725"/>
            <a:ext cx="6835048" cy="382906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Objectifs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configurer et de dépanner les routeurs et les commutateurs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configurer, maintenir le protocole OSPFv2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mettre en œuvre des ACL IP pour sécuriser le trafic réseau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configurer les services NAT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optimiser, surveiller les architectures réseau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expliquer le concept de la QoS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expliquer la virtualisation, le SDN et l'automatisation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Mode de formation : dispensée par un instructeur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Durée : 70 heures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Certification professionnelle visée : CCNA 200-301</a:t>
            </a:r>
          </a:p>
        </p:txBody>
      </p:sp>
    </p:spTree>
    <p:extLst>
      <p:ext uri="{BB962C8B-B14F-4D97-AF65-F5344CB8AC3E}">
        <p14:creationId xmlns:p14="http://schemas.microsoft.com/office/powerpoint/2010/main" val="7568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9365" y="1099255"/>
            <a:ext cx="3672739" cy="2434167"/>
          </a:xfrm>
        </p:spPr>
        <p:txBody>
          <a:bodyPr/>
          <a:lstStyle/>
          <a:p>
            <a:r>
              <a:rPr lang="fr-FR" dirty="0"/>
              <a:t>Modules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34007" y="1798124"/>
            <a:ext cx="5556194" cy="4396288"/>
          </a:xfrm>
        </p:spPr>
        <p:txBody>
          <a:bodyPr>
            <a:normAutofit/>
          </a:bodyPr>
          <a:lstStyle/>
          <a:p>
            <a:r>
              <a:rPr lang="fr-FR" dirty="0"/>
              <a:t>Concepts OSPFv2 à zone unique</a:t>
            </a:r>
          </a:p>
          <a:p>
            <a:r>
              <a:rPr lang="fr-FR" dirty="0"/>
              <a:t>Configuration OSPFv2 à zone unique</a:t>
            </a:r>
          </a:p>
          <a:p>
            <a:r>
              <a:rPr lang="fr-FR" dirty="0"/>
              <a:t>Concepts de sécurité du réseau</a:t>
            </a:r>
          </a:p>
          <a:p>
            <a:r>
              <a:rPr lang="fr-FR" dirty="0"/>
              <a:t>Concepts de liste de contrôle d'accès</a:t>
            </a:r>
          </a:p>
          <a:p>
            <a:r>
              <a:rPr lang="fr-FR" dirty="0"/>
              <a:t>Configuration de liste de contrôle d'accès pour IPv4</a:t>
            </a:r>
          </a:p>
          <a:p>
            <a:r>
              <a:rPr lang="fr-FR" dirty="0"/>
              <a:t>NAT pour IPv4</a:t>
            </a:r>
          </a:p>
          <a:p>
            <a:r>
              <a:rPr lang="fr-FR" dirty="0"/>
              <a:t>Concepts WAN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39364" y="193022"/>
            <a:ext cx="11328379" cy="470566"/>
          </a:xfrm>
        </p:spPr>
        <p:txBody>
          <a:bodyPr>
            <a:normAutofit/>
          </a:bodyPr>
          <a:lstStyle/>
          <a:p>
            <a:r>
              <a:rPr lang="fr-FR" dirty="0"/>
              <a:t>Cours Cisco 3 – Réseaux, sécurité et automatisation d’entreprise (ENSA)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659880E9-75B7-405E-9CA9-1143A107FBB6}"/>
              </a:ext>
            </a:extLst>
          </p:cNvPr>
          <p:cNvSpPr txBox="1">
            <a:spLocks/>
          </p:cNvSpPr>
          <p:nvPr/>
        </p:nvSpPr>
        <p:spPr>
          <a:xfrm>
            <a:off x="6923379" y="1798124"/>
            <a:ext cx="5556194" cy="439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Concepts VPN et </a:t>
            </a:r>
            <a:r>
              <a:rPr lang="fr-FR" dirty="0" err="1"/>
              <a:t>IPsec</a:t>
            </a:r>
            <a:endParaRPr lang="fr-FR" dirty="0"/>
          </a:p>
          <a:p>
            <a:r>
              <a:rPr lang="fr-FR" dirty="0"/>
              <a:t>Concepts QoS</a:t>
            </a:r>
          </a:p>
          <a:p>
            <a:r>
              <a:rPr lang="fr-FR" dirty="0"/>
              <a:t>Gestion réseau</a:t>
            </a:r>
          </a:p>
          <a:p>
            <a:r>
              <a:rPr lang="fr-FR" dirty="0"/>
              <a:t>Conception de réseaux</a:t>
            </a:r>
          </a:p>
          <a:p>
            <a:r>
              <a:rPr lang="fr-FR" dirty="0"/>
              <a:t>Dépannage du réseau</a:t>
            </a:r>
          </a:p>
          <a:p>
            <a:r>
              <a:rPr lang="fr-FR" dirty="0"/>
              <a:t>Virtualisation du réseau</a:t>
            </a:r>
          </a:p>
          <a:p>
            <a:r>
              <a:rPr lang="fr-FR" dirty="0"/>
              <a:t>Automatisation du réseau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987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site d’autoformation </a:t>
            </a:r>
            <a:r>
              <a:rPr lang="fr-FR" dirty="0">
                <a:hlinkClick r:id="rId2"/>
              </a:rPr>
              <a:t>www.netacad.com</a:t>
            </a:r>
            <a:endParaRPr lang="fr-FR" dirty="0"/>
          </a:p>
          <a:p>
            <a:r>
              <a:rPr lang="fr-FR" dirty="0"/>
              <a:t>Les ateliers pratiques </a:t>
            </a:r>
            <a:r>
              <a:rPr lang="fr-FR" dirty="0" err="1"/>
              <a:t>Packet</a:t>
            </a:r>
            <a:r>
              <a:rPr lang="fr-FR" dirty="0"/>
              <a:t> Tracer</a:t>
            </a:r>
            <a:endParaRPr lang="fr-FR" b="1" dirty="0"/>
          </a:p>
          <a:p>
            <a:r>
              <a:rPr lang="fr-FR" dirty="0"/>
              <a:t>Le dépliant Open IT n°3</a:t>
            </a:r>
          </a:p>
          <a:p>
            <a:r>
              <a:rPr lang="fr-FR" dirty="0"/>
              <a:t>L’instructeur Cisco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C82049-C7AB-48AA-B840-5A415D2FD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195">
            <a:off x="7353499" y="2089135"/>
            <a:ext cx="4475016" cy="2721483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8D417006-81F3-40D0-A0FD-663BC1FBB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137">
            <a:off x="5947114" y="3720422"/>
            <a:ext cx="1065401" cy="21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9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8B9DF7F-3151-4022-97E5-07B9CFA89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89" y="1433660"/>
            <a:ext cx="8130422" cy="4566245"/>
          </a:xfrm>
          <a:prstGeom prst="rect">
            <a:avLst/>
          </a:prstGeom>
        </p:spPr>
      </p:pic>
      <p:pic>
        <p:nvPicPr>
          <p:cNvPr id="13" name="Image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FE01F6-61C1-43DC-BFD4-76577FA8C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34" y="1963883"/>
            <a:ext cx="2009781" cy="40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90300-7D95-4B8D-B946-F8F06290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636718"/>
            <a:ext cx="11558596" cy="1210628"/>
          </a:xfrm>
        </p:spPr>
        <p:txBody>
          <a:bodyPr/>
          <a:lstStyle/>
          <a:p>
            <a:r>
              <a:rPr lang="fr-FR" dirty="0"/>
              <a:t>CCNA v7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348C51-6ABD-4DCC-B341-DEC6E1059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C4A62C0-EED1-49BD-8ADE-697ED2DD6018}"/>
              </a:ext>
            </a:extLst>
          </p:cNvPr>
          <p:cNvSpPr txBox="1"/>
          <p:nvPr/>
        </p:nvSpPr>
        <p:spPr>
          <a:xfrm>
            <a:off x="5973849" y="1999503"/>
            <a:ext cx="4440238" cy="37482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Introduction aux réseaux (ITN)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599E88A-06CE-4B9E-AE0A-CC2113738E57}"/>
              </a:ext>
            </a:extLst>
          </p:cNvPr>
          <p:cNvSpPr txBox="1"/>
          <p:nvPr/>
        </p:nvSpPr>
        <p:spPr>
          <a:xfrm>
            <a:off x="5973849" y="2994934"/>
            <a:ext cx="4807254" cy="680004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lvl="0">
              <a:defRPr/>
            </a:pPr>
            <a:r>
              <a:rPr lang="fr-FR" dirty="0">
                <a:solidFill>
                  <a:srgbClr val="2F32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Notions de base de commutation, routage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2F32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et sans-fil (SRWE)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F324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E64FA2-C610-4079-8851-C59432C0B5DC}"/>
              </a:ext>
            </a:extLst>
          </p:cNvPr>
          <p:cNvSpPr txBox="1"/>
          <p:nvPr/>
        </p:nvSpPr>
        <p:spPr>
          <a:xfrm>
            <a:off x="5973849" y="4165843"/>
            <a:ext cx="5677824" cy="43265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2F32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Réseaux, Sécurité et Automatisation d’entreprise (ENSA)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F324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93A97FE-117E-4BA8-B049-ADA2C43BA7AA}"/>
              </a:ext>
            </a:extLst>
          </p:cNvPr>
          <p:cNvSpPr txBox="1"/>
          <p:nvPr/>
        </p:nvSpPr>
        <p:spPr>
          <a:xfrm>
            <a:off x="335049" y="1706334"/>
            <a:ext cx="5638800" cy="3783981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3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0" b="0" i="0" u="none" strike="noStrike" kern="1200" cap="none" spc="0" normalizeH="0" baseline="0" noProof="0" dirty="0">
              <a:ln>
                <a:noFill/>
              </a:ln>
              <a:solidFill>
                <a:srgbClr val="2F324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600" dirty="0">
                <a:solidFill>
                  <a:srgbClr val="2F32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 semaines de formation</a:t>
            </a:r>
            <a:endParaRPr kumimoji="0" lang="fr-FR" sz="9600" b="0" i="0" u="none" strike="noStrike" kern="1200" cap="none" spc="0" normalizeH="0" baseline="0" noProof="0" dirty="0">
              <a:ln>
                <a:noFill/>
              </a:ln>
              <a:solidFill>
                <a:srgbClr val="2F324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812320" y="1706334"/>
            <a:ext cx="996593" cy="1000114"/>
            <a:chOff x="5983265" y="3441233"/>
            <a:chExt cx="996593" cy="1000114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3"/>
            <a:srcRect l="24712" t="14354" r="25901" b="51470"/>
            <a:stretch/>
          </p:blipFill>
          <p:spPr>
            <a:xfrm>
              <a:off x="5983265" y="3441233"/>
              <a:ext cx="996593" cy="1000114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6257520" y="3753684"/>
              <a:ext cx="468630" cy="416309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Cisco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791774" y="2842347"/>
            <a:ext cx="996593" cy="985179"/>
            <a:chOff x="5983265" y="2401465"/>
            <a:chExt cx="996593" cy="985179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3"/>
            <a:srcRect l="24712" t="48800" r="25901" b="17534"/>
            <a:stretch/>
          </p:blipFill>
          <p:spPr>
            <a:xfrm>
              <a:off x="5983265" y="2401465"/>
              <a:ext cx="996593" cy="985179"/>
            </a:xfrm>
            <a:prstGeom prst="rect">
              <a:avLst/>
            </a:prstGeom>
            <a:noFill/>
          </p:spPr>
        </p:pic>
        <p:sp>
          <p:nvSpPr>
            <p:cNvPr id="32" name="ZoneTexte 31"/>
            <p:cNvSpPr txBox="1"/>
            <p:nvPr/>
          </p:nvSpPr>
          <p:spPr>
            <a:xfrm>
              <a:off x="6257520" y="2706448"/>
              <a:ext cx="468630" cy="416309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Cisco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791774" y="3941702"/>
            <a:ext cx="996593" cy="985179"/>
            <a:chOff x="5983265" y="1253446"/>
            <a:chExt cx="996593" cy="98517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l="24712" t="48800" r="25901" b="17534"/>
            <a:stretch/>
          </p:blipFill>
          <p:spPr>
            <a:xfrm>
              <a:off x="5983265" y="1253446"/>
              <a:ext cx="996593" cy="985179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6163647" y="1558429"/>
              <a:ext cx="639825" cy="416309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rmAutofit/>
            </a:bodyPr>
            <a:lstStyle/>
            <a:p>
              <a:pPr algn="ctr">
                <a:defRPr/>
              </a:pPr>
              <a:r>
                <a:rPr lang="fr-FR" sz="700" dirty="0">
                  <a:solidFill>
                    <a:srgbClr val="2F324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Cisco</a:t>
              </a:r>
            </a:p>
            <a:p>
              <a:pPr algn="ctr">
                <a:defRPr/>
              </a:pPr>
              <a:r>
                <a:rPr lang="fr-FR" sz="1200" dirty="0">
                  <a:solidFill>
                    <a:srgbClr val="2F324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238CF2DF-CC55-4B2D-B3B3-FC1FE2303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865" y="5711450"/>
            <a:ext cx="818500" cy="8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2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C65081B-CC9B-4AF3-A681-F30097630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1413164"/>
            <a:ext cx="9493782" cy="44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95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35D4A7F-0903-4B96-826A-2ACBA50E4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1344930"/>
            <a:ext cx="833628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33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pic>
        <p:nvPicPr>
          <p:cNvPr id="7" name="Image 6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BEE22306-A90E-4D99-ACC2-63428D6F0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89" y="1458290"/>
            <a:ext cx="3278457" cy="40816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D439BC-D699-41EC-A2AA-C97C169A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88" y="1717442"/>
            <a:ext cx="4862603" cy="32935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5993A4-35C8-46EE-BA8C-B1210666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338" y="2928070"/>
            <a:ext cx="3278457" cy="27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3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D439BC-D699-41EC-A2AA-C97C169A0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49" y="1562602"/>
            <a:ext cx="6225501" cy="42166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5A4BF2-693A-4BFA-8D35-8628E15D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48" y="1314338"/>
            <a:ext cx="6225501" cy="4713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615B2E-F507-4F78-B3C6-F87E6BB3E9B9}"/>
              </a:ext>
            </a:extLst>
          </p:cNvPr>
          <p:cNvSpPr/>
          <p:nvPr/>
        </p:nvSpPr>
        <p:spPr>
          <a:xfrm>
            <a:off x="3258940" y="5517805"/>
            <a:ext cx="533400" cy="227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2B922E4-B92B-422F-9C19-3C6241A8D20B}"/>
              </a:ext>
            </a:extLst>
          </p:cNvPr>
          <p:cNvSpPr/>
          <p:nvPr/>
        </p:nvSpPr>
        <p:spPr>
          <a:xfrm>
            <a:off x="2405136" y="5542169"/>
            <a:ext cx="440267" cy="237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5E5B8-CA49-4182-BABA-7F72A564D2BA}"/>
              </a:ext>
            </a:extLst>
          </p:cNvPr>
          <p:cNvSpPr/>
          <p:nvPr/>
        </p:nvSpPr>
        <p:spPr>
          <a:xfrm>
            <a:off x="8518510" y="5401520"/>
            <a:ext cx="690240" cy="20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160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pic>
        <p:nvPicPr>
          <p:cNvPr id="16" name="Image 15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F49C1AD9-32EE-49E5-BCB8-1929DAE3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" y="4379453"/>
            <a:ext cx="2727960" cy="967740"/>
          </a:xfrm>
          <a:prstGeom prst="rect">
            <a:avLst/>
          </a:prstGeom>
        </p:spPr>
      </p:pic>
      <p:pic>
        <p:nvPicPr>
          <p:cNvPr id="18" name="Image 17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7F0BC601-0E59-43ED-8359-63DCB4A49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67" y="1639728"/>
            <a:ext cx="2903220" cy="1005840"/>
          </a:xfrm>
          <a:prstGeom prst="rect">
            <a:avLst/>
          </a:prstGeom>
        </p:spPr>
      </p:pic>
      <p:pic>
        <p:nvPicPr>
          <p:cNvPr id="20" name="Image 19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8FF7BD82-704F-4909-B693-76727F729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5" y="1647348"/>
            <a:ext cx="3032760" cy="990600"/>
          </a:xfrm>
          <a:prstGeom prst="rect">
            <a:avLst/>
          </a:prstGeom>
        </p:spPr>
      </p:pic>
      <p:pic>
        <p:nvPicPr>
          <p:cNvPr id="22" name="Image 21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BD73206B-D082-4107-BFAD-15D585BE0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05" y="3049357"/>
            <a:ext cx="2758440" cy="975360"/>
          </a:xfrm>
          <a:prstGeom prst="rect">
            <a:avLst/>
          </a:prstGeom>
        </p:spPr>
      </p:pic>
      <p:pic>
        <p:nvPicPr>
          <p:cNvPr id="24" name="Image 23" descr="Une image contenant objet, dessin&#10;&#10;Description générée automatiquement">
            <a:extLst>
              <a:ext uri="{FF2B5EF4-FFF2-40B4-BE49-F238E27FC236}">
                <a16:creationId xmlns:a16="http://schemas.microsoft.com/office/drawing/2014/main" id="{E3432B46-31D2-40CE-A0F5-1F9E460CE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5" y="3049357"/>
            <a:ext cx="2727960" cy="990600"/>
          </a:xfrm>
          <a:prstGeom prst="rect">
            <a:avLst/>
          </a:prstGeom>
        </p:spPr>
      </p:pic>
      <p:pic>
        <p:nvPicPr>
          <p:cNvPr id="26" name="Image 2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6616337-2838-49F4-9F85-40153D9E6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8" y="1241725"/>
            <a:ext cx="10303737" cy="431212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17E1B1-C409-426C-AF91-8282568A32D9}"/>
              </a:ext>
            </a:extLst>
          </p:cNvPr>
          <p:cNvSpPr/>
          <p:nvPr/>
        </p:nvSpPr>
        <p:spPr>
          <a:xfrm>
            <a:off x="9163050" y="1241725"/>
            <a:ext cx="2013175" cy="48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3 - ENSA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D7F3C5-C9AD-4EDB-86B8-55F0B35D153E}"/>
              </a:ext>
            </a:extLst>
          </p:cNvPr>
          <p:cNvSpPr txBox="1">
            <a:spLocks/>
          </p:cNvSpPr>
          <p:nvPr/>
        </p:nvSpPr>
        <p:spPr>
          <a:xfrm>
            <a:off x="1236980" y="1667558"/>
            <a:ext cx="3618855" cy="1940924"/>
          </a:xfrm>
          <a:prstGeom prst="rect">
            <a:avLst/>
          </a:prstGeom>
        </p:spPr>
        <p:txBody>
          <a:bodyPr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Vérifiez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votre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compréhension</a:t>
            </a:r>
            <a:endParaRPr lang="en-US" sz="14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Plusieurs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par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Correct/Incorrect + option “</a:t>
            </a: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Démonstration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Module Questionnaires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par module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Correct/Incorrect + option “</a:t>
            </a:r>
            <a:r>
              <a:rPr lang="en-US" sz="1100" dirty="0" err="1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Démonstration</a:t>
            </a:r>
            <a:r>
              <a:rPr lang="en-US" sz="1100" dirty="0">
                <a:solidFill>
                  <a:srgbClr val="0C2F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819F25-5446-435C-82D5-89D860AFC1C5}"/>
              </a:ext>
            </a:extLst>
          </p:cNvPr>
          <p:cNvSpPr txBox="1">
            <a:spLocks/>
          </p:cNvSpPr>
          <p:nvPr/>
        </p:nvSpPr>
        <p:spPr>
          <a:xfrm>
            <a:off x="6361203" y="1777170"/>
            <a:ext cx="5534161" cy="1189927"/>
          </a:xfrm>
          <a:prstGeom prst="rect">
            <a:avLst/>
          </a:prstGeom>
        </p:spPr>
        <p:txBody>
          <a:bodyPr numCol="2"/>
          <a:lstStyle>
            <a:lvl1pPr marL="169859" indent="-169859" algn="l" defTabSz="684196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66" indent="-215894" algn="l" defTabSz="684196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789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25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61" indent="-169859" algn="l" defTabSz="684196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34" indent="-171441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21" indent="-171418" algn="l" defTabSz="68576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60" indent="0" algn="l" defTabSz="6857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81" indent="-171441" algn="l" defTabSz="6857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Examens</a:t>
            </a:r>
            <a:r>
              <a:rPr lang="en-US" sz="1200" b="1" dirty="0">
                <a:solidFill>
                  <a:srgbClr val="0C2F47"/>
                </a:solidFill>
                <a:latin typeface="CiscoSans Thin" panose="020B0203020201020303" pitchFamily="34" charset="0"/>
              </a:rPr>
              <a:t> 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 </a:t>
            </a:r>
            <a:r>
              <a:rPr lang="en-US" sz="14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groupe</a:t>
            </a: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modules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Plusieurs</a:t>
            </a:r>
            <a:r>
              <a:rPr lang="en-US" sz="11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par </a:t>
            </a: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cours</a:t>
            </a:r>
            <a:endParaRPr lang="en-US" sz="11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Examen Final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 par </a:t>
            </a:r>
            <a:r>
              <a:rPr lang="en-US" sz="1100" dirty="0" err="1">
                <a:solidFill>
                  <a:srgbClr val="2F324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cours</a:t>
            </a:r>
            <a:endParaRPr lang="en-US" sz="1100" dirty="0">
              <a:solidFill>
                <a:srgbClr val="2F324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E92AB24-47F4-433F-B482-D13D28E41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16" y="3429000"/>
            <a:ext cx="3636919" cy="182181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6D4B93C-1032-439D-9F6C-D38316C9D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03" y="3120337"/>
            <a:ext cx="4273419" cy="298765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8F11441-5350-4126-906E-D50CAF33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54" y="4001701"/>
            <a:ext cx="3784311" cy="18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8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A3080D4-531F-40F8-8A25-57566E562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6" y="2324100"/>
            <a:ext cx="5901263" cy="27508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en Cours de Formation (EPCF)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3687F31-5E99-4096-8AFA-AD4C4F987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24100"/>
            <a:ext cx="5901263" cy="2750816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45DEB8A-CE01-4E3F-A435-B68D58F132E3}"/>
              </a:ext>
            </a:extLst>
          </p:cNvPr>
          <p:cNvSpPr txBox="1"/>
          <p:nvPr/>
        </p:nvSpPr>
        <p:spPr>
          <a:xfrm>
            <a:off x="6446901" y="2630553"/>
            <a:ext cx="5248130" cy="21379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Final Exam 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(Cisco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QCM/QCU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Totalement indépendant du titre ASR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Badge numérique (seuil d’obtention : </a:t>
            </a: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70 %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55B75E6-1626-4ADB-A2E4-ADE65C7D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289" y="1705097"/>
            <a:ext cx="5359421" cy="46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Chaque cours Cisco se terminera par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6857C3-2497-4FFB-B075-49FC36202EA7}"/>
              </a:ext>
            </a:extLst>
          </p:cNvPr>
          <p:cNvSpPr txBox="1"/>
          <p:nvPr/>
        </p:nvSpPr>
        <p:spPr>
          <a:xfrm>
            <a:off x="847869" y="2807223"/>
            <a:ext cx="4945898" cy="21379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EPCF 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(ENI Ecole)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formats possibles 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Cisco 1 et 3 : QCM/QCU Moodle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Cisco 2 : Adressage IP +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Tracer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Compétence(s) pour le titre ASR 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Acquis / En Cours d’Acquisition / Acquis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C10BBBA-DA8D-4822-A7A0-AF1A9FE61C2D}"/>
              </a:ext>
            </a:extLst>
          </p:cNvPr>
          <p:cNvGrpSpPr/>
          <p:nvPr/>
        </p:nvGrpSpPr>
        <p:grpSpPr>
          <a:xfrm rot="21438683">
            <a:off x="2893542" y="5117734"/>
            <a:ext cx="6707146" cy="1253314"/>
            <a:chOff x="8308221" y="2071719"/>
            <a:chExt cx="2179668" cy="240308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B9D5F1B-5D57-401C-AFFF-FDCA6D495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9EE6C97-C4A1-47DF-9313-B5F5CBBF18E3}"/>
                </a:ext>
              </a:extLst>
            </p:cNvPr>
            <p:cNvSpPr txBox="1"/>
            <p:nvPr/>
          </p:nvSpPr>
          <p:spPr>
            <a:xfrm>
              <a:off x="8510867" y="2262097"/>
              <a:ext cx="1803795" cy="203175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En résumé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L’EPCF évalue des compétences ASR,</a:t>
              </a:r>
            </a:p>
            <a:p>
              <a:pPr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Le Final Exam donne accès au badge.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2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en Cours de Formation (EPCF) ASR2021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63B19E0-5B90-4D6D-96BA-6DD1CADB4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96931"/>
              </p:ext>
            </p:extLst>
          </p:nvPr>
        </p:nvGraphicFramePr>
        <p:xfrm>
          <a:off x="505287" y="1780364"/>
          <a:ext cx="11224155" cy="3031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1872">
                  <a:extLst>
                    <a:ext uri="{9D8B030D-6E8A-4147-A177-3AD203B41FA5}">
                      <a16:colId xmlns:a16="http://schemas.microsoft.com/office/drawing/2014/main" val="3455486882"/>
                    </a:ext>
                  </a:extLst>
                </a:gridCol>
                <a:gridCol w="1535993">
                  <a:extLst>
                    <a:ext uri="{9D8B030D-6E8A-4147-A177-3AD203B41FA5}">
                      <a16:colId xmlns:a16="http://schemas.microsoft.com/office/drawing/2014/main" val="1340093853"/>
                    </a:ext>
                  </a:extLst>
                </a:gridCol>
                <a:gridCol w="2412633">
                  <a:extLst>
                    <a:ext uri="{9D8B030D-6E8A-4147-A177-3AD203B41FA5}">
                      <a16:colId xmlns:a16="http://schemas.microsoft.com/office/drawing/2014/main" val="3564795471"/>
                    </a:ext>
                  </a:extLst>
                </a:gridCol>
                <a:gridCol w="2823526">
                  <a:extLst>
                    <a:ext uri="{9D8B030D-6E8A-4147-A177-3AD203B41FA5}">
                      <a16:colId xmlns:a16="http://schemas.microsoft.com/office/drawing/2014/main" val="2092520981"/>
                    </a:ext>
                  </a:extLst>
                </a:gridCol>
                <a:gridCol w="3090131">
                  <a:extLst>
                    <a:ext uri="{9D8B030D-6E8A-4147-A177-3AD203B41FA5}">
                      <a16:colId xmlns:a16="http://schemas.microsoft.com/office/drawing/2014/main" val="123687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Cours 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Code EPCF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Compétence ASR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Format EPCF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Durée EPCF</a:t>
                      </a:r>
                    </a:p>
                  </a:txBody>
                  <a:tcPr anchor="ctr">
                    <a:solidFill>
                      <a:srgbClr val="0089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61463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Cisco 1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EPCF2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C7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QCM/QCU sous Moodle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1h30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84313"/>
                  </a:ext>
                </a:extLst>
              </a:tr>
              <a:tr h="378136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Cisco 2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EPCF6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C8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Adressage IPv4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Tracer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1h00 (adressage IPv4 )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3h00 (</a:t>
                      </a: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Tracer)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Cisco 3 v7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EPCF10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C13 A21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QCM/QCU sous Moodle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1h30</a:t>
                      </a:r>
                    </a:p>
                  </a:txBody>
                  <a:tcPr anchor="ctr">
                    <a:solidFill>
                      <a:srgbClr val="AC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9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79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osange 22">
            <a:extLst>
              <a:ext uri="{FF2B5EF4-FFF2-40B4-BE49-F238E27FC236}">
                <a16:creationId xmlns:a16="http://schemas.microsoft.com/office/drawing/2014/main" id="{4D2C3763-3E13-44F2-AD9D-286A3A095CB6}"/>
              </a:ext>
            </a:extLst>
          </p:cNvPr>
          <p:cNvSpPr/>
          <p:nvPr/>
        </p:nvSpPr>
        <p:spPr>
          <a:xfrm>
            <a:off x="3557359" y="1858541"/>
            <a:ext cx="2300359" cy="1075432"/>
          </a:xfrm>
          <a:prstGeom prst="diamond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&gt;= 70 %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30F201-ECF5-4926-9A35-B71B7299769C}"/>
              </a:ext>
            </a:extLst>
          </p:cNvPr>
          <p:cNvSpPr txBox="1"/>
          <p:nvPr/>
        </p:nvSpPr>
        <p:spPr>
          <a:xfrm>
            <a:off x="5857718" y="2237507"/>
            <a:ext cx="476250" cy="3175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oui</a:t>
            </a:r>
          </a:p>
        </p:txBody>
      </p:sp>
      <p:sp>
        <p:nvSpPr>
          <p:cNvPr id="28" name="Organigramme : Procédé 27">
            <a:extLst>
              <a:ext uri="{FF2B5EF4-FFF2-40B4-BE49-F238E27FC236}">
                <a16:creationId xmlns:a16="http://schemas.microsoft.com/office/drawing/2014/main" id="{50ED112B-D175-4BD4-9E99-FF26E7274616}"/>
              </a:ext>
            </a:extLst>
          </p:cNvPr>
          <p:cNvSpPr/>
          <p:nvPr/>
        </p:nvSpPr>
        <p:spPr>
          <a:xfrm>
            <a:off x="9865488" y="3372937"/>
            <a:ext cx="2168674" cy="1096990"/>
          </a:xfrm>
          <a:prstGeom prst="flowChartProcess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fr-FR" sz="1600" b="1" dirty="0">
                <a:solidFill>
                  <a:srgbClr val="962D3E"/>
                </a:solidFill>
              </a:rPr>
              <a:t>Attestation de fin de formation, Badge et voucher </a:t>
            </a:r>
            <a:r>
              <a:rPr lang="fr-FR" sz="1600" dirty="0">
                <a:solidFill>
                  <a:srgbClr val="962D3E"/>
                </a:solidFill>
              </a:rPr>
              <a:t>délivré</a:t>
            </a:r>
            <a:r>
              <a:rPr lang="fr-FR" sz="1600" dirty="0">
                <a:solidFill>
                  <a:srgbClr val="962D3E"/>
                </a:solidFill>
                <a:latin typeface="Calibri" panose="020F0502020204030204"/>
              </a:rPr>
              <a:t>s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F0BB9C4-6BEF-473C-B441-4AB28B615D5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0949825" y="2426081"/>
            <a:ext cx="0" cy="946856"/>
          </a:xfrm>
          <a:prstGeom prst="straightConnector1">
            <a:avLst/>
          </a:prstGeom>
          <a:ln w="19050">
            <a:solidFill>
              <a:srgbClr val="34364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20620BD-7578-44E1-B8FB-31A22EA863A1}"/>
              </a:ext>
            </a:extLst>
          </p:cNvPr>
          <p:cNvSpPr txBox="1"/>
          <p:nvPr/>
        </p:nvSpPr>
        <p:spPr>
          <a:xfrm>
            <a:off x="4463638" y="2883135"/>
            <a:ext cx="476250" cy="3175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F6C290C-6EE3-4DDF-861F-9A2EA4504560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333968" y="2396257"/>
            <a:ext cx="4615857" cy="29824"/>
          </a:xfrm>
          <a:prstGeom prst="straightConnector1">
            <a:avLst/>
          </a:prstGeom>
          <a:ln w="19050">
            <a:solidFill>
              <a:srgbClr val="34364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C314B52-F472-477D-A194-E97A666B52B4}"/>
              </a:ext>
            </a:extLst>
          </p:cNvPr>
          <p:cNvCxnSpPr>
            <a:cxnSpLocks/>
          </p:cNvCxnSpPr>
          <p:nvPr/>
        </p:nvCxnSpPr>
        <p:spPr>
          <a:xfrm>
            <a:off x="4727448" y="3127248"/>
            <a:ext cx="1748" cy="447068"/>
          </a:xfrm>
          <a:prstGeom prst="straightConnector1">
            <a:avLst/>
          </a:prstGeom>
          <a:ln w="19050">
            <a:solidFill>
              <a:srgbClr val="34364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339365" y="636411"/>
            <a:ext cx="11558596" cy="1210628"/>
          </a:xfrm>
        </p:spPr>
        <p:txBody>
          <a:bodyPr/>
          <a:lstStyle/>
          <a:p>
            <a:r>
              <a:rPr lang="fr-FR" dirty="0"/>
              <a:t>Conditions d’obtention du badge numérique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39365" y="193023"/>
            <a:ext cx="11556000" cy="429896"/>
          </a:xfrm>
        </p:spPr>
        <p:txBody>
          <a:bodyPr/>
          <a:lstStyle/>
          <a:p>
            <a:r>
              <a:rPr lang="fr-FR" dirty="0"/>
              <a:t>Module de formation Cisco 3 - ENSA</a:t>
            </a: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A6EB3A83-E0F4-4BFB-9F44-473B7AC7F2C6}"/>
              </a:ext>
            </a:extLst>
          </p:cNvPr>
          <p:cNvSpPr/>
          <p:nvPr/>
        </p:nvSpPr>
        <p:spPr>
          <a:xfrm>
            <a:off x="525159" y="2016176"/>
            <a:ext cx="2872737" cy="76388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62D3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Final Exam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prstClr val="white"/>
                </a:solidFill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55 à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60 questions </a:t>
            </a:r>
            <a:endParaRPr lang="fr-FR" sz="1400" i="1" dirty="0">
              <a:solidFill>
                <a:prstClr val="white"/>
              </a:solidFill>
              <a:latin typeface="Calibri" panose="020F0502020204030204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prstClr val="white"/>
                </a:solidFill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n 1h30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2" name="Organigramme : Procédé 61">
            <a:extLst>
              <a:ext uri="{FF2B5EF4-FFF2-40B4-BE49-F238E27FC236}">
                <a16:creationId xmlns:a16="http://schemas.microsoft.com/office/drawing/2014/main" id="{F7FBC0E1-4866-4664-83AE-0A39071EA83A}"/>
              </a:ext>
            </a:extLst>
          </p:cNvPr>
          <p:cNvSpPr/>
          <p:nvPr/>
        </p:nvSpPr>
        <p:spPr>
          <a:xfrm>
            <a:off x="3390699" y="3576580"/>
            <a:ext cx="2673497" cy="764881"/>
          </a:xfrm>
          <a:prstGeom prst="flowChartProcess">
            <a:avLst/>
          </a:prstGeom>
          <a:noFill/>
          <a:ln w="25400">
            <a:solidFill>
              <a:srgbClr val="343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b="1" dirty="0">
                <a:solidFill>
                  <a:srgbClr val="343642"/>
                </a:solidFill>
              </a:rPr>
              <a:t>Pas d’attestation, </a:t>
            </a:r>
          </a:p>
          <a:p>
            <a:pPr lvl="0" algn="ctr">
              <a:defRPr/>
            </a:pPr>
            <a:r>
              <a:rPr lang="fr-FR" sz="1600" b="1" dirty="0">
                <a:solidFill>
                  <a:srgbClr val="343642"/>
                </a:solidFill>
              </a:rPr>
              <a:t>ni badge, ni voucher </a:t>
            </a:r>
            <a:r>
              <a:rPr lang="fr-FR" sz="1600" b="1" dirty="0">
                <a:solidFill>
                  <a:srgbClr val="343642"/>
                </a:solidFill>
                <a:sym typeface="Wingdings" panose="05000000000000000000" pitchFamily="2" charset="2"/>
              </a:rPr>
              <a:t></a:t>
            </a:r>
            <a:endParaRPr lang="fr-FR" sz="1600" b="1" dirty="0">
              <a:solidFill>
                <a:srgbClr val="34364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58B1FA-2298-45ED-9FF2-0B99C39C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32" y="2144374"/>
            <a:ext cx="1269841" cy="1269841"/>
          </a:xfrm>
          <a:prstGeom prst="rect">
            <a:avLst/>
          </a:prstGeom>
        </p:spPr>
      </p:pic>
      <p:sp>
        <p:nvSpPr>
          <p:cNvPr id="25" name="Interdiction 24">
            <a:extLst>
              <a:ext uri="{FF2B5EF4-FFF2-40B4-BE49-F238E27FC236}">
                <a16:creationId xmlns:a16="http://schemas.microsoft.com/office/drawing/2014/main" id="{A5BE1F42-CD8A-4518-BD82-A4B8E273FF61}"/>
              </a:ext>
            </a:extLst>
          </p:cNvPr>
          <p:cNvSpPr/>
          <p:nvPr/>
        </p:nvSpPr>
        <p:spPr>
          <a:xfrm>
            <a:off x="2951582" y="3618847"/>
            <a:ext cx="751014" cy="673397"/>
          </a:xfrm>
          <a:prstGeom prst="noSmoking">
            <a:avLst/>
          </a:prstGeom>
          <a:solidFill>
            <a:srgbClr val="96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DA8F44E-09E2-4B38-9DDB-091CA508F3F2}"/>
              </a:ext>
            </a:extLst>
          </p:cNvPr>
          <p:cNvGrpSpPr/>
          <p:nvPr/>
        </p:nvGrpSpPr>
        <p:grpSpPr>
          <a:xfrm rot="20684236">
            <a:off x="6235956" y="4312959"/>
            <a:ext cx="2850305" cy="1203566"/>
            <a:chOff x="8308221" y="2071719"/>
            <a:chExt cx="2179668" cy="2403084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412E07E-8792-4D46-9AF1-51D087EB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C203661-2163-491D-ABBB-8C7E29007E56}"/>
                </a:ext>
              </a:extLst>
            </p:cNvPr>
            <p:cNvSpPr txBox="1"/>
            <p:nvPr/>
          </p:nvSpPr>
          <p:spPr>
            <a:xfrm>
              <a:off x="8368139" y="2262098"/>
              <a:ext cx="1986456" cy="203175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Epreuve planifiée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le vendredi après-midi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de la 2</a:t>
              </a:r>
              <a:r>
                <a:rPr kumimoji="0" lang="fr-FR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nde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62D3E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+mn-ea"/>
                  <a:cs typeface="Segoe UI Light" panose="020B0502040204020203" pitchFamily="34" charset="0"/>
                </a:rPr>
                <a:t> semaine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3D755DB-77C9-427C-8028-CAEE159B2D70}"/>
              </a:ext>
            </a:extLst>
          </p:cNvPr>
          <p:cNvSpPr txBox="1"/>
          <p:nvPr/>
        </p:nvSpPr>
        <p:spPr>
          <a:xfrm>
            <a:off x="2265028" y="6316910"/>
            <a:ext cx="9068499" cy="28760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69CAE14-B2E8-4CE6-BD0C-9374846CEAC3}"/>
              </a:ext>
            </a:extLst>
          </p:cNvPr>
          <p:cNvSpPr txBox="1"/>
          <p:nvPr/>
        </p:nvSpPr>
        <p:spPr>
          <a:xfrm>
            <a:off x="6242301" y="846930"/>
            <a:ext cx="5744335" cy="101759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962D3E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B4DC9862-654E-FE7D-F53A-BDD832AF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760" y="4769379"/>
            <a:ext cx="1133744" cy="1133744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486675D-19CC-1B4B-CD18-F45AE9904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552" y="4627424"/>
            <a:ext cx="1190690" cy="1417655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513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Attestation de fin de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52A175-6F31-4C8E-BB3B-5AD62921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89" y="1402919"/>
            <a:ext cx="6955265" cy="451999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351282-F361-40D3-8385-C042B8500AE3}"/>
              </a:ext>
            </a:extLst>
          </p:cNvPr>
          <p:cNvGrpSpPr/>
          <p:nvPr/>
        </p:nvGrpSpPr>
        <p:grpSpPr>
          <a:xfrm>
            <a:off x="6125772" y="3758573"/>
            <a:ext cx="6184215" cy="2504778"/>
            <a:chOff x="5994102" y="3716811"/>
            <a:chExt cx="5901263" cy="250477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42F6D45-B567-4096-9720-A754A127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102" y="3716811"/>
              <a:ext cx="5901263" cy="250477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8AF04B1-BCF7-4899-966A-553F1E6B6275}"/>
                </a:ext>
              </a:extLst>
            </p:cNvPr>
            <p:cNvSpPr txBox="1"/>
            <p:nvPr/>
          </p:nvSpPr>
          <p:spPr>
            <a:xfrm>
              <a:off x="6471783" y="3981833"/>
              <a:ext cx="5423581" cy="21379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 de la réussite au Final Exam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NetAcad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 de votre montée en compétences sur le cours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Délivrée par l’instructeur si Final Exam &gt;=70 % 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 sans limitation de durée</a:t>
              </a:r>
            </a:p>
            <a:p>
              <a:pPr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55EBAB6-A6B1-9357-3B0A-F05FE2242F42}"/>
              </a:ext>
            </a:extLst>
          </p:cNvPr>
          <p:cNvGrpSpPr/>
          <p:nvPr/>
        </p:nvGrpSpPr>
        <p:grpSpPr>
          <a:xfrm rot="862608">
            <a:off x="8307733" y="1996606"/>
            <a:ext cx="3940704" cy="903628"/>
            <a:chOff x="8308221" y="2071719"/>
            <a:chExt cx="2179668" cy="2403084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D77562D-5350-E8C5-476F-0C11C54BD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7BEFAF8-194D-5BDF-9E36-7F506477CE9B}"/>
                </a:ext>
              </a:extLst>
            </p:cNvPr>
            <p:cNvSpPr txBox="1"/>
            <p:nvPr/>
          </p:nvSpPr>
          <p:spPr>
            <a:xfrm rot="21527193">
              <a:off x="8368138" y="2262098"/>
              <a:ext cx="1986456" cy="203175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Version PDF signée par Cisco </a:t>
              </a:r>
            </a:p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depuis votre profil </a:t>
              </a:r>
              <a:r>
                <a:rPr lang="fr-FR" b="1" dirty="0" err="1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NetAcad</a:t>
              </a: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*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98F344DB-8425-B7F8-A9D8-EBD3DBF2D940}"/>
              </a:ext>
            </a:extLst>
          </p:cNvPr>
          <p:cNvSpPr txBox="1"/>
          <p:nvPr/>
        </p:nvSpPr>
        <p:spPr>
          <a:xfrm>
            <a:off x="4952327" y="6188068"/>
            <a:ext cx="7239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*Choisir la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signature Cisco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plutôt que le nom de l’instructeur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vous a accompagné durant le module. </a:t>
            </a:r>
          </a:p>
          <a:p>
            <a:pPr lvl="0"/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90300-7D95-4B8D-B946-F8F06290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636718"/>
            <a:ext cx="11558596" cy="1210628"/>
          </a:xfrm>
        </p:spPr>
        <p:txBody>
          <a:bodyPr/>
          <a:lstStyle/>
          <a:p>
            <a:r>
              <a:rPr lang="fr-FR" dirty="0"/>
              <a:t>CCNA v7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348C51-6ABD-4DCC-B341-DEC6E1059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r>
              <a:rPr lang="fr-FR" dirty="0"/>
              <a:t> à ENI Ecole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8CF2DF-CC55-4B2D-B3B3-FC1FE2303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865" y="5711450"/>
            <a:ext cx="818500" cy="8185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355206A-EA0E-42DA-BC3B-FEB39779AC8C}"/>
              </a:ext>
            </a:extLst>
          </p:cNvPr>
          <p:cNvGrpSpPr/>
          <p:nvPr/>
        </p:nvGrpSpPr>
        <p:grpSpPr>
          <a:xfrm>
            <a:off x="1647289" y="851650"/>
            <a:ext cx="9003393" cy="5132989"/>
            <a:chOff x="1647289" y="851650"/>
            <a:chExt cx="9003393" cy="5132989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EFBA587-109C-4775-B7E3-B55BBDFF5BCB}"/>
                </a:ext>
              </a:extLst>
            </p:cNvPr>
            <p:cNvSpPr txBox="1"/>
            <p:nvPr/>
          </p:nvSpPr>
          <p:spPr>
            <a:xfrm>
              <a:off x="2236448" y="5493083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Autoformation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3699FE8-88C1-49D9-8D5C-A8684DD07665}"/>
                </a:ext>
              </a:extLst>
            </p:cNvPr>
            <p:cNvSpPr txBox="1"/>
            <p:nvPr/>
          </p:nvSpPr>
          <p:spPr>
            <a:xfrm>
              <a:off x="5378419" y="5490304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classique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C7B5513-ABCD-4ADA-A6D8-10F8EAA0FA10}"/>
                </a:ext>
              </a:extLst>
            </p:cNvPr>
            <p:cNvSpPr txBox="1"/>
            <p:nvPr/>
          </p:nvSpPr>
          <p:spPr>
            <a:xfrm>
              <a:off x="5017443" y="4252802"/>
              <a:ext cx="2157114" cy="532761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SRWE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624A845-4762-4340-9DF3-3A83C5767790}"/>
                </a:ext>
              </a:extLst>
            </p:cNvPr>
            <p:cNvSpPr txBox="1"/>
            <p:nvPr/>
          </p:nvSpPr>
          <p:spPr>
            <a:xfrm>
              <a:off x="8518482" y="4252802"/>
              <a:ext cx="1389979" cy="500825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ENSA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0231A00-8231-482E-B68D-D8CAA1AEC9D4}"/>
                </a:ext>
              </a:extLst>
            </p:cNvPr>
            <p:cNvGrpSpPr/>
            <p:nvPr/>
          </p:nvGrpSpPr>
          <p:grpSpPr>
            <a:xfrm>
              <a:off x="4975208" y="1957239"/>
              <a:ext cx="2244084" cy="2323240"/>
              <a:chOff x="5983265" y="3441233"/>
              <a:chExt cx="996593" cy="1000114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6048E2C-070E-430F-B823-DD6F143AB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BFB7C65-CD75-4CD8-A9F8-032A4709DBE4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2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0ADECD00-3216-4F6F-B4EC-EBB41CE6712D}"/>
                </a:ext>
              </a:extLst>
            </p:cNvPr>
            <p:cNvGrpSpPr/>
            <p:nvPr/>
          </p:nvGrpSpPr>
          <p:grpSpPr>
            <a:xfrm>
              <a:off x="8001954" y="1901505"/>
              <a:ext cx="2374090" cy="2359724"/>
              <a:chOff x="5983265" y="3441233"/>
              <a:chExt cx="996593" cy="1000114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1CF1DCDA-3550-49CE-8AE3-B75FE6F23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F251C2E-4381-4000-B9F7-F7C7D3440B0D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3</a:t>
                </a: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E4D3C31-B04C-4EF0-8AC1-013C03FEC173}"/>
                </a:ext>
              </a:extLst>
            </p:cNvPr>
            <p:cNvSpPr txBox="1"/>
            <p:nvPr/>
          </p:nvSpPr>
          <p:spPr>
            <a:xfrm>
              <a:off x="2733976" y="4315801"/>
              <a:ext cx="985820" cy="37482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ITN</a:t>
              </a:r>
            </a:p>
          </p:txBody>
        </p:sp>
        <p:sp>
          <p:nvSpPr>
            <p:cNvPr id="27" name="Accolade fermante 26">
              <a:extLst>
                <a:ext uri="{FF2B5EF4-FFF2-40B4-BE49-F238E27FC236}">
                  <a16:creationId xmlns:a16="http://schemas.microsoft.com/office/drawing/2014/main" id="{209007F3-D26C-4059-8791-4EF1714BE6A5}"/>
                </a:ext>
              </a:extLst>
            </p:cNvPr>
            <p:cNvSpPr/>
            <p:nvPr/>
          </p:nvSpPr>
          <p:spPr>
            <a:xfrm rot="5400000">
              <a:off x="2747510" y="3660158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Accolade fermante 34">
              <a:extLst>
                <a:ext uri="{FF2B5EF4-FFF2-40B4-BE49-F238E27FC236}">
                  <a16:creationId xmlns:a16="http://schemas.microsoft.com/office/drawing/2014/main" id="{FD254341-6C4B-436B-839D-6FBAA21A2F91}"/>
                </a:ext>
              </a:extLst>
            </p:cNvPr>
            <p:cNvSpPr/>
            <p:nvPr/>
          </p:nvSpPr>
          <p:spPr>
            <a:xfrm rot="16200000">
              <a:off x="5898573" y="-2804730"/>
              <a:ext cx="500825" cy="900339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17BDC84-EC34-459F-8A33-FC7F674CD11F}"/>
                </a:ext>
              </a:extLst>
            </p:cNvPr>
            <p:cNvSpPr txBox="1"/>
            <p:nvPr/>
          </p:nvSpPr>
          <p:spPr>
            <a:xfrm>
              <a:off x="4303610" y="851650"/>
              <a:ext cx="3582390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Durant la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</a:t>
              </a: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ASR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B6CD758-C7EC-4BE3-91EE-28BB6E0F0994}"/>
                </a:ext>
              </a:extLst>
            </p:cNvPr>
            <p:cNvGrpSpPr/>
            <p:nvPr/>
          </p:nvGrpSpPr>
          <p:grpSpPr>
            <a:xfrm>
              <a:off x="1758031" y="1956077"/>
              <a:ext cx="2434515" cy="2359724"/>
              <a:chOff x="5983265" y="3441233"/>
              <a:chExt cx="996593" cy="100011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6218752D-3DEB-432F-AF8F-20766AAB0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4712" t="14354" r="25901" b="51470"/>
              <a:stretch/>
            </p:blipFill>
            <p:spPr>
              <a:xfrm>
                <a:off x="5983265" y="3441233"/>
                <a:ext cx="996593" cy="1000114"/>
              </a:xfrm>
              <a:prstGeom prst="rect">
                <a:avLst/>
              </a:prstGeom>
            </p:spPr>
          </p:pic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74E209B-27C1-41D0-97CD-F91EBD56F713}"/>
                  </a:ext>
                </a:extLst>
              </p:cNvPr>
              <p:cNvSpPr txBox="1"/>
              <p:nvPr/>
            </p:nvSpPr>
            <p:spPr>
              <a:xfrm>
                <a:off x="6257520" y="3753684"/>
                <a:ext cx="468630" cy="4163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 anchorCtr="0">
                <a:normAutofit fontScale="8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240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Cisco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1</a:t>
                </a:r>
              </a:p>
            </p:txBody>
          </p:sp>
        </p:grpSp>
        <p:sp>
          <p:nvSpPr>
            <p:cNvPr id="32" name="Accolade fermante 31">
              <a:extLst>
                <a:ext uri="{FF2B5EF4-FFF2-40B4-BE49-F238E27FC236}">
                  <a16:creationId xmlns:a16="http://schemas.microsoft.com/office/drawing/2014/main" id="{9830984B-54E0-414E-B862-1FCE48748D50}"/>
                </a:ext>
              </a:extLst>
            </p:cNvPr>
            <p:cNvSpPr/>
            <p:nvPr/>
          </p:nvSpPr>
          <p:spPr>
            <a:xfrm rot="5400000">
              <a:off x="8947090" y="3667291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Accolade fermante 32">
              <a:extLst>
                <a:ext uri="{FF2B5EF4-FFF2-40B4-BE49-F238E27FC236}">
                  <a16:creationId xmlns:a16="http://schemas.microsoft.com/office/drawing/2014/main" id="{CCF761B1-4072-4E94-BCA6-1CD85E504716}"/>
                </a:ext>
              </a:extLst>
            </p:cNvPr>
            <p:cNvSpPr/>
            <p:nvPr/>
          </p:nvSpPr>
          <p:spPr>
            <a:xfrm rot="5400000">
              <a:off x="5882603" y="3660158"/>
              <a:ext cx="532762" cy="25794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4C25974-77E1-4CE3-AEAD-4295BE4BB94B}"/>
                </a:ext>
              </a:extLst>
            </p:cNvPr>
            <p:cNvSpPr txBox="1"/>
            <p:nvPr/>
          </p:nvSpPr>
          <p:spPr>
            <a:xfrm>
              <a:off x="8400666" y="5490304"/>
              <a:ext cx="1554886" cy="49155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324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Formation classique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2F324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 semaines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F324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433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5" y="626683"/>
            <a:ext cx="11558596" cy="1210628"/>
          </a:xfrm>
        </p:spPr>
        <p:txBody>
          <a:bodyPr/>
          <a:lstStyle/>
          <a:p>
            <a:r>
              <a:rPr lang="fr-FR" dirty="0"/>
              <a:t>Badge numérique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39" name="Picture 25" descr="A picture containing foo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93DB76B-71FE-4844-AB2F-8D1194569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161" y="1647156"/>
            <a:ext cx="1482554" cy="1482554"/>
          </a:xfrm>
          <a:prstGeom prst="rect">
            <a:avLst/>
          </a:prstGeom>
        </p:spPr>
      </p:pic>
      <p:pic>
        <p:nvPicPr>
          <p:cNvPr id="40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AD5C5223-3153-4790-8349-CB9CD264CA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18" y="1659593"/>
            <a:ext cx="1470117" cy="1470117"/>
          </a:xfrm>
          <a:prstGeom prst="rect">
            <a:avLst/>
          </a:prstGeom>
        </p:spPr>
      </p:pic>
      <p:pic>
        <p:nvPicPr>
          <p:cNvPr id="41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AECA230-CF34-4354-B723-4D7FE5904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08" y="1647156"/>
            <a:ext cx="1470117" cy="147011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3687F31-5E99-4096-8AFA-AD4C4F987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6" y="3429000"/>
            <a:ext cx="5901263" cy="250477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45DEB8A-CE01-4E3F-A435-B68D58F132E3}"/>
              </a:ext>
            </a:extLst>
          </p:cNvPr>
          <p:cNvSpPr txBox="1"/>
          <p:nvPr/>
        </p:nvSpPr>
        <p:spPr>
          <a:xfrm>
            <a:off x="4946908" y="3694022"/>
            <a:ext cx="4945898" cy="21168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Atteste de la réussite au Final Exam </a:t>
            </a:r>
            <a:r>
              <a:rPr lang="fr-FR" sz="1400" dirty="0" err="1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NetAcad</a:t>
            </a: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Expose vos compétences et connaissances réseau sur les réseaux sociaux, CV, blogs…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Délivré par l’instructeur si &gt;=70 % lors de la première tentative au Final Exam</a:t>
            </a:r>
          </a:p>
          <a:p>
            <a:pPr>
              <a:defRPr/>
            </a:pPr>
            <a:endParaRPr lang="fr-FR" sz="14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1DFA22F-F9C3-447B-A7F7-8D8663205870}"/>
              </a:ext>
            </a:extLst>
          </p:cNvPr>
          <p:cNvGrpSpPr/>
          <p:nvPr/>
        </p:nvGrpSpPr>
        <p:grpSpPr>
          <a:xfrm rot="20788952">
            <a:off x="2154773" y="4229574"/>
            <a:ext cx="2226337" cy="903628"/>
            <a:chOff x="8308221" y="2071719"/>
            <a:chExt cx="2179668" cy="240308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A6816CC-06BB-4CE5-8FC3-4D9AB9783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21" y="2071719"/>
              <a:ext cx="2179668" cy="2403084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7EA27B-EF72-429B-88A4-D278666CB3D3}"/>
                </a:ext>
              </a:extLst>
            </p:cNvPr>
            <p:cNvSpPr txBox="1"/>
            <p:nvPr/>
          </p:nvSpPr>
          <p:spPr>
            <a:xfrm rot="21527193">
              <a:off x="8368139" y="2262097"/>
              <a:ext cx="1986456" cy="203175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1 badge disponible </a:t>
              </a:r>
            </a:p>
            <a:p>
              <a:pPr lvl="0" algn="ctr">
                <a:defRPr/>
              </a:pPr>
              <a:r>
                <a:rPr lang="fr-FR" b="1" dirty="0">
                  <a:solidFill>
                    <a:srgbClr val="962D3E"/>
                  </a:solidFill>
                  <a:latin typeface="Bradley Hand ITC" panose="03070402050302030203" pitchFamily="66" charset="0"/>
                  <a:cs typeface="Segoe UI Light" panose="020B0502040204020203" pitchFamily="34" charset="0"/>
                </a:rPr>
                <a:t>par cours CCNA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0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Badges numériques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Démontrer vos compétences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E7B4300-BCA6-43AA-85B1-478189CCF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268" y="1948941"/>
            <a:ext cx="6268321" cy="4272648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EDE565B-65D3-4DD8-8528-EA7864E73E71}"/>
              </a:ext>
            </a:extLst>
          </p:cNvPr>
          <p:cNvGrpSpPr/>
          <p:nvPr/>
        </p:nvGrpSpPr>
        <p:grpSpPr>
          <a:xfrm>
            <a:off x="9458508" y="1519906"/>
            <a:ext cx="1872187" cy="4275388"/>
            <a:chOff x="9458508" y="1519906"/>
            <a:chExt cx="1872187" cy="4275388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6A1D611-C42A-4DE6-9373-68FB9B4A5A80}"/>
                </a:ext>
              </a:extLst>
            </p:cNvPr>
            <p:cNvSpPr txBox="1"/>
            <p:nvPr/>
          </p:nvSpPr>
          <p:spPr>
            <a:xfrm>
              <a:off x="9736988" y="1519906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err="1">
                  <a:solidFill>
                    <a:srgbClr val="C00000"/>
                  </a:solidFill>
                  <a:ea typeface="ＭＳ Ｐゴシック" charset="0"/>
                </a:rPr>
                <a:t>Destinataire</a:t>
              </a:r>
              <a:endParaRPr lang="en-US" sz="1800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cxnSp>
          <p:nvCxnSpPr>
            <p:cNvPr id="27" name="Straight Arrow Connector 42">
              <a:extLst>
                <a:ext uri="{FF2B5EF4-FFF2-40B4-BE49-F238E27FC236}">
                  <a16:creationId xmlns:a16="http://schemas.microsoft.com/office/drawing/2014/main" id="{E8D9CCBA-903C-4082-B80E-54DC073C7DA8}"/>
                </a:ext>
              </a:extLst>
            </p:cNvPr>
            <p:cNvCxnSpPr>
              <a:stCxn id="21" idx="1"/>
            </p:cNvCxnSpPr>
            <p:nvPr/>
          </p:nvCxnSpPr>
          <p:spPr>
            <a:xfrm flipH="1">
              <a:off x="9458508" y="1704572"/>
              <a:ext cx="2784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A9BDF2A5-A607-438F-929E-C663FB6427A1}"/>
                </a:ext>
              </a:extLst>
            </p:cNvPr>
            <p:cNvSpPr txBox="1"/>
            <p:nvPr/>
          </p:nvSpPr>
          <p:spPr>
            <a:xfrm>
              <a:off x="9736989" y="2555348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ea typeface="ＭＳ Ｐゴシック" charset="0"/>
                </a:rPr>
                <a:t>Nom du badge</a:t>
              </a:r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368A8CBF-50E6-455C-8BD9-B904E55BE2A6}"/>
                </a:ext>
              </a:extLst>
            </p:cNvPr>
            <p:cNvSpPr txBox="1"/>
            <p:nvPr/>
          </p:nvSpPr>
          <p:spPr>
            <a:xfrm>
              <a:off x="9736989" y="2923017"/>
              <a:ext cx="106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Emetteur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3904CB08-3AE6-406D-B808-143C0B5515E8}"/>
                </a:ext>
              </a:extLst>
            </p:cNvPr>
            <p:cNvSpPr txBox="1"/>
            <p:nvPr/>
          </p:nvSpPr>
          <p:spPr>
            <a:xfrm>
              <a:off x="9736989" y="3394927"/>
              <a:ext cx="1257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ea typeface="ＭＳ Ｐゴシック" charset="0"/>
                </a:rPr>
                <a:t>Description</a:t>
              </a: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85CE86BC-8E4B-4D4D-900C-3207AEC05D47}"/>
                </a:ext>
              </a:extLst>
            </p:cNvPr>
            <p:cNvSpPr txBox="1"/>
            <p:nvPr/>
          </p:nvSpPr>
          <p:spPr>
            <a:xfrm>
              <a:off x="9736989" y="4312173"/>
              <a:ext cx="14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Compétences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:a16="http://schemas.microsoft.com/office/drawing/2014/main" id="{47E8A644-EA80-48EB-A3BE-EA455BF4C4B4}"/>
                </a:ext>
              </a:extLst>
            </p:cNvPr>
            <p:cNvSpPr txBox="1"/>
            <p:nvPr/>
          </p:nvSpPr>
          <p:spPr>
            <a:xfrm>
              <a:off x="9736988" y="5425962"/>
              <a:ext cx="913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C00000"/>
                  </a:solidFill>
                  <a:ea typeface="ＭＳ Ｐゴシック" charset="0"/>
                </a:rPr>
                <a:t>Critères</a:t>
              </a:r>
              <a:endParaRPr lang="en-US" dirty="0">
                <a:solidFill>
                  <a:srgbClr val="C00000"/>
                </a:solidFill>
                <a:ea typeface="ＭＳ Ｐゴシック" charset="0"/>
              </a:endParaRPr>
            </a:p>
          </p:txBody>
        </p:sp>
        <p:cxnSp>
          <p:nvCxnSpPr>
            <p:cNvPr id="28" name="Straight Arrow Connector 43">
              <a:extLst>
                <a:ext uri="{FF2B5EF4-FFF2-40B4-BE49-F238E27FC236}">
                  <a16:creationId xmlns:a16="http://schemas.microsoft.com/office/drawing/2014/main" id="{B836A6B5-C9D2-4A48-B731-7E8E74F43102}"/>
                </a:ext>
              </a:extLst>
            </p:cNvPr>
            <p:cNvCxnSpPr/>
            <p:nvPr/>
          </p:nvCxnSpPr>
          <p:spPr>
            <a:xfrm flipH="1">
              <a:off x="9458508" y="2740013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44">
              <a:extLst>
                <a:ext uri="{FF2B5EF4-FFF2-40B4-BE49-F238E27FC236}">
                  <a16:creationId xmlns:a16="http://schemas.microsoft.com/office/drawing/2014/main" id="{B066ADDD-2AFD-4E14-A087-7C15CCB58A79}"/>
                </a:ext>
              </a:extLst>
            </p:cNvPr>
            <p:cNvCxnSpPr/>
            <p:nvPr/>
          </p:nvCxnSpPr>
          <p:spPr>
            <a:xfrm flipH="1">
              <a:off x="9458508" y="3089169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45">
              <a:extLst>
                <a:ext uri="{FF2B5EF4-FFF2-40B4-BE49-F238E27FC236}">
                  <a16:creationId xmlns:a16="http://schemas.microsoft.com/office/drawing/2014/main" id="{4751E545-503E-4C5D-99C0-775F465FFCA7}"/>
                </a:ext>
              </a:extLst>
            </p:cNvPr>
            <p:cNvCxnSpPr/>
            <p:nvPr/>
          </p:nvCxnSpPr>
          <p:spPr>
            <a:xfrm flipH="1">
              <a:off x="9458508" y="3566150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6">
              <a:extLst>
                <a:ext uri="{FF2B5EF4-FFF2-40B4-BE49-F238E27FC236}">
                  <a16:creationId xmlns:a16="http://schemas.microsoft.com/office/drawing/2014/main" id="{AE7E958B-7873-49DB-991B-ED6D6EDD87A0}"/>
                </a:ext>
              </a:extLst>
            </p:cNvPr>
            <p:cNvCxnSpPr/>
            <p:nvPr/>
          </p:nvCxnSpPr>
          <p:spPr>
            <a:xfrm flipH="1">
              <a:off x="9458508" y="4498211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7">
              <a:extLst>
                <a:ext uri="{FF2B5EF4-FFF2-40B4-BE49-F238E27FC236}">
                  <a16:creationId xmlns:a16="http://schemas.microsoft.com/office/drawing/2014/main" id="{1992DD23-590C-496A-8014-027FD4520FBC}"/>
                </a:ext>
              </a:extLst>
            </p:cNvPr>
            <p:cNvCxnSpPr/>
            <p:nvPr/>
          </p:nvCxnSpPr>
          <p:spPr>
            <a:xfrm flipH="1">
              <a:off x="9458508" y="5605838"/>
              <a:ext cx="27848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41">
            <a:extLst>
              <a:ext uri="{FF2B5EF4-FFF2-40B4-BE49-F238E27FC236}">
                <a16:creationId xmlns:a16="http://schemas.microsoft.com/office/drawing/2014/main" id="{35928A1B-2070-4BFE-BF6B-8CC451EF7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268" y="1434291"/>
            <a:ext cx="6268321" cy="5146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CCE75C-4A12-4C08-BEE4-D059926A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062" y="1447515"/>
            <a:ext cx="2638425" cy="4343400"/>
          </a:xfrm>
          <a:prstGeom prst="rect">
            <a:avLst/>
          </a:prstGeom>
        </p:spPr>
      </p:pic>
      <p:pic>
        <p:nvPicPr>
          <p:cNvPr id="34" name="Picture 41">
            <a:extLst>
              <a:ext uri="{FF2B5EF4-FFF2-40B4-BE49-F238E27FC236}">
                <a16:creationId xmlns:a16="http://schemas.microsoft.com/office/drawing/2014/main" id="{B8EA687A-25C9-487A-B3FD-313FD6E33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82"/>
          <a:stretch/>
        </p:blipFill>
        <p:spPr>
          <a:xfrm>
            <a:off x="7314355" y="1447515"/>
            <a:ext cx="1242233" cy="5146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38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éclaircissements !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18000" y="252828"/>
            <a:ext cx="11556000" cy="429896"/>
          </a:xfrm>
        </p:spPr>
        <p:txBody>
          <a:bodyPr>
            <a:normAutofit/>
          </a:bodyPr>
          <a:lstStyle/>
          <a:p>
            <a:r>
              <a:rPr lang="fr-FR" dirty="0"/>
              <a:t>Les « certifications » Cisco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F04DB91-1AED-42F5-B24C-8B1636DF3C0D}"/>
              </a:ext>
            </a:extLst>
          </p:cNvPr>
          <p:cNvGrpSpPr/>
          <p:nvPr/>
        </p:nvGrpSpPr>
        <p:grpSpPr>
          <a:xfrm>
            <a:off x="2282097" y="1829449"/>
            <a:ext cx="4551409" cy="1588666"/>
            <a:chOff x="1580758" y="1518241"/>
            <a:chExt cx="2179668" cy="236070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7691EFF-E847-43D5-86C2-8E292993B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58" y="1518241"/>
              <a:ext cx="2179668" cy="2360708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92BE504-DDF9-42F1-812F-1460827DD181}"/>
                </a:ext>
              </a:extLst>
            </p:cNvPr>
            <p:cNvSpPr txBox="1"/>
            <p:nvPr/>
          </p:nvSpPr>
          <p:spPr>
            <a:xfrm>
              <a:off x="1698078" y="1821572"/>
              <a:ext cx="1943173" cy="17540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Attestent de la réussite aux Final Exams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Délivrées par l’instructeur si Final Exam &gt;=70 %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Valables sans limitation de durée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4A52CD4-231F-43F7-B277-7367A262D5C2}"/>
              </a:ext>
            </a:extLst>
          </p:cNvPr>
          <p:cNvGrpSpPr/>
          <p:nvPr/>
        </p:nvGrpSpPr>
        <p:grpSpPr>
          <a:xfrm>
            <a:off x="7362266" y="3015631"/>
            <a:ext cx="4858875" cy="2903900"/>
            <a:chOff x="1580758" y="1518240"/>
            <a:chExt cx="2179668" cy="240308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657208B-1AC4-4E1E-A50F-E6F10B66D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58" y="1518240"/>
              <a:ext cx="2179668" cy="2403084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82B6D09-59BC-49D3-A99B-D5D9FB0122E7}"/>
                </a:ext>
              </a:extLst>
            </p:cNvPr>
            <p:cNvSpPr txBox="1"/>
            <p:nvPr/>
          </p:nvSpPr>
          <p:spPr>
            <a:xfrm>
              <a:off x="1776149" y="1881569"/>
              <a:ext cx="1818490" cy="188414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92500" lnSpcReduction="20000"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Certification CCNA 200-301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Hors programme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NetAcad</a:t>
              </a: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hors Formations ENI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 centre d’examen Pearson Vue (ENI Service)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Disponible en anglais uniquement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Payante (discount si Final Exam CCNA3 v7 (ENSA) &gt;= 70 %)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Identifiant unique traçable par les recruteurs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 3 ans, puis programme de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recertification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Badge Cisco CCNA émis par </a:t>
              </a:r>
              <a:r>
                <a:rPr lang="fr-FR" sz="1400" dirty="0" err="1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Credly</a:t>
              </a:r>
              <a:endParaRPr lang="fr-FR" sz="14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6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fr-FR" sz="16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2097523-714A-4E89-A601-DFED6D66D0A2}"/>
              </a:ext>
            </a:extLst>
          </p:cNvPr>
          <p:cNvGrpSpPr/>
          <p:nvPr/>
        </p:nvGrpSpPr>
        <p:grpSpPr>
          <a:xfrm>
            <a:off x="452285" y="1244295"/>
            <a:ext cx="1948910" cy="1762464"/>
            <a:chOff x="456006" y="1458406"/>
            <a:chExt cx="1948910" cy="1762464"/>
          </a:xfrm>
        </p:grpSpPr>
        <p:sp>
          <p:nvSpPr>
            <p:cNvPr id="7" name="ZoneTexte 6"/>
            <p:cNvSpPr txBox="1"/>
            <p:nvPr/>
          </p:nvSpPr>
          <p:spPr>
            <a:xfrm>
              <a:off x="456006" y="1458406"/>
              <a:ext cx="1948910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Attestations de fin de formation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F9C69C3-6487-4F0C-BB66-E1D0662C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77" y="2454917"/>
              <a:ext cx="765953" cy="765953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563D78B9-81B5-420B-879A-66E10176E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811" y="4108213"/>
            <a:ext cx="355344" cy="54053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94B4E5A-D8E7-4679-AE2A-CC37427EE03C}"/>
              </a:ext>
            </a:extLst>
          </p:cNvPr>
          <p:cNvGrpSpPr/>
          <p:nvPr/>
        </p:nvGrpSpPr>
        <p:grpSpPr>
          <a:xfrm>
            <a:off x="8308821" y="1237157"/>
            <a:ext cx="2822223" cy="1813781"/>
            <a:chOff x="7754058" y="1414527"/>
            <a:chExt cx="2822223" cy="1813781"/>
          </a:xfrm>
        </p:grpSpPr>
        <p:sp>
          <p:nvSpPr>
            <p:cNvPr id="8" name="ZoneTexte 7"/>
            <p:cNvSpPr txBox="1"/>
            <p:nvPr/>
          </p:nvSpPr>
          <p:spPr>
            <a:xfrm>
              <a:off x="7754058" y="1414527"/>
              <a:ext cx="2822223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Certification CCNA</a:t>
              </a:r>
            </a:p>
          </p:txBody>
        </p:sp>
        <p:pic>
          <p:nvPicPr>
            <p:cNvPr id="5" name="Image 4">
              <a:hlinkClick r:id="rId6"/>
              <a:extLst>
                <a:ext uri="{FF2B5EF4-FFF2-40B4-BE49-F238E27FC236}">
                  <a16:creationId xmlns:a16="http://schemas.microsoft.com/office/drawing/2014/main" id="{0B96DCF1-4D7E-4AF4-B0C5-74752CFCE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9370" y="2266283"/>
              <a:ext cx="1371600" cy="962025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E6EC826-65B8-4760-B9FF-57A22716F88F}"/>
              </a:ext>
            </a:extLst>
          </p:cNvPr>
          <p:cNvGrpSpPr/>
          <p:nvPr/>
        </p:nvGrpSpPr>
        <p:grpSpPr>
          <a:xfrm>
            <a:off x="165189" y="3238653"/>
            <a:ext cx="2557946" cy="1772309"/>
            <a:chOff x="168679" y="3449215"/>
            <a:chExt cx="2557946" cy="1772309"/>
          </a:xfrm>
        </p:grpSpPr>
        <p:pic>
          <p:nvPicPr>
            <p:cNvPr id="16" name="Picture 2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5689DFDD-946A-4CF3-A83E-5FCE326D0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05" y="4465400"/>
              <a:ext cx="748686" cy="748686"/>
            </a:xfrm>
            <a:prstGeom prst="rect">
              <a:avLst/>
            </a:prstGeom>
          </p:spPr>
        </p:pic>
        <p:pic>
          <p:nvPicPr>
            <p:cNvPr id="17" name="Picture 23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AA6F1B15-E800-4335-9F11-6F79D457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79" y="4465400"/>
              <a:ext cx="748686" cy="748686"/>
            </a:xfrm>
            <a:prstGeom prst="rect">
              <a:avLst/>
            </a:prstGeom>
          </p:spPr>
        </p:pic>
        <p:pic>
          <p:nvPicPr>
            <p:cNvPr id="18" name="Picture 27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C2EBF5C6-1EA8-41A6-AFCF-6CC0735F7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0501" y="4465400"/>
              <a:ext cx="756124" cy="756124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BB00853-9E3B-4285-9B99-BF92749A4B42}"/>
                </a:ext>
              </a:extLst>
            </p:cNvPr>
            <p:cNvSpPr txBox="1"/>
            <p:nvPr/>
          </p:nvSpPr>
          <p:spPr>
            <a:xfrm>
              <a:off x="486670" y="3449215"/>
              <a:ext cx="1914525" cy="827372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Badges </a:t>
              </a:r>
              <a:r>
                <a:rPr kumimoji="0" lang="fr-FR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43642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NetAcad</a:t>
              </a:r>
              <a:endPara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343642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20A86F2-A724-4F8B-9B0F-F4345EC2E9F9}"/>
              </a:ext>
            </a:extLst>
          </p:cNvPr>
          <p:cNvGrpSpPr/>
          <p:nvPr/>
        </p:nvGrpSpPr>
        <p:grpSpPr>
          <a:xfrm>
            <a:off x="2780417" y="3971361"/>
            <a:ext cx="4858875" cy="1354783"/>
            <a:chOff x="1654605" y="1486017"/>
            <a:chExt cx="2398917" cy="2403084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DB23019-7D24-4AB8-926F-FC72330B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05" y="1486017"/>
              <a:ext cx="2179668" cy="2403084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630B7D0-6B90-4368-AEE2-EF80D25BFC8F}"/>
                </a:ext>
              </a:extLst>
            </p:cNvPr>
            <p:cNvSpPr txBox="1"/>
            <p:nvPr/>
          </p:nvSpPr>
          <p:spPr>
            <a:xfrm>
              <a:off x="1776149" y="1881568"/>
              <a:ext cx="2277373" cy="161198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Attestent de la réussite aux Final Exams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Délivrés par l’instructeur si Final Exam &gt;=70 %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srgbClr val="962D3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Valables sans limitation de durée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98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CCNAv7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Programme </a:t>
            </a:r>
            <a:r>
              <a:rPr lang="fr-FR" dirty="0" err="1"/>
              <a:t>Netacad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EE0AA50-2FD1-4253-A8EB-CE827D93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21" y="967511"/>
            <a:ext cx="1759056" cy="17590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E68BE7-F3B6-4C7C-A5B7-DD1418B9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881">
            <a:off x="2333460" y="1463750"/>
            <a:ext cx="5370411" cy="35737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464092-FCED-44C7-A856-7ED74231B1C6}"/>
              </a:ext>
            </a:extLst>
          </p:cNvPr>
          <p:cNvSpPr txBox="1"/>
          <p:nvPr/>
        </p:nvSpPr>
        <p:spPr>
          <a:xfrm>
            <a:off x="8001536" y="3126659"/>
            <a:ext cx="3890882" cy="13869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Examen non activé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CCNA non délivré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Badge non reçu ?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5E9482-3ABF-4094-9990-221178B4F53F}"/>
              </a:ext>
            </a:extLst>
          </p:cNvPr>
          <p:cNvSpPr txBox="1"/>
          <p:nvPr/>
        </p:nvSpPr>
        <p:spPr>
          <a:xfrm>
            <a:off x="8001536" y="4265377"/>
            <a:ext cx="3890882" cy="11587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defRPr/>
            </a:pPr>
            <a:endParaRPr lang="fr-FR" sz="1300" dirty="0">
              <a:solidFill>
                <a:srgbClr val="962D3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defRPr/>
            </a:pPr>
            <a:r>
              <a:rPr lang="fr-FR" sz="1300" dirty="0">
                <a:solidFill>
                  <a:srgbClr val="962D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contactez : </a:t>
            </a:r>
          </a:p>
          <a:p>
            <a:pPr lvl="0" algn="ctr">
              <a:defRPr/>
            </a:pPr>
            <a:r>
              <a:rPr lang="fr-FR" sz="3200" b="1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rPr>
              <a:t>cisco</a:t>
            </a:r>
            <a:r>
              <a:rPr lang="fr-FR" sz="3200" dirty="0">
                <a:solidFill>
                  <a:srgbClr val="962D3E"/>
                </a:solidFill>
                <a:latin typeface="Bradley Hand ITC" panose="03070402050302030203" pitchFamily="66" charset="0"/>
                <a:cs typeface="Segoe UI Light" panose="020B0502040204020203" pitchFamily="34" charset="0"/>
              </a:rPr>
              <a:t>@eni-ecole.fr</a:t>
            </a:r>
          </a:p>
        </p:txBody>
      </p:sp>
    </p:spTree>
    <p:extLst>
      <p:ext uri="{BB962C8B-B14F-4D97-AF65-F5344CB8AC3E}">
        <p14:creationId xmlns:p14="http://schemas.microsoft.com/office/powerpoint/2010/main" val="12855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375" y="-438432"/>
            <a:ext cx="8669263" cy="82790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AEFFD9-C0A0-44B0-9B6A-DE38D3FA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aux réseaux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11F471-1FD0-43FD-8D58-3C6B84290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Cours Cisco 1 (ITN)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94798A-A4ED-4151-8EF1-8FE9088F8C4E}"/>
              </a:ext>
            </a:extLst>
          </p:cNvPr>
          <p:cNvSpPr txBox="1"/>
          <p:nvPr/>
        </p:nvSpPr>
        <p:spPr>
          <a:xfrm>
            <a:off x="2601236" y="3087575"/>
            <a:ext cx="1122154" cy="820055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77500" lnSpcReduction="20000"/>
          </a:bodyPr>
          <a:lstStyle/>
          <a:p>
            <a:pPr lvl="0" algn="ctr">
              <a:defRPr/>
            </a:pPr>
            <a:r>
              <a:rPr lang="fr-FR" sz="3100" b="1" dirty="0">
                <a:solidFill>
                  <a:srgbClr val="34364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Cisco 1</a:t>
            </a:r>
          </a:p>
          <a:p>
            <a:pPr lvl="0" algn="ctr">
              <a:defRPr/>
            </a:pPr>
            <a:r>
              <a:rPr lang="fr-FR" sz="4200" b="1" dirty="0">
                <a:solidFill>
                  <a:srgbClr val="34364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ITN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A679D6-DADE-4BB8-AF46-46783F0219AA}"/>
              </a:ext>
            </a:extLst>
          </p:cNvPr>
          <p:cNvSpPr txBox="1"/>
          <p:nvPr/>
        </p:nvSpPr>
        <p:spPr>
          <a:xfrm>
            <a:off x="3999010" y="3274524"/>
            <a:ext cx="49467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2768A8-6F22-49CB-9C27-1B9D3A88E52C}"/>
              </a:ext>
            </a:extLst>
          </p:cNvPr>
          <p:cNvSpPr txBox="1"/>
          <p:nvPr/>
        </p:nvSpPr>
        <p:spPr>
          <a:xfrm>
            <a:off x="3702139" y="4119490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Security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FECA51-EFF4-416B-9894-7EEECBFAF4C1}"/>
              </a:ext>
            </a:extLst>
          </p:cNvPr>
          <p:cNvSpPr txBox="1"/>
          <p:nvPr/>
        </p:nvSpPr>
        <p:spPr>
          <a:xfrm>
            <a:off x="1804827" y="3243909"/>
            <a:ext cx="49467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7DDD77-85BA-4924-872A-08A0BF7D683A}"/>
              </a:ext>
            </a:extLst>
          </p:cNvPr>
          <p:cNvSpPr txBox="1"/>
          <p:nvPr/>
        </p:nvSpPr>
        <p:spPr>
          <a:xfrm>
            <a:off x="1577129" y="2390781"/>
            <a:ext cx="846320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lvl="0" algn="ctr"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OSI-RM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0DC3BD-53B0-4921-AF4C-F4C1AE4B2E5F}"/>
              </a:ext>
            </a:extLst>
          </p:cNvPr>
          <p:cNvSpPr txBox="1"/>
          <p:nvPr/>
        </p:nvSpPr>
        <p:spPr>
          <a:xfrm>
            <a:off x="1345482" y="4071284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Ethernet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93C574-5271-4CAD-A130-F3B7A04DCC5B}"/>
              </a:ext>
            </a:extLst>
          </p:cNvPr>
          <p:cNvSpPr txBox="1"/>
          <p:nvPr/>
        </p:nvSpPr>
        <p:spPr>
          <a:xfrm>
            <a:off x="3608415" y="2373027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TCP/UDP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F405FF4-AB3D-4836-8470-D82A008CEDAD}"/>
              </a:ext>
            </a:extLst>
          </p:cNvPr>
          <p:cNvSpPr txBox="1"/>
          <p:nvPr/>
        </p:nvSpPr>
        <p:spPr>
          <a:xfrm>
            <a:off x="2492108" y="1600164"/>
            <a:ext cx="1366525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VLSM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7151A7D-50CC-4CD5-BD7D-47B5FCEB9D59}"/>
              </a:ext>
            </a:extLst>
          </p:cNvPr>
          <p:cNvSpPr txBox="1"/>
          <p:nvPr/>
        </p:nvSpPr>
        <p:spPr>
          <a:xfrm>
            <a:off x="2465995" y="4855792"/>
            <a:ext cx="1392638" cy="4572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ICMP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C2731E-EB93-4A95-9D02-34785F4F8FBF}"/>
              </a:ext>
            </a:extLst>
          </p:cNvPr>
          <p:cNvSpPr txBox="1"/>
          <p:nvPr/>
        </p:nvSpPr>
        <p:spPr>
          <a:xfrm>
            <a:off x="5484178" y="1505613"/>
            <a:ext cx="5184386" cy="3163923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Objectifs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créer des réseaux locaux simples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comprendre le modèle OSI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s’approprier l’adressage IPv4 et IPv6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effectuer les configurations des routeurs et commutateurs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implémenter des schémas d'adressage IP</a:t>
            </a:r>
            <a:endParaRPr lang="fr-FR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Mode de formation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autoformation et accompagnement instructeur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Durée : 70 heures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Certification professionnelle visée : CCNA 200-301</a:t>
            </a:r>
          </a:p>
        </p:txBody>
      </p:sp>
    </p:spTree>
    <p:extLst>
      <p:ext uri="{BB962C8B-B14F-4D97-AF65-F5344CB8AC3E}">
        <p14:creationId xmlns:p14="http://schemas.microsoft.com/office/powerpoint/2010/main" val="12980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9365" y="1099255"/>
            <a:ext cx="3672739" cy="2434167"/>
          </a:xfrm>
        </p:spPr>
        <p:txBody>
          <a:bodyPr/>
          <a:lstStyle/>
          <a:p>
            <a:r>
              <a:rPr lang="fr-FR" dirty="0"/>
              <a:t>Modules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34007" y="1798124"/>
            <a:ext cx="5556194" cy="439628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réseaux aujourd’hui</a:t>
            </a:r>
          </a:p>
          <a:p>
            <a:r>
              <a:rPr lang="fr-FR" dirty="0"/>
              <a:t>Configuration de base de commutateur et de périphérique final</a:t>
            </a:r>
          </a:p>
          <a:p>
            <a:r>
              <a:rPr lang="fr-FR" dirty="0"/>
              <a:t>Modèles et protocoles</a:t>
            </a:r>
          </a:p>
          <a:p>
            <a:r>
              <a:rPr lang="fr-FR" dirty="0"/>
              <a:t>Couche physique</a:t>
            </a:r>
          </a:p>
          <a:p>
            <a:r>
              <a:rPr lang="fr-FR" dirty="0"/>
              <a:t>Systèmes numériques</a:t>
            </a:r>
          </a:p>
          <a:p>
            <a:r>
              <a:rPr lang="fr-FR" dirty="0"/>
              <a:t>Couche liaison de données</a:t>
            </a:r>
          </a:p>
          <a:p>
            <a:r>
              <a:rPr lang="fr-FR" dirty="0"/>
              <a:t>Commutation Ethernet</a:t>
            </a:r>
          </a:p>
          <a:p>
            <a:r>
              <a:rPr lang="fr-FR" dirty="0"/>
              <a:t>Couche réseau</a:t>
            </a:r>
          </a:p>
          <a:p>
            <a:r>
              <a:rPr lang="fr-FR" dirty="0"/>
              <a:t>Résolution d'adresse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39365" y="193022"/>
            <a:ext cx="10245508" cy="443387"/>
          </a:xfrm>
        </p:spPr>
        <p:txBody>
          <a:bodyPr>
            <a:normAutofit/>
          </a:bodyPr>
          <a:lstStyle/>
          <a:p>
            <a:r>
              <a:rPr lang="fr-FR" dirty="0"/>
              <a:t>Modules de formation Cisco 1 - Introduction aux réseaux (ITN)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659880E9-75B7-405E-9CA9-1143A107FBB6}"/>
              </a:ext>
            </a:extLst>
          </p:cNvPr>
          <p:cNvSpPr txBox="1">
            <a:spLocks/>
          </p:cNvSpPr>
          <p:nvPr/>
        </p:nvSpPr>
        <p:spPr>
          <a:xfrm>
            <a:off x="6448841" y="1798124"/>
            <a:ext cx="5556194" cy="4396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Configuration des paramètres de base d'un routeur</a:t>
            </a:r>
          </a:p>
          <a:p>
            <a:r>
              <a:rPr lang="fr-FR" dirty="0"/>
              <a:t>Adressage IPv4</a:t>
            </a:r>
          </a:p>
          <a:p>
            <a:r>
              <a:rPr lang="fr-FR" dirty="0"/>
              <a:t>Adressage IPv6</a:t>
            </a:r>
          </a:p>
          <a:p>
            <a:r>
              <a:rPr lang="fr-FR" dirty="0"/>
              <a:t>ICMP</a:t>
            </a:r>
          </a:p>
          <a:p>
            <a:r>
              <a:rPr lang="fr-FR" dirty="0"/>
              <a:t>Couche transport</a:t>
            </a:r>
          </a:p>
          <a:p>
            <a:r>
              <a:rPr lang="fr-FR" dirty="0"/>
              <a:t>Couche application</a:t>
            </a:r>
          </a:p>
          <a:p>
            <a:r>
              <a:rPr lang="fr-FR" dirty="0"/>
              <a:t>Notions de base relatives à la sécurité du réseau</a:t>
            </a:r>
          </a:p>
          <a:p>
            <a:r>
              <a:rPr lang="fr-FR" dirty="0"/>
              <a:t>Conception d'un réseau de petite taille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32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les ressources à ma disposition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site d’autoformation </a:t>
            </a:r>
            <a:r>
              <a:rPr lang="fr-FR" dirty="0">
                <a:hlinkClick r:id="rId2"/>
              </a:rPr>
              <a:t>www.netacad.com</a:t>
            </a:r>
            <a:endParaRPr lang="fr-FR" dirty="0"/>
          </a:p>
          <a:p>
            <a:r>
              <a:rPr lang="fr-FR" dirty="0"/>
              <a:t>Les ateliers pratiques </a:t>
            </a:r>
            <a:r>
              <a:rPr lang="fr-FR" dirty="0" err="1"/>
              <a:t>Packet</a:t>
            </a:r>
            <a:r>
              <a:rPr lang="fr-FR" dirty="0"/>
              <a:t> Tracer</a:t>
            </a:r>
            <a:endParaRPr lang="fr-FR" b="1" dirty="0"/>
          </a:p>
          <a:p>
            <a:r>
              <a:rPr lang="fr-FR" dirty="0"/>
              <a:t>Les exercices d’adressage IP</a:t>
            </a:r>
          </a:p>
          <a:p>
            <a:r>
              <a:rPr lang="fr-FR" dirty="0"/>
              <a:t>Le dépliant Open IT n°1</a:t>
            </a:r>
          </a:p>
          <a:p>
            <a:r>
              <a:rPr lang="fr-FR" dirty="0"/>
              <a:t>L’instructeur Cisco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Module de formation Cisco 1 - ITN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C82049-C7AB-48AA-B840-5A415D2FD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289">
            <a:off x="7271402" y="2603736"/>
            <a:ext cx="4475016" cy="27214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24C1B89-65B0-49EA-999A-D446868C1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462">
            <a:off x="9937600" y="1418088"/>
            <a:ext cx="1620300" cy="2341294"/>
          </a:xfrm>
          <a:prstGeom prst="rect">
            <a:avLst/>
          </a:prstGeom>
        </p:spPr>
      </p:pic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780E4AD7-91AD-4183-8FBA-FE6C23679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252">
            <a:off x="5822230" y="3685849"/>
            <a:ext cx="1047377" cy="20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90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EFB5204D723459553F1AE909AB3D0" ma:contentTypeVersion="14" ma:contentTypeDescription="Crée un document." ma:contentTypeScope="" ma:versionID="b43f0f5ad0743624bf3ca8234b720cb0">
  <xsd:schema xmlns:xsd="http://www.w3.org/2001/XMLSchema" xmlns:xs="http://www.w3.org/2001/XMLSchema" xmlns:p="http://schemas.microsoft.com/office/2006/metadata/properties" xmlns:ns2="84f17460-2ce9-4a13-ba7e-618f50074c06" xmlns:ns3="ba394ada-9c4d-4f3d-881a-7e9f447e96a5" targetNamespace="http://schemas.microsoft.com/office/2006/metadata/properties" ma:root="true" ma:fieldsID="41d4413d62b30405b2a9c86fdde1802b" ns2:_="" ns3:_="">
    <xsd:import namespace="84f17460-2ce9-4a13-ba7e-618f50074c06"/>
    <xsd:import namespace="ba394ada-9c4d-4f3d-881a-7e9f447e96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17460-2ce9-4a13-ba7e-618f50074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1913a2dd-6951-4a39-aa24-921745c2a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94ada-9c4d-4f3d-881a-7e9f447e9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c9592c2-8559-48b1-9c2e-fbad2026dc9e}" ma:internalName="TaxCatchAll" ma:showField="CatchAllData" ma:web="ba394ada-9c4d-4f3d-881a-7e9f447e9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394ada-9c4d-4f3d-881a-7e9f447e96a5" xsi:nil="true"/>
    <lcf76f155ced4ddcb4097134ff3c332f xmlns="84f17460-2ce9-4a13-ba7e-618f50074c06">
      <Terms xmlns="http://schemas.microsoft.com/office/infopath/2007/PartnerControls"/>
    </lcf76f155ced4ddcb4097134ff3c332f>
    <SharedWithUsers xmlns="ba394ada-9c4d-4f3d-881a-7e9f447e96a5">
      <UserInfo>
        <DisplayName/>
        <AccountId xsi:nil="true"/>
        <AccountType/>
      </UserInfo>
    </SharedWithUsers>
    <MediaLengthInSeconds xmlns="84f17460-2ce9-4a13-ba7e-618f50074c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392EA8-18A2-43A9-B468-678B77A396B7}"/>
</file>

<file path=customXml/itemProps2.xml><?xml version="1.0" encoding="utf-8"?>
<ds:datastoreItem xmlns:ds="http://schemas.openxmlformats.org/officeDocument/2006/customXml" ds:itemID="{E0744E35-8DFE-42FB-9B27-EF60FB2821E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513151-72dc-4d20-a25c-0c818073683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2112B7-675F-4876-9B67-FE360DED35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2744</Words>
  <Application>Microsoft Office PowerPoint</Application>
  <PresentationFormat>Grand écran</PresentationFormat>
  <Paragraphs>703</Paragraphs>
  <Slides>63</Slides>
  <Notes>16</Notes>
  <HiddenSlides>38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6" baseType="lpstr">
      <vt:lpstr>Calibri</vt:lpstr>
      <vt:lpstr>Segoe UI Black</vt:lpstr>
      <vt:lpstr>Segoe UI Semilight</vt:lpstr>
      <vt:lpstr>Segoe UI Light</vt:lpstr>
      <vt:lpstr>Segoe UI</vt:lpstr>
      <vt:lpstr>Calibri Light</vt:lpstr>
      <vt:lpstr>Arial</vt:lpstr>
      <vt:lpstr>Wingdings</vt:lpstr>
      <vt:lpstr>Segoe UI Semibold</vt:lpstr>
      <vt:lpstr>Courier New</vt:lpstr>
      <vt:lpstr>CiscoSans Thin</vt:lpstr>
      <vt:lpstr>Bradley Hand ITC</vt:lpstr>
      <vt:lpstr>Thème Office</vt:lpstr>
      <vt:lpstr>Cisco Networking Academy</vt:lpstr>
      <vt:lpstr>Cisco Networking Academy</vt:lpstr>
      <vt:lpstr>Cisco Networking Academy</vt:lpstr>
      <vt:lpstr>CCNA v7</vt:lpstr>
      <vt:lpstr>CCNA v7</vt:lpstr>
      <vt:lpstr>CCNA v7</vt:lpstr>
      <vt:lpstr>Introduction aux réseaux</vt:lpstr>
      <vt:lpstr>Modules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Epreuves en Cours de Formation (EPCF)</vt:lpstr>
      <vt:lpstr>Epreuves en Cours de Formation (EPCF) ASR2021</vt:lpstr>
      <vt:lpstr>Conditions d’obtention du badge numérique</vt:lpstr>
      <vt:lpstr>Attestation de fin de formation</vt:lpstr>
      <vt:lpstr>Badge numérique</vt:lpstr>
      <vt:lpstr>Badges numériques</vt:lpstr>
      <vt:lpstr>Quelques éclaircissements !</vt:lpstr>
      <vt:lpstr>CCNAv7</vt:lpstr>
      <vt:lpstr>Présentation de la plate-forme NetAcad</vt:lpstr>
      <vt:lpstr>CCNA v7</vt:lpstr>
      <vt:lpstr>Notions de base sur la commutation, le routage, le sans-fil</vt:lpstr>
      <vt:lpstr>Modules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Epreuves en Cours de Formation (EPCF)</vt:lpstr>
      <vt:lpstr>Epreuves en Cours de Formation (EPCF) ASR2021</vt:lpstr>
      <vt:lpstr>Conditions d’obtention du badge numérique</vt:lpstr>
      <vt:lpstr>Attestation de fin de formation</vt:lpstr>
      <vt:lpstr>Badge numérique</vt:lpstr>
      <vt:lpstr>Badges numériques</vt:lpstr>
      <vt:lpstr>Quelques éclaircissements !</vt:lpstr>
      <vt:lpstr>CCNAv7</vt:lpstr>
      <vt:lpstr>CCNA v7</vt:lpstr>
      <vt:lpstr>Réseaux, sécurité et automatisation d’entreprise</vt:lpstr>
      <vt:lpstr>Modules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Quelles sont les ressources à ma disposition ?</vt:lpstr>
      <vt:lpstr>Epreuves en Cours de Formation (EPCF)</vt:lpstr>
      <vt:lpstr>Epreuves en Cours de Formation (EPCF) ASR2021</vt:lpstr>
      <vt:lpstr>Conditions d’obtention du badge numérique</vt:lpstr>
      <vt:lpstr>Attestation de fin de formation</vt:lpstr>
      <vt:lpstr>Badge numérique</vt:lpstr>
      <vt:lpstr>Badges numériques</vt:lpstr>
      <vt:lpstr>Quelques éclaircissements !</vt:lpstr>
      <vt:lpstr>CCNAv7</vt:lpstr>
    </vt:vector>
  </TitlesOfParts>
  <Company>editions Eni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HERVOCHE</dc:creator>
  <cp:lastModifiedBy>Sébastien ARTU</cp:lastModifiedBy>
  <cp:revision>577</cp:revision>
  <dcterms:created xsi:type="dcterms:W3CDTF">2017-05-09T08:51:09Z</dcterms:created>
  <dcterms:modified xsi:type="dcterms:W3CDTF">2022-07-07T10:16:11Z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f66734b3-83b1-41cc-940e-f23d0c158fc1</vt:lpwstr>
  </property>
  <property fmtid="{D5CDD505-2E9C-101B-9397-08002B2CF9AE}" pid="3" name="ContentTypeId">
    <vt:lpwstr>0x0101004F3EFB5204D723459553F1AE909AB3D0</vt:lpwstr>
  </property>
  <property fmtid="{D5CDD505-2E9C-101B-9397-08002B2CF9AE}" pid="4" name="Order">
    <vt:r8>3759700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