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1.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3.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22.xml" ContentType="application/vnd.openxmlformats-officedocument.presentationml.notesSlide+xml"/>
  <Override PartName="/ppt/notesSlides/notesSlide30.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commentAuthors.xml" ContentType="application/vnd.openxmlformats-officedocument.presentationml.commentAuthors+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xml" ContentType="application/vnd.openxmlformats-officedocument.presentationml.tags+xml"/>
  <Override PartName="/ppt/tags/tag2.xml" ContentType="application/vnd.openxmlformats-officedocument.presentationml.tags+xml"/>
  <Override PartName="/ppt/tags/tag1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15.xml" ContentType="application/vnd.openxmlformats-officedocument.presentationml.tags+xml"/>
  <Override PartName="/docProps/app.xml" ContentType="application/vnd.openxmlformats-officedocument.extended-properties+xml"/>
  <Override PartName="/docProps/core.xml" ContentType="application/vnd.openxmlformats-package.core-properties+xml"/>
  <Override PartName="/ppt/tags/tag16.xml" ContentType="application/vnd.openxmlformats-officedocument.presentationml.tags+xml"/>
  <Override PartName="/ppt/tags/tag8.xml" ContentType="application/vnd.openxmlformats-officedocument.presentationml.tags+xml"/>
  <Override PartName="/docProps/custom.xml" ContentType="application/vnd.openxmlformats-officedocument.custom-properties+xml"/>
  <Override PartName="/ppt/tags/tag17.xml" ContentType="application/vnd.openxmlformats-officedocument.presentationml.tags+xml"/>
  <Override PartName="/ppt/tags/tag14.xml" ContentType="application/vnd.openxmlformats-officedocument.presentationml.tags+xml"/>
  <Override PartName="/ppt/tags/tag18.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35"/>
  </p:notesMasterIdLst>
  <p:sldIdLst>
    <p:sldId id="513" r:id="rId2"/>
    <p:sldId id="730" r:id="rId3"/>
    <p:sldId id="1070" r:id="rId4"/>
    <p:sldId id="1071" r:id="rId5"/>
    <p:sldId id="1053" r:id="rId6"/>
    <p:sldId id="763" r:id="rId7"/>
    <p:sldId id="1052" r:id="rId8"/>
    <p:sldId id="1069" r:id="rId9"/>
    <p:sldId id="876" r:id="rId10"/>
    <p:sldId id="860" r:id="rId11"/>
    <p:sldId id="759" r:id="rId12"/>
    <p:sldId id="1054" r:id="rId13"/>
    <p:sldId id="1090" r:id="rId14"/>
    <p:sldId id="1101" r:id="rId15"/>
    <p:sldId id="1056" r:id="rId16"/>
    <p:sldId id="1057" r:id="rId17"/>
    <p:sldId id="1091" r:id="rId18"/>
    <p:sldId id="1092" r:id="rId19"/>
    <p:sldId id="1093" r:id="rId20"/>
    <p:sldId id="1094" r:id="rId21"/>
    <p:sldId id="1095" r:id="rId22"/>
    <p:sldId id="1096" r:id="rId23"/>
    <p:sldId id="1097" r:id="rId24"/>
    <p:sldId id="1102" r:id="rId25"/>
    <p:sldId id="1063" r:id="rId26"/>
    <p:sldId id="1098" r:id="rId27"/>
    <p:sldId id="1099" r:id="rId28"/>
    <p:sldId id="1100" r:id="rId29"/>
    <p:sldId id="1103" r:id="rId30"/>
    <p:sldId id="957" r:id="rId31"/>
    <p:sldId id="958" r:id="rId32"/>
    <p:sldId id="874" r:id="rId33"/>
    <p:sldId id="291" r:id="rId34"/>
  </p:sldIdLst>
  <p:sldSz cx="9144000" cy="5143500" type="screen16x9"/>
  <p:notesSz cx="6858000" cy="9144000"/>
  <p:custDataLst>
    <p:tags r:id="rId36"/>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ext uri="{19B8F6BF-5375-455C-9EA6-DF929625EA0E}">
        <p15:presenceInfo xmlns:p15="http://schemas.microsoft.com/office/powerpoint/2012/main" userId="S-1-5-21-1708537768-1303643608-725345543-200204" providerId="AD"/>
      </p:ext>
    </p:extLst>
  </p:cmAuthor>
  <p:cmAuthor id="2" name="Bob Vachon" initials="BV" lastIdx="24" clrIdx="2">
    <p:extLst>
      <p:ext uri="{19B8F6BF-5375-455C-9EA6-DF929625EA0E}">
        <p15:presenceInfo xmlns:p15="http://schemas.microsoft.com/office/powerpoint/2012/main" userId="c7abe87968a0b633" providerId="Windows Live"/>
      </p:ext>
    </p:extLst>
  </p:cmAuthor>
  <p:cmAuthor id="3" name="Sue Livingston -X (suliving - UNICON INC at Cisco)" initials="SL-(-UIaC" lastIdx="29" clrIdx="3">
    <p:extLst>
      <p:ext uri="{19B8F6BF-5375-455C-9EA6-DF929625EA0E}">
        <p15:presenceInfo xmlns:p15="http://schemas.microsoft.com/office/powerpoint/2012/main" userId="S::suliving@cisco.com::dc701d48-dd51-411a-9041-b7f1328f1486" providerId="AD"/>
      </p:ext>
    </p:extLst>
  </p:cmAuthor>
  <p:cmAuthor id="4" name="jagibbon" initials="jmg" lastIdx="8" clrIdx="4">
    <p:extLst>
      <p:ext uri="{19B8F6BF-5375-455C-9EA6-DF929625EA0E}">
        <p15:presenceInfo xmlns:p15="http://schemas.microsoft.com/office/powerpoint/2012/main" userId="jagibb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38" autoAdjust="0"/>
    <p:restoredTop sz="77285" autoAdjust="0"/>
  </p:normalViewPr>
  <p:slideViewPr>
    <p:cSldViewPr snapToGrid="0" showGuides="1">
      <p:cViewPr varScale="1">
        <p:scale>
          <a:sx n="117" d="100"/>
          <a:sy n="117" d="100"/>
        </p:scale>
        <p:origin x="1638" y="96"/>
      </p:cViewPr>
      <p:guideLst>
        <p:guide orient="horz" pos="1620"/>
        <p:guide pos="336"/>
      </p:guideLst>
    </p:cSldViewPr>
  </p:slideViewPr>
  <p:outlineViewPr>
    <p:cViewPr>
      <p:scale>
        <a:sx n="33" d="100"/>
        <a:sy n="33" d="100"/>
      </p:scale>
      <p:origin x="0" y="-226704"/>
    </p:cViewPr>
  </p:outlineViewPr>
  <p:notesTextViewPr>
    <p:cViewPr>
      <p:scale>
        <a:sx n="1" d="1"/>
        <a:sy n="1" d="1"/>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6/7/2020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b="0"/>
              <a:t>Cisco Networking Academy Program</a:t>
            </a:r>
          </a:p>
          <a:p>
            <a:pPr rtl="0">
              <a:buFontTx/>
              <a:buNone/>
            </a:pPr>
            <a:r>
              <a:rPr lang="fr-FR" b="0"/>
              <a:t>Introduction aux Réseaux v7.0 (ITN)</a:t>
            </a:r>
          </a:p>
          <a:p>
            <a:pPr rtl="0">
              <a:buFontTx/>
              <a:buNone/>
            </a:pPr>
            <a:r>
              <a:rPr lang="fr-FR" sz="1200" b="0"/>
              <a:t>Module 9: Résolution d'adresse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a:t>
            </a:fld>
            <a:endParaRPr/>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9 - Résolution d'adresse</a:t>
            </a:r>
          </a:p>
          <a:p>
            <a:pPr rtl="0"/>
            <a:r>
              <a:rPr lang="fr-FR"/>
              <a:t>9.1 — MAC et IP</a:t>
            </a:r>
          </a:p>
          <a:p>
            <a:pPr rtl="0"/>
            <a:r>
              <a:rPr lang="fr-FR"/>
              <a:t>9.1.1 – Destination sur le même réseau</a:t>
            </a:r>
          </a:p>
        </p:txBody>
      </p:sp>
      <p:sp>
        <p:nvSpPr>
          <p:cNvPr id="4" name="Slide Number Placeholder 3"/>
          <p:cNvSpPr>
            <a:spLocks noGrp="1"/>
          </p:cNvSpPr>
          <p:nvPr>
            <p:ph type="sldNum" sz="quarter" idx="5"/>
          </p:nvPr>
        </p:nvSpPr>
        <p:spPr/>
        <p:txBody>
          <a:bodyPr/>
          <a:lstStyle/>
          <a:p>
            <a:pPr rtl="0"/>
            <a:fld id="{5641018C-6CAF-B84E-B92C-ECB119457FBA}" type="slidenum">
              <a:rPr/>
              <a:t>12</a:t>
            </a:fld>
            <a:endParaRPr/>
          </a:p>
        </p:txBody>
      </p:sp>
    </p:spTree>
    <p:extLst>
      <p:ext uri="{BB962C8B-B14F-4D97-AF65-F5344CB8AC3E}">
        <p14:creationId xmlns:p14="http://schemas.microsoft.com/office/powerpoint/2010/main" val="30923122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9 - Résolution d'adresse</a:t>
            </a:r>
          </a:p>
          <a:p>
            <a:pPr rtl="0"/>
            <a:r>
              <a:rPr lang="fr-FR"/>
              <a:t>9.1 - MAC et IP</a:t>
            </a:r>
          </a:p>
          <a:p>
            <a:pPr rtl="0"/>
            <a:r>
              <a:rPr lang="fr-FR"/>
              <a:t>9.1.2 - Destination sur un réseau distant</a:t>
            </a:r>
          </a:p>
        </p:txBody>
      </p:sp>
      <p:sp>
        <p:nvSpPr>
          <p:cNvPr id="4" name="Slide Number Placeholder 3"/>
          <p:cNvSpPr>
            <a:spLocks noGrp="1"/>
          </p:cNvSpPr>
          <p:nvPr>
            <p:ph type="sldNum" sz="quarter" idx="5"/>
          </p:nvPr>
        </p:nvSpPr>
        <p:spPr/>
        <p:txBody>
          <a:bodyPr/>
          <a:lstStyle/>
          <a:p>
            <a:pPr rtl="0"/>
            <a:fld id="{5641018C-6CAF-B84E-B92C-ECB119457FBA}" type="slidenum">
              <a:rPr/>
              <a:t>13</a:t>
            </a:fld>
            <a:endParaRPr/>
          </a:p>
        </p:txBody>
      </p:sp>
    </p:spTree>
    <p:extLst>
      <p:ext uri="{BB962C8B-B14F-4D97-AF65-F5344CB8AC3E}">
        <p14:creationId xmlns:p14="http://schemas.microsoft.com/office/powerpoint/2010/main" val="28590076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a:t>9 - Résolution d'adresse</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9.1 - MAC et IP</a:t>
            </a:r>
          </a:p>
          <a:p>
            <a:pPr rtl="0"/>
            <a:r>
              <a:rPr lang="fr-FR"/>
              <a:t>9.1.3 - Identification des adresses MAC et IP par Packet Tracer</a:t>
            </a:r>
          </a:p>
          <a:p>
            <a:pPr rtl="0"/>
            <a:r>
              <a:rPr lang="fr-FR"/>
              <a:t>9.1.4 — Vérifiez votre compréhension — MAC et IP</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14</a:t>
            </a:fld>
            <a:endParaRPr/>
          </a:p>
        </p:txBody>
      </p:sp>
    </p:spTree>
    <p:extLst>
      <p:ext uri="{BB962C8B-B14F-4D97-AF65-F5344CB8AC3E}">
        <p14:creationId xmlns:p14="http://schemas.microsoft.com/office/powerpoint/2010/main" val="33052381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9 - Résolution d'adresse</a:t>
            </a:r>
          </a:p>
          <a:p>
            <a:pPr rtl="0">
              <a:buFontTx/>
              <a:buNone/>
            </a:pPr>
            <a:r>
              <a:rPr lang="fr-FR" sz="1200" b="0"/>
              <a:t>9.2 — ARP</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15</a:t>
            </a:fld>
            <a:endParaRPr/>
          </a:p>
        </p:txBody>
      </p:sp>
    </p:spTree>
    <p:extLst>
      <p:ext uri="{BB962C8B-B14F-4D97-AF65-F5344CB8AC3E}">
        <p14:creationId xmlns:p14="http://schemas.microsoft.com/office/powerpoint/2010/main" val="39632910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9 - Résolution d'adresse</a:t>
            </a:r>
          </a:p>
          <a:p>
            <a:pPr rtl="0"/>
            <a:r>
              <a:rPr lang="fr-FR"/>
              <a:t>9.2 — ARP</a:t>
            </a:r>
          </a:p>
          <a:p>
            <a:pPr rtl="0"/>
            <a:r>
              <a:rPr lang="fr-FR"/>
              <a:t>9.2.1 - Aperçu de l'ARP</a:t>
            </a:r>
          </a:p>
        </p:txBody>
      </p:sp>
      <p:sp>
        <p:nvSpPr>
          <p:cNvPr id="4" name="Slide Number Placeholder 3"/>
          <p:cNvSpPr>
            <a:spLocks noGrp="1"/>
          </p:cNvSpPr>
          <p:nvPr>
            <p:ph type="sldNum" sz="quarter" idx="5"/>
          </p:nvPr>
        </p:nvSpPr>
        <p:spPr/>
        <p:txBody>
          <a:bodyPr/>
          <a:lstStyle/>
          <a:p>
            <a:pPr rtl="0"/>
            <a:fld id="{5641018C-6CAF-B84E-B92C-ECB119457FBA}" type="slidenum">
              <a:rPr/>
              <a:t>16</a:t>
            </a:fld>
            <a:endParaRPr/>
          </a:p>
        </p:txBody>
      </p:sp>
    </p:spTree>
    <p:extLst>
      <p:ext uri="{BB962C8B-B14F-4D97-AF65-F5344CB8AC3E}">
        <p14:creationId xmlns:p14="http://schemas.microsoft.com/office/powerpoint/2010/main" val="25521254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9 - Résolution d'adresse</a:t>
            </a:r>
          </a:p>
          <a:p>
            <a:pPr rtl="0"/>
            <a:r>
              <a:rPr lang="fr-FR"/>
              <a:t>9.2 — ARP</a:t>
            </a:r>
          </a:p>
          <a:p>
            <a:pPr rtl="0"/>
            <a:r>
              <a:rPr lang="fr-FR"/>
              <a:t>9.2.2 - Fonctions du protocole ARP</a:t>
            </a:r>
          </a:p>
        </p:txBody>
      </p:sp>
      <p:sp>
        <p:nvSpPr>
          <p:cNvPr id="4" name="Slide Number Placeholder 3"/>
          <p:cNvSpPr>
            <a:spLocks noGrp="1"/>
          </p:cNvSpPr>
          <p:nvPr>
            <p:ph type="sldNum" sz="quarter" idx="5"/>
          </p:nvPr>
        </p:nvSpPr>
        <p:spPr/>
        <p:txBody>
          <a:bodyPr/>
          <a:lstStyle/>
          <a:p>
            <a:pPr rtl="0"/>
            <a:fld id="{5641018C-6CAF-B84E-B92C-ECB119457FBA}" type="slidenum">
              <a:rPr/>
              <a:t>17</a:t>
            </a:fld>
            <a:endParaRPr/>
          </a:p>
        </p:txBody>
      </p:sp>
    </p:spTree>
    <p:extLst>
      <p:ext uri="{BB962C8B-B14F-4D97-AF65-F5344CB8AC3E}">
        <p14:creationId xmlns:p14="http://schemas.microsoft.com/office/powerpoint/2010/main" val="9531251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9 - Résolution d'adresse</a:t>
            </a:r>
          </a:p>
          <a:p>
            <a:pPr rtl="0"/>
            <a:r>
              <a:rPr lang="fr-FR"/>
              <a:t>9.2 — ARP</a:t>
            </a:r>
          </a:p>
          <a:p>
            <a:pPr rtl="0"/>
            <a:r>
              <a:rPr lang="fr-FR"/>
              <a:t>9.2.3 — Vidéo - Requête ARP</a:t>
            </a:r>
          </a:p>
        </p:txBody>
      </p:sp>
      <p:sp>
        <p:nvSpPr>
          <p:cNvPr id="4" name="Slide Number Placeholder 3"/>
          <p:cNvSpPr>
            <a:spLocks noGrp="1"/>
          </p:cNvSpPr>
          <p:nvPr>
            <p:ph type="sldNum" sz="quarter" idx="5"/>
          </p:nvPr>
        </p:nvSpPr>
        <p:spPr/>
        <p:txBody>
          <a:bodyPr/>
          <a:lstStyle/>
          <a:p>
            <a:pPr rtl="0"/>
            <a:fld id="{5641018C-6CAF-B84E-B92C-ECB119457FBA}" type="slidenum">
              <a:rPr/>
              <a:t>18</a:t>
            </a:fld>
            <a:endParaRPr/>
          </a:p>
        </p:txBody>
      </p:sp>
    </p:spTree>
    <p:extLst>
      <p:ext uri="{BB962C8B-B14F-4D97-AF65-F5344CB8AC3E}">
        <p14:creationId xmlns:p14="http://schemas.microsoft.com/office/powerpoint/2010/main" val="908971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9 - Résolution d'adresse</a:t>
            </a:r>
          </a:p>
          <a:p>
            <a:pPr rtl="0"/>
            <a:r>
              <a:rPr lang="fr-FR"/>
              <a:t>9.2 — ARP</a:t>
            </a:r>
          </a:p>
          <a:p>
            <a:pPr rtl="0"/>
            <a:r>
              <a:rPr lang="fr-FR"/>
              <a:t>9.2.4 – Vidéo ARP - Opération ARP - Réponse ARP</a:t>
            </a:r>
          </a:p>
        </p:txBody>
      </p:sp>
      <p:sp>
        <p:nvSpPr>
          <p:cNvPr id="4" name="Slide Number Placeholder 3"/>
          <p:cNvSpPr>
            <a:spLocks noGrp="1"/>
          </p:cNvSpPr>
          <p:nvPr>
            <p:ph type="sldNum" sz="quarter" idx="5"/>
          </p:nvPr>
        </p:nvSpPr>
        <p:spPr/>
        <p:txBody>
          <a:bodyPr/>
          <a:lstStyle/>
          <a:p>
            <a:pPr rtl="0"/>
            <a:fld id="{5641018C-6CAF-B84E-B92C-ECB119457FBA}" type="slidenum">
              <a:rPr/>
              <a:t>19</a:t>
            </a:fld>
            <a:endParaRPr/>
          </a:p>
        </p:txBody>
      </p:sp>
    </p:spTree>
    <p:extLst>
      <p:ext uri="{BB962C8B-B14F-4D97-AF65-F5344CB8AC3E}">
        <p14:creationId xmlns:p14="http://schemas.microsoft.com/office/powerpoint/2010/main" val="38954780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9 - Résolution d'adresse</a:t>
            </a:r>
          </a:p>
          <a:p>
            <a:pPr rtl="0"/>
            <a:r>
              <a:rPr lang="fr-FR"/>
              <a:t>9.2 — ARP</a:t>
            </a:r>
          </a:p>
          <a:p>
            <a:pPr rtl="0"/>
            <a:r>
              <a:rPr lang="fr-FR"/>
              <a:t>9.2.5 – Vidéo ARP – Rôle d'ARP dans les communications à distance</a:t>
            </a:r>
          </a:p>
        </p:txBody>
      </p:sp>
      <p:sp>
        <p:nvSpPr>
          <p:cNvPr id="4" name="Slide Number Placeholder 3"/>
          <p:cNvSpPr>
            <a:spLocks noGrp="1"/>
          </p:cNvSpPr>
          <p:nvPr>
            <p:ph type="sldNum" sz="quarter" idx="5"/>
          </p:nvPr>
        </p:nvSpPr>
        <p:spPr/>
        <p:txBody>
          <a:bodyPr/>
          <a:lstStyle/>
          <a:p>
            <a:pPr rtl="0"/>
            <a:fld id="{5641018C-6CAF-B84E-B92C-ECB119457FBA}" type="slidenum">
              <a:rPr/>
              <a:t>20</a:t>
            </a:fld>
            <a:endParaRPr/>
          </a:p>
        </p:txBody>
      </p:sp>
    </p:spTree>
    <p:extLst>
      <p:ext uri="{BB962C8B-B14F-4D97-AF65-F5344CB8AC3E}">
        <p14:creationId xmlns:p14="http://schemas.microsoft.com/office/powerpoint/2010/main" val="39154168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9 - Résolution d'adresse</a:t>
            </a:r>
          </a:p>
          <a:p>
            <a:pPr rtl="0"/>
            <a:r>
              <a:rPr lang="fr-FR"/>
              <a:t>9.2 — ARP</a:t>
            </a:r>
          </a:p>
          <a:p>
            <a:pPr rtl="0"/>
            <a:r>
              <a:rPr lang="fr-FR"/>
              <a:t>9.2.6 - Suppression des entrées d'une table ARP</a:t>
            </a:r>
          </a:p>
        </p:txBody>
      </p:sp>
      <p:sp>
        <p:nvSpPr>
          <p:cNvPr id="4" name="Slide Number Placeholder 3"/>
          <p:cNvSpPr>
            <a:spLocks noGrp="1"/>
          </p:cNvSpPr>
          <p:nvPr>
            <p:ph type="sldNum" sz="quarter" idx="5"/>
          </p:nvPr>
        </p:nvSpPr>
        <p:spPr/>
        <p:txBody>
          <a:bodyPr/>
          <a:lstStyle/>
          <a:p>
            <a:pPr rtl="0"/>
            <a:fld id="{5641018C-6CAF-B84E-B92C-ECB119457FBA}" type="slidenum">
              <a:rPr/>
              <a:t>21</a:t>
            </a:fld>
            <a:endParaRPr/>
          </a:p>
        </p:txBody>
      </p:sp>
    </p:spTree>
    <p:extLst>
      <p:ext uri="{BB962C8B-B14F-4D97-AF65-F5344CB8AC3E}">
        <p14:creationId xmlns:p14="http://schemas.microsoft.com/office/powerpoint/2010/main" val="3684664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pPr algn="r"/>
              <a:t>2</a:t>
            </a:fld>
            <a:endParaRPr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9 - Résolution d'adresse</a:t>
            </a:r>
          </a:p>
          <a:p>
            <a:pPr rtl="0"/>
            <a:r>
              <a:rPr lang="fr-FR"/>
              <a:t>9.2 — ARP</a:t>
            </a:r>
          </a:p>
          <a:p>
            <a:pPr rtl="0"/>
            <a:r>
              <a:rPr lang="fr-FR"/>
              <a:t>9.2.7 – Tables ARP sur les périphériques réseau</a:t>
            </a:r>
          </a:p>
        </p:txBody>
      </p:sp>
      <p:sp>
        <p:nvSpPr>
          <p:cNvPr id="4" name="Slide Number Placeholder 3"/>
          <p:cNvSpPr>
            <a:spLocks noGrp="1"/>
          </p:cNvSpPr>
          <p:nvPr>
            <p:ph type="sldNum" sz="quarter" idx="5"/>
          </p:nvPr>
        </p:nvSpPr>
        <p:spPr/>
        <p:txBody>
          <a:bodyPr/>
          <a:lstStyle/>
          <a:p>
            <a:pPr rtl="0"/>
            <a:fld id="{5641018C-6CAF-B84E-B92C-ECB119457FBA}" type="slidenum">
              <a:rPr/>
              <a:t>22</a:t>
            </a:fld>
            <a:endParaRPr/>
          </a:p>
        </p:txBody>
      </p:sp>
    </p:spTree>
    <p:extLst>
      <p:ext uri="{BB962C8B-B14F-4D97-AF65-F5344CB8AC3E}">
        <p14:creationId xmlns:p14="http://schemas.microsoft.com/office/powerpoint/2010/main" val="1418977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9 - Résolution d'adresse</a:t>
            </a:r>
          </a:p>
          <a:p>
            <a:pPr rtl="0"/>
            <a:r>
              <a:rPr lang="fr-FR"/>
              <a:t>9.2 — ARP</a:t>
            </a:r>
          </a:p>
          <a:p>
            <a:pPr rtl="0"/>
            <a:r>
              <a:rPr lang="fr-FR"/>
              <a:t>9.2.8 — Problèmes ARP — Diffusion de l'ARP et usurpation d'identité de l'ARP</a:t>
            </a:r>
          </a:p>
        </p:txBody>
      </p:sp>
      <p:sp>
        <p:nvSpPr>
          <p:cNvPr id="4" name="Slide Number Placeholder 3"/>
          <p:cNvSpPr>
            <a:spLocks noGrp="1"/>
          </p:cNvSpPr>
          <p:nvPr>
            <p:ph type="sldNum" sz="quarter" idx="5"/>
          </p:nvPr>
        </p:nvSpPr>
        <p:spPr/>
        <p:txBody>
          <a:bodyPr/>
          <a:lstStyle/>
          <a:p>
            <a:pPr rtl="0"/>
            <a:fld id="{5641018C-6CAF-B84E-B92C-ECB119457FBA}" type="slidenum">
              <a:rPr/>
              <a:t>23</a:t>
            </a:fld>
            <a:endParaRPr/>
          </a:p>
        </p:txBody>
      </p:sp>
    </p:spTree>
    <p:extLst>
      <p:ext uri="{BB962C8B-B14F-4D97-AF65-F5344CB8AC3E}">
        <p14:creationId xmlns:p14="http://schemas.microsoft.com/office/powerpoint/2010/main" val="8999022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9 - Résolution d'adresse</a:t>
            </a:r>
          </a:p>
          <a:p>
            <a:pPr rtl="0"/>
            <a:r>
              <a:rPr lang="fr-FR"/>
              <a:t>9.2 — ARP</a:t>
            </a:r>
          </a:p>
          <a:p>
            <a:pPr rtl="0"/>
            <a:r>
              <a:rPr lang="fr-FR"/>
              <a:t>9.2.9 – Packet Tracer - Examiner le tableau ARP</a:t>
            </a:r>
          </a:p>
          <a:p>
            <a:pPr rtl="0"/>
            <a:r>
              <a:rPr lang="fr-FR"/>
              <a:t>9.2.10 – Vérifiez votre compréhension - ARP</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24</a:t>
            </a:fld>
            <a:endParaRPr/>
          </a:p>
        </p:txBody>
      </p:sp>
    </p:spTree>
    <p:extLst>
      <p:ext uri="{BB962C8B-B14F-4D97-AF65-F5344CB8AC3E}">
        <p14:creationId xmlns:p14="http://schemas.microsoft.com/office/powerpoint/2010/main" val="35896797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9 - Résolution d'adresse</a:t>
            </a:r>
          </a:p>
          <a:p>
            <a:pPr rtl="0">
              <a:buFontTx/>
              <a:buNone/>
            </a:pPr>
            <a:r>
              <a:rPr lang="fr-FR" sz="1200" b="0"/>
              <a:t>9.3 Câblage en cuivre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25</a:t>
            </a:fld>
            <a:endParaRPr/>
          </a:p>
        </p:txBody>
      </p:sp>
    </p:spTree>
    <p:extLst>
      <p:ext uri="{BB962C8B-B14F-4D97-AF65-F5344CB8AC3E}">
        <p14:creationId xmlns:p14="http://schemas.microsoft.com/office/powerpoint/2010/main" val="9777554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9 - Résolution d'adresse</a:t>
            </a:r>
          </a:p>
          <a:p>
            <a:pPr rtl="0"/>
            <a:r>
              <a:rPr lang="fr-FR"/>
              <a:t>9.3 – Découverte de voisins IPv6</a:t>
            </a:r>
          </a:p>
          <a:p>
            <a:pPr rtl="0"/>
            <a:r>
              <a:rPr lang="fr-FR"/>
              <a:t>9.3.1 - Vidéo - Découverte de voisins IPv6</a:t>
            </a:r>
          </a:p>
        </p:txBody>
      </p:sp>
      <p:sp>
        <p:nvSpPr>
          <p:cNvPr id="4" name="Slide Number Placeholder 3"/>
          <p:cNvSpPr>
            <a:spLocks noGrp="1"/>
          </p:cNvSpPr>
          <p:nvPr>
            <p:ph type="sldNum" sz="quarter" idx="5"/>
          </p:nvPr>
        </p:nvSpPr>
        <p:spPr/>
        <p:txBody>
          <a:bodyPr/>
          <a:lstStyle/>
          <a:p>
            <a:pPr rtl="0"/>
            <a:fld id="{5641018C-6CAF-B84E-B92C-ECB119457FBA}" type="slidenum">
              <a:rPr/>
              <a:t>26</a:t>
            </a:fld>
            <a:endParaRPr/>
          </a:p>
        </p:txBody>
      </p:sp>
    </p:spTree>
    <p:extLst>
      <p:ext uri="{BB962C8B-B14F-4D97-AF65-F5344CB8AC3E}">
        <p14:creationId xmlns:p14="http://schemas.microsoft.com/office/powerpoint/2010/main" val="30390394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9 - Résolution d'adresse</a:t>
            </a:r>
          </a:p>
          <a:p>
            <a:pPr rtl="0"/>
            <a:r>
              <a:rPr lang="fr-FR"/>
              <a:t>9.3 – Découverte de voisins IPv6</a:t>
            </a:r>
          </a:p>
          <a:p>
            <a:pPr rtl="0"/>
            <a:r>
              <a:rPr lang="fr-FR"/>
              <a:t>9.3.2 — Messages de découverte de voisins IPv6</a:t>
            </a:r>
          </a:p>
        </p:txBody>
      </p:sp>
      <p:sp>
        <p:nvSpPr>
          <p:cNvPr id="4" name="Slide Number Placeholder 3"/>
          <p:cNvSpPr>
            <a:spLocks noGrp="1"/>
          </p:cNvSpPr>
          <p:nvPr>
            <p:ph type="sldNum" sz="quarter" idx="5"/>
          </p:nvPr>
        </p:nvSpPr>
        <p:spPr/>
        <p:txBody>
          <a:bodyPr/>
          <a:lstStyle/>
          <a:p>
            <a:pPr rtl="0"/>
            <a:fld id="{5641018C-6CAF-B84E-B92C-ECB119457FBA}" type="slidenum">
              <a:rPr/>
              <a:t>27</a:t>
            </a:fld>
            <a:endParaRPr/>
          </a:p>
        </p:txBody>
      </p:sp>
    </p:spTree>
    <p:extLst>
      <p:ext uri="{BB962C8B-B14F-4D97-AF65-F5344CB8AC3E}">
        <p14:creationId xmlns:p14="http://schemas.microsoft.com/office/powerpoint/2010/main" val="9040659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9 - Résolution d'adresse</a:t>
            </a:r>
          </a:p>
          <a:p>
            <a:pPr rtl="0"/>
            <a:r>
              <a:rPr lang="fr-FR"/>
              <a:t>9.3 – Découverte de voisins IPv6</a:t>
            </a:r>
          </a:p>
          <a:p>
            <a:pPr rtl="0"/>
            <a:r>
              <a:rPr lang="fr-FR"/>
              <a:t>9.3.3 — Découverte de voisins IPv6 — Résolution d'adresses</a:t>
            </a:r>
          </a:p>
        </p:txBody>
      </p:sp>
      <p:sp>
        <p:nvSpPr>
          <p:cNvPr id="4" name="Slide Number Placeholder 3"/>
          <p:cNvSpPr>
            <a:spLocks noGrp="1"/>
          </p:cNvSpPr>
          <p:nvPr>
            <p:ph type="sldNum" sz="quarter" idx="5"/>
          </p:nvPr>
        </p:nvSpPr>
        <p:spPr/>
        <p:txBody>
          <a:bodyPr/>
          <a:lstStyle/>
          <a:p>
            <a:pPr rtl="0"/>
            <a:fld id="{5641018C-6CAF-B84E-B92C-ECB119457FBA}" type="slidenum">
              <a:rPr/>
              <a:t>28</a:t>
            </a:fld>
            <a:endParaRPr/>
          </a:p>
        </p:txBody>
      </p:sp>
    </p:spTree>
    <p:extLst>
      <p:ext uri="{BB962C8B-B14F-4D97-AF65-F5344CB8AC3E}">
        <p14:creationId xmlns:p14="http://schemas.microsoft.com/office/powerpoint/2010/main" val="986295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9 - Résolution d'adresse</a:t>
            </a:r>
          </a:p>
          <a:p>
            <a:pPr rtl="0"/>
            <a:r>
              <a:rPr lang="fr-FR"/>
              <a:t>9.3 – Découverte de voisins IPv6</a:t>
            </a:r>
          </a:p>
          <a:p>
            <a:pPr rtl="0"/>
            <a:r>
              <a:rPr lang="fr-FR"/>
              <a:t>9.3.4 — Traceur de paquets — Découverte de voisins IPv6</a:t>
            </a:r>
          </a:p>
          <a:p>
            <a:pPr rtl="0"/>
            <a:r>
              <a:rPr lang="fr-FR"/>
              <a:t>9.3.5 — Vérifiez votre compréhension — Découverte des voisins</a:t>
            </a:r>
          </a:p>
        </p:txBody>
      </p:sp>
      <p:sp>
        <p:nvSpPr>
          <p:cNvPr id="4" name="Slide Number Placeholder 3"/>
          <p:cNvSpPr>
            <a:spLocks noGrp="1"/>
          </p:cNvSpPr>
          <p:nvPr>
            <p:ph type="sldNum" sz="quarter" idx="5"/>
          </p:nvPr>
        </p:nvSpPr>
        <p:spPr/>
        <p:txBody>
          <a:bodyPr/>
          <a:lstStyle/>
          <a:p>
            <a:pPr rtl="0"/>
            <a:fld id="{5641018C-6CAF-B84E-B92C-ECB119457FBA}" type="slidenum">
              <a:rPr/>
              <a:t>29</a:t>
            </a:fld>
            <a:endParaRPr/>
          </a:p>
        </p:txBody>
      </p:sp>
    </p:spTree>
    <p:extLst>
      <p:ext uri="{BB962C8B-B14F-4D97-AF65-F5344CB8AC3E}">
        <p14:creationId xmlns:p14="http://schemas.microsoft.com/office/powerpoint/2010/main" val="34516599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9 - Résolution d'adresse</a:t>
            </a:r>
          </a:p>
          <a:p>
            <a:pPr rtl="0">
              <a:buFontTx/>
              <a:buNone/>
            </a:pPr>
            <a:r>
              <a:rPr lang="fr-FR" sz="1200" b="0"/>
              <a:t>9.4 Module pratique et questionnaire</a:t>
            </a:r>
          </a:p>
          <a:p>
            <a:pPr>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30</a:t>
            </a:fld>
            <a:endParaRPr/>
          </a:p>
        </p:txBody>
      </p:sp>
    </p:spTree>
    <p:extLst>
      <p:ext uri="{BB962C8B-B14F-4D97-AF65-F5344CB8AC3E}">
        <p14:creationId xmlns:p14="http://schemas.microsoft.com/office/powerpoint/2010/main" val="22171436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31</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9 - Résolution d'adresse</a:t>
            </a:r>
          </a:p>
          <a:p>
            <a:pPr rtl="0"/>
            <a:r>
              <a:rPr lang="fr-FR"/>
              <a:t>9.4 – Module pratique et questionnaire</a:t>
            </a:r>
          </a:p>
          <a:p>
            <a:pPr rtl="0"/>
            <a:r>
              <a:rPr lang="fr-FR"/>
              <a:t>9.4.1 – Qu'est-ce que j'ai appris dans ce module?</a:t>
            </a:r>
          </a:p>
          <a:p>
            <a:pPr rtl="0"/>
            <a:r>
              <a:rPr lang="fr-FR"/>
              <a:t>9.4.2 — Module Questionnaire — Résolution des adresses</a:t>
            </a:r>
          </a:p>
        </p:txBody>
      </p:sp>
    </p:spTree>
    <p:extLst>
      <p:ext uri="{BB962C8B-B14F-4D97-AF65-F5344CB8AC3E}">
        <p14:creationId xmlns:p14="http://schemas.microsoft.com/office/powerpoint/2010/main" val="1476824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a:t>5</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6C92755B-29FD-8743-9094-C0E3A734D22E}" type="slidenum">
              <a:rPr sz="800">
                <a:solidFill>
                  <a:prstClr val="black"/>
                </a:solidFill>
              </a:rPr>
              <a:pPr/>
              <a:t>32</a:t>
            </a:fld>
            <a:endParaRPr sz="800">
              <a:solidFill>
                <a:prstClr val="black"/>
              </a:solidFill>
            </a:endParaRPr>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2467429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33</a:t>
            </a:fld>
            <a:endParaRPr/>
          </a:p>
        </p:txBody>
      </p:sp>
    </p:spTree>
    <p:extLst>
      <p:ext uri="{BB962C8B-B14F-4D97-AF65-F5344CB8AC3E}">
        <p14:creationId xmlns:p14="http://schemas.microsoft.com/office/powerpoint/2010/main" val="1591394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a:t>6</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6874538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a:t>7</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154600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a:t>8</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9149292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b="0"/>
              <a:t>Programme Cisco Networking Academy</a:t>
            </a:r>
          </a:p>
          <a:p>
            <a:pPr rtl="0">
              <a:buFontTx/>
              <a:buNone/>
            </a:pPr>
            <a:r>
              <a:rPr lang="fr-FR" b="0"/>
              <a:t>Introduction aux Réseaux v7.0 (ITN)</a:t>
            </a:r>
          </a:p>
          <a:p>
            <a:pPr rtl="0">
              <a:buFontTx/>
              <a:buNone/>
            </a:pPr>
            <a:r>
              <a:rPr lang="fr-FR" sz="1200" b="0"/>
              <a:t>Module 9: Résolution d'adresse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9</a:t>
            </a:fld>
            <a:endParaRPr/>
          </a:p>
        </p:txBody>
      </p:sp>
    </p:spTree>
    <p:extLst>
      <p:ext uri="{BB962C8B-B14F-4D97-AF65-F5344CB8AC3E}">
        <p14:creationId xmlns:p14="http://schemas.microsoft.com/office/powerpoint/2010/main" val="508118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solidFill>
                  <a:prstClr val="black"/>
                </a:solidFill>
              </a:rPr>
              <a:pPr algn="r"/>
              <a:t>10</a:t>
            </a:fld>
            <a:endParaRPr sz="800" b="0">
              <a:solidFill>
                <a:prstClr val="black"/>
              </a:solidFill>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b="0"/>
              <a:t>9 - Résolution d'adresse</a:t>
            </a:r>
          </a:p>
          <a:p>
            <a:pPr rtl="0">
              <a:buFontTx/>
              <a:buNone/>
            </a:pPr>
            <a:r>
              <a:rPr lang="fr-FR" sz="1200" b="0"/>
              <a:t>9.0.2</a:t>
            </a:r>
          </a:p>
        </p:txBody>
      </p:sp>
    </p:spTree>
    <p:extLst>
      <p:ext uri="{BB962C8B-B14F-4D97-AF65-F5344CB8AC3E}">
        <p14:creationId xmlns:p14="http://schemas.microsoft.com/office/powerpoint/2010/main" val="17344456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9 - Résolution d'adresse</a:t>
            </a:r>
          </a:p>
          <a:p>
            <a:pPr rtl="0">
              <a:buFontTx/>
              <a:buNone/>
            </a:pPr>
            <a:r>
              <a:rPr lang="fr-FR" sz="1200" b="0"/>
              <a:t>9.1 MAC et IP</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11</a:t>
            </a:fld>
            <a:endParaRPr/>
          </a:p>
        </p:txBody>
      </p:sp>
    </p:spTree>
    <p:extLst>
      <p:ext uri="{BB962C8B-B14F-4D97-AF65-F5344CB8AC3E}">
        <p14:creationId xmlns:p14="http://schemas.microsoft.com/office/powerpoint/2010/main" val="6255296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sz="60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5">
                    <a:lumMod val="50000"/>
                  </a:schemeClr>
                </a:solidFill>
                <a:latin typeface="+mn-lt"/>
                <a:ea typeface="+mn-ea"/>
                <a:cs typeface="CiscoSans Thin"/>
              </a:rPr>
              <a:t>© 2016 Cisco et/ou ses filiales. Tous droits réservés.   Informations confidentielles de Cisco</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sz="60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3">
                    <a:lumMod val="85000"/>
                  </a:schemeClr>
                </a:solidFill>
                <a:latin typeface="+mn-lt"/>
                <a:ea typeface="+mn-ea"/>
                <a:cs typeface="CiscoSans Thin"/>
              </a:rPr>
              <a:t>© 2016 Cisco et/ou ses filiales. Tous droits réservés.   Informations confidentielles de Cisco</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1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tags" Target="../tags/tag1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xml"/><Relationship Id="rId1" Type="http://schemas.openxmlformats.org/officeDocument/2006/relationships/tags" Target="../tags/tag1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pPr rtl="0"/>
            <a:r>
              <a:rPr lang="fr-FR">
                <a:solidFill>
                  <a:schemeClr val="accent5">
                    <a:lumMod val="40000"/>
                    <a:lumOff val="60000"/>
                  </a:schemeClr>
                </a:solidFill>
              </a:rPr>
              <a:t>Module 9: Résolution d'adresse</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Introduction aux Réseaux v7.0 (ITN)</a:t>
            </a:r>
          </a:p>
          <a:p>
            <a:endParaRPr lang="en-US" dirty="0"/>
          </a:p>
        </p:txBody>
      </p:sp>
      <p:sp>
        <p:nvSpPr>
          <p:cNvPr id="8" name="Text Placeholder 4">
            <a:extLst>
              <a:ext uri="{FF2B5EF4-FFF2-40B4-BE49-F238E27FC236}">
                <a16:creationId xmlns:a16="http://schemas.microsoft.com/office/drawing/2014/main" id="{6F8E34C4-0F86-47C8-935A-08D3B36E5F7B}"/>
              </a:ext>
            </a:extLst>
          </p:cNvPr>
          <p:cNvSpPr>
            <a:spLocks noGrp="1"/>
          </p:cNvSpPr>
          <p:nvPr/>
        </p:nvSpPr>
        <p:spPr>
          <a:xfrm>
            <a:off x="469497" y="3198175"/>
            <a:ext cx="5925246" cy="299001"/>
          </a:xfrm>
          <a:prstGeom prst="rect">
            <a:avLst/>
          </a:prstGeom>
        </p:spPr>
        <p:txBody>
          <a:bodyPr lIns="91420" tIns="45710" rIns="91420" bIns="45710"/>
          <a:lstStyle>
            <a:lvl1pPr marL="0" indent="0" algn="l" defTabSz="684213" rtl="0" eaLnBrk="1" fontAlgn="base" hangingPunct="1">
              <a:lnSpc>
                <a:spcPct val="95000"/>
              </a:lnSpc>
              <a:spcBef>
                <a:spcPts val="1075"/>
              </a:spcBef>
              <a:spcAft>
                <a:spcPct val="0"/>
              </a:spcAft>
              <a:buClr>
                <a:schemeClr val="tx2"/>
              </a:buClr>
              <a:buSzPct val="90000"/>
              <a:buFont typeface="Arial" panose="020B0604020202020204" pitchFamily="34" charset="0"/>
              <a:buNone/>
              <a:defRPr lang="en-US" sz="2000" kern="1200" baseline="0">
                <a:solidFill>
                  <a:schemeClr val="bg2"/>
                </a:solidFill>
                <a:latin typeface="+mj-lt"/>
                <a:ea typeface="ＭＳ Ｐゴシック" charset="0"/>
                <a:cs typeface="CiscoSans"/>
              </a:defRPr>
            </a:lvl1pPr>
            <a:lvl2pPr marL="304781" indent="0" algn="l" defTabSz="684213" rtl="0" eaLnBrk="1" fontAlgn="base" hangingPunct="1">
              <a:lnSpc>
                <a:spcPct val="95000"/>
              </a:lnSpc>
              <a:spcBef>
                <a:spcPts val="600"/>
              </a:spcBef>
              <a:spcAft>
                <a:spcPct val="0"/>
              </a:spcAft>
              <a:buClr>
                <a:schemeClr val="tx2"/>
              </a:buClr>
              <a:buFont typeface="Arial" charset="0"/>
              <a:buNone/>
              <a:defRPr lang="en-US" sz="1400" kern="1200">
                <a:solidFill>
                  <a:schemeClr val="tx1"/>
                </a:solidFill>
                <a:latin typeface="+mn-lt"/>
                <a:ea typeface="ＭＳ Ｐゴシック" charset="0"/>
                <a:cs typeface="CiscoSans"/>
              </a:defRPr>
            </a:lvl2pPr>
            <a:lvl3pPr marL="427401" indent="0" algn="l" defTabSz="684213" rtl="0" eaLnBrk="1" fontAlgn="base" hangingPunct="1">
              <a:lnSpc>
                <a:spcPct val="95000"/>
              </a:lnSpc>
              <a:spcBef>
                <a:spcPts val="625"/>
              </a:spcBef>
              <a:spcAft>
                <a:spcPct val="0"/>
              </a:spcAft>
              <a:buFont typeface="Arial" charset="0"/>
              <a:buNone/>
              <a:defRPr lang="en-US" sz="1200" kern="1200">
                <a:solidFill>
                  <a:schemeClr val="tx1"/>
                </a:solidFill>
                <a:latin typeface="+mn-lt"/>
                <a:ea typeface="ＭＳ Ｐゴシック" charset="0"/>
                <a:cs typeface="CiscoSans"/>
              </a:defRPr>
            </a:lvl3pPr>
            <a:lvl4pPr marL="516694" indent="0" algn="l" defTabSz="684213" rtl="0" eaLnBrk="1" fontAlgn="base" hangingPunct="1">
              <a:lnSpc>
                <a:spcPct val="95000"/>
              </a:lnSpc>
              <a:spcBef>
                <a:spcPts val="625"/>
              </a:spcBef>
              <a:spcAft>
                <a:spcPct val="0"/>
              </a:spcAft>
              <a:buFont typeface="Arial" charset="0"/>
              <a:buNone/>
              <a:defRPr lang="en-US" sz="1100" kern="1200">
                <a:solidFill>
                  <a:schemeClr val="tx1"/>
                </a:solidFill>
                <a:latin typeface="+mn-lt"/>
                <a:ea typeface="ＭＳ Ｐゴシック" charset="0"/>
                <a:cs typeface="CiscoSans"/>
              </a:defRPr>
            </a:lvl4pPr>
            <a:lvl5pPr marL="601221" indent="0" algn="l" defTabSz="684213" rtl="0" eaLnBrk="1" fontAlgn="base" hangingPunct="1">
              <a:lnSpc>
                <a:spcPct val="95000"/>
              </a:lnSpc>
              <a:spcBef>
                <a:spcPts val="625"/>
              </a:spcBef>
              <a:spcAft>
                <a:spcPct val="0"/>
              </a:spcAft>
              <a:buFont typeface="Arial" charset="0"/>
              <a:buNone/>
              <a:defRPr lang="en-US" sz="1100" kern="120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lang="fr-FR" dirty="0">
                <a:solidFill>
                  <a:schemeClr val="bg2">
                    <a:lumMod val="40000"/>
                    <a:lumOff val="60000"/>
                  </a:schemeClr>
                </a:solidFill>
              </a:rPr>
              <a:t>Contenu Pédagogique de l'instructeur</a:t>
            </a:r>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p:txBody>
          <a:bodyPr/>
          <a:lstStyle/>
          <a:p>
            <a:pPr rtl="0" eaLnBrk="1" hangingPunct="1"/>
            <a:r>
              <a:rPr lang="fr-FR"/>
              <a:t>Objectifs de ce module</a:t>
            </a:r>
          </a:p>
        </p:txBody>
      </p:sp>
      <p:sp>
        <p:nvSpPr>
          <p:cNvPr id="3" name="Rectangle 1">
            <a:extLst>
              <a:ext uri="{FF2B5EF4-FFF2-40B4-BE49-F238E27FC236}">
                <a16:creationId xmlns:a16="http://schemas.microsoft.com/office/drawing/2014/main" id="{B5758CB9-E7D6-4639-ACDC-3F86DC2D2F72}"/>
              </a:ext>
            </a:extLst>
          </p:cNvPr>
          <p:cNvSpPr>
            <a:spLocks noChangeArrowheads="1"/>
          </p:cNvSpPr>
          <p:nvPr/>
        </p:nvSpPr>
        <p:spPr bwMode="auto">
          <a:xfrm>
            <a:off x="364511" y="821755"/>
            <a:ext cx="8012573"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Titre du module: </a:t>
            </a:r>
            <a:r>
              <a:rPr kumimoji="0" lang="fr-FR" sz="1600" b="0"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Résolution d'adresses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Objectif du module</a:t>
            </a:r>
            <a:r>
              <a:rPr kumimoji="0" lang="fr-FR" sz="1600" b="0"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 Expliquer comment l'ARP et la ND permettent la communication sur un réseau</a:t>
            </a:r>
            <a:r>
              <a:rPr kumimoji="0" lang="fr-FR" sz="1200" b="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2" name="Table 1">
            <a:extLst>
              <a:ext uri="{FF2B5EF4-FFF2-40B4-BE49-F238E27FC236}">
                <a16:creationId xmlns:a16="http://schemas.microsoft.com/office/drawing/2014/main" id="{E974E1EB-2DBE-496F-B0B0-6C44227DA401}"/>
              </a:ext>
            </a:extLst>
          </p:cNvPr>
          <p:cNvGraphicFramePr>
            <a:graphicFrameLocks noGrp="1"/>
          </p:cNvGraphicFramePr>
          <p:nvPr>
            <p:extLst>
              <p:ext uri="{D42A27DB-BD31-4B8C-83A1-F6EECF244321}">
                <p14:modId xmlns:p14="http://schemas.microsoft.com/office/powerpoint/2010/main" val="186881861"/>
              </p:ext>
            </p:extLst>
          </p:nvPr>
        </p:nvGraphicFramePr>
        <p:xfrm>
          <a:off x="349704" y="1952562"/>
          <a:ext cx="8444592" cy="1525487"/>
        </p:xfrm>
        <a:graphic>
          <a:graphicData uri="http://schemas.openxmlformats.org/drawingml/2006/table">
            <a:tbl>
              <a:tblPr firstRow="1" firstCol="1" bandRow="1">
                <a:tableStyleId>{5C22544A-7EE6-4342-B048-85BDC9FD1C3A}</a:tableStyleId>
              </a:tblPr>
              <a:tblGrid>
                <a:gridCol w="2863924">
                  <a:extLst>
                    <a:ext uri="{9D8B030D-6E8A-4147-A177-3AD203B41FA5}">
                      <a16:colId xmlns:a16="http://schemas.microsoft.com/office/drawing/2014/main" val="1523797708"/>
                    </a:ext>
                  </a:extLst>
                </a:gridCol>
                <a:gridCol w="5580668">
                  <a:extLst>
                    <a:ext uri="{9D8B030D-6E8A-4147-A177-3AD203B41FA5}">
                      <a16:colId xmlns:a16="http://schemas.microsoft.com/office/drawing/2014/main" val="2750207184"/>
                    </a:ext>
                  </a:extLst>
                </a:gridCol>
              </a:tblGrid>
              <a:tr h="232324">
                <a:tc>
                  <a:txBody>
                    <a:bodyPr/>
                    <a:lstStyle/>
                    <a:p>
                      <a:pPr marL="0" marR="0" rtl="0">
                        <a:lnSpc>
                          <a:spcPct val="107000"/>
                        </a:lnSpc>
                        <a:spcBef>
                          <a:spcPts val="0"/>
                        </a:spcBef>
                        <a:spcAft>
                          <a:spcPts val="0"/>
                        </a:spcAft>
                      </a:pPr>
                      <a:r>
                        <a:rPr lang="fr-FR" sz="1200">
                          <a:effectLst/>
                        </a:rPr>
                        <a:t>Titre du rubrique</a:t>
                      </a:r>
                    </a:p>
                  </a:txBody>
                  <a:tcPr marL="68580" marR="68580" marT="0" marB="0"/>
                </a:tc>
                <a:tc>
                  <a:txBody>
                    <a:bodyPr/>
                    <a:lstStyle/>
                    <a:p>
                      <a:pPr marL="0" marR="0" rtl="0">
                        <a:lnSpc>
                          <a:spcPct val="107000"/>
                        </a:lnSpc>
                        <a:spcBef>
                          <a:spcPts val="0"/>
                        </a:spcBef>
                        <a:spcAft>
                          <a:spcPts val="0"/>
                        </a:spcAft>
                      </a:pPr>
                      <a:r>
                        <a:rPr lang="fr-FR" sz="1200">
                          <a:effectLst/>
                        </a:rPr>
                        <a:t>Objectif du rubrique</a:t>
                      </a:r>
                    </a:p>
                  </a:txBody>
                  <a:tcPr marL="68580" marR="68580" marT="0" marB="0"/>
                </a:tc>
                <a:extLst>
                  <a:ext uri="{0D108BD9-81ED-4DB2-BD59-A6C34878D82A}">
                    <a16:rowId xmlns:a16="http://schemas.microsoft.com/office/drawing/2014/main" val="1874061904"/>
                  </a:ext>
                </a:extLst>
              </a:tr>
              <a:tr h="476951">
                <a:tc>
                  <a:txBody>
                    <a:bodyPr/>
                    <a:lstStyle/>
                    <a:p>
                      <a:pPr marL="0" marR="0" rtl="0">
                        <a:lnSpc>
                          <a:spcPct val="107000"/>
                        </a:lnSpc>
                        <a:spcBef>
                          <a:spcPts val="0"/>
                        </a:spcBef>
                        <a:spcAft>
                          <a:spcPts val="0"/>
                        </a:spcAft>
                      </a:pPr>
                      <a:r>
                        <a:rPr lang="fr-FR" sz="1200">
                          <a:effectLst/>
                        </a:rPr>
                        <a:t>Adresses MAC et IP</a:t>
                      </a:r>
                    </a:p>
                  </a:txBody>
                  <a:tcPr marL="68580" marR="68580" marT="0" marB="0"/>
                </a:tc>
                <a:tc>
                  <a:txBody>
                    <a:bodyPr/>
                    <a:lstStyle/>
                    <a:p>
                      <a:pPr marL="0" marR="0" rtl="0">
                        <a:lnSpc>
                          <a:spcPct val="107000"/>
                        </a:lnSpc>
                        <a:spcBef>
                          <a:spcPts val="0"/>
                        </a:spcBef>
                        <a:spcAft>
                          <a:spcPts val="0"/>
                        </a:spcAft>
                      </a:pPr>
                      <a:r>
                        <a:rPr lang="fr-FR" sz="1200">
                          <a:solidFill>
                            <a:srgbClr val="000000"/>
                          </a:solidFill>
                          <a:effectLst/>
                        </a:rPr>
                        <a:t>Comparer les rôles de l'adresse MAC et de l'adresse IP.</a:t>
                      </a:r>
                    </a:p>
                  </a:txBody>
                  <a:tcPr marL="68580" marR="68580" marT="0" marB="0"/>
                </a:tc>
                <a:extLst>
                  <a:ext uri="{0D108BD9-81ED-4DB2-BD59-A6C34878D82A}">
                    <a16:rowId xmlns:a16="http://schemas.microsoft.com/office/drawing/2014/main" val="1646858405"/>
                  </a:ext>
                </a:extLst>
              </a:tr>
              <a:tr h="339261">
                <a:tc>
                  <a:txBody>
                    <a:bodyPr/>
                    <a:lstStyle/>
                    <a:p>
                      <a:pPr marL="0" marR="0" rtl="0">
                        <a:lnSpc>
                          <a:spcPct val="107000"/>
                        </a:lnSpc>
                        <a:spcBef>
                          <a:spcPts val="0"/>
                        </a:spcBef>
                        <a:spcAft>
                          <a:spcPts val="0"/>
                        </a:spcAft>
                      </a:pPr>
                      <a:r>
                        <a:rPr lang="fr-FR" sz="1200">
                          <a:effectLst/>
                        </a:rPr>
                        <a:t>ARP</a:t>
                      </a:r>
                    </a:p>
                  </a:txBody>
                  <a:tcPr marL="68580" marR="68580" marT="0" marB="0"/>
                </a:tc>
                <a:tc>
                  <a:txBody>
                    <a:bodyPr/>
                    <a:lstStyle/>
                    <a:p>
                      <a:pPr marL="0" marR="0" rtl="0">
                        <a:lnSpc>
                          <a:spcPct val="107000"/>
                        </a:lnSpc>
                        <a:spcBef>
                          <a:spcPts val="0"/>
                        </a:spcBef>
                        <a:spcAft>
                          <a:spcPts val="0"/>
                        </a:spcAft>
                      </a:pPr>
                      <a:r>
                        <a:rPr lang="fr-FR" sz="1200">
                          <a:solidFill>
                            <a:srgbClr val="000000"/>
                          </a:solidFill>
                          <a:effectLst/>
                        </a:rPr>
                        <a:t>Décrire l'objectif du protocole ARP.</a:t>
                      </a:r>
                    </a:p>
                  </a:txBody>
                  <a:tcPr marL="68580" marR="68580" marT="0" marB="0"/>
                </a:tc>
                <a:extLst>
                  <a:ext uri="{0D108BD9-81ED-4DB2-BD59-A6C34878D82A}">
                    <a16:rowId xmlns:a16="http://schemas.microsoft.com/office/drawing/2014/main" val="1435904258"/>
                  </a:ext>
                </a:extLst>
              </a:tr>
              <a:tr h="476951">
                <a:tc>
                  <a:txBody>
                    <a:bodyPr/>
                    <a:lstStyle/>
                    <a:p>
                      <a:pPr marL="0" marR="0" rtl="0">
                        <a:lnSpc>
                          <a:spcPct val="107000"/>
                        </a:lnSpc>
                        <a:spcBef>
                          <a:spcPts val="0"/>
                        </a:spcBef>
                        <a:spcAft>
                          <a:spcPts val="0"/>
                        </a:spcAft>
                      </a:pPr>
                      <a:r>
                        <a:rPr lang="fr-FR" sz="1200">
                          <a:effectLst/>
                        </a:rPr>
                        <a:t>Protocole NDP (Neighbor Discovery Protocol)</a:t>
                      </a:r>
                    </a:p>
                  </a:txBody>
                  <a:tcPr marL="68580" marR="68580" marT="0" marB="0"/>
                </a:tc>
                <a:tc>
                  <a:txBody>
                    <a:bodyPr/>
                    <a:lstStyle/>
                    <a:p>
                      <a:pPr marL="0" marR="0" rtl="0">
                        <a:lnSpc>
                          <a:spcPct val="107000"/>
                        </a:lnSpc>
                        <a:spcBef>
                          <a:spcPts val="0"/>
                        </a:spcBef>
                        <a:spcAft>
                          <a:spcPts val="0"/>
                        </a:spcAft>
                      </a:pPr>
                      <a:r>
                        <a:rPr lang="fr-FR" sz="1200">
                          <a:solidFill>
                            <a:srgbClr val="000000"/>
                          </a:solidFill>
                          <a:effectLst/>
                        </a:rPr>
                        <a:t>Décrire le fonctionnement du protocole NDP IPv6.</a:t>
                      </a:r>
                    </a:p>
                  </a:txBody>
                  <a:tcPr marL="68580" marR="68580" marT="0" marB="0"/>
                </a:tc>
                <a:extLst>
                  <a:ext uri="{0D108BD9-81ED-4DB2-BD59-A6C34878D82A}">
                    <a16:rowId xmlns:a16="http://schemas.microsoft.com/office/drawing/2014/main" val="131737215"/>
                  </a:ext>
                </a:extLst>
              </a:tr>
            </a:tbl>
          </a:graphicData>
        </a:graphic>
      </p:graphicFrame>
    </p:spTree>
    <p:custDataLst>
      <p:tags r:id="rId1"/>
    </p:custDataLst>
    <p:extLst>
      <p:ext uri="{BB962C8B-B14F-4D97-AF65-F5344CB8AC3E}">
        <p14:creationId xmlns:p14="http://schemas.microsoft.com/office/powerpoint/2010/main" val="111192384"/>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598042" cy="929640"/>
          </a:xfrm>
        </p:spPr>
        <p:txBody>
          <a:bodyPr/>
          <a:lstStyle/>
          <a:p>
            <a:pPr rtl="0"/>
            <a:r>
              <a:rPr lang="fr-FR">
                <a:solidFill>
                  <a:schemeClr val="accent5">
                    <a:lumMod val="40000"/>
                    <a:lumOff val="60000"/>
                  </a:schemeClr>
                </a:solidFill>
              </a:rPr>
              <a:t>9.1 MAC et IP</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Adresses MAC et IP</a:t>
            </a:r>
            <a:br>
              <a:rPr lang="en-US" dirty="0"/>
            </a:br>
            <a:r>
              <a:rPr lang="fr-FR" sz="2400"/>
              <a:t>Destination sur le même réseau</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179109" y="731838"/>
            <a:ext cx="8532920" cy="2341300"/>
          </a:xfrm>
        </p:spPr>
        <p:txBody>
          <a:bodyPr/>
          <a:lstStyle/>
          <a:p>
            <a:pPr marL="0" indent="0" algn="l" rtl="0"/>
            <a:r>
              <a:rPr lang="fr-FR" sz="1600"/>
              <a:t> </a:t>
            </a:r>
            <a:r>
              <a:rPr lang="fr-FR" sz="1600">
                <a:solidFill>
                  <a:srgbClr val="000000"/>
                </a:solidFill>
              </a:rPr>
              <a:t>Deux adresses primaires sont attribuées à un appareil sur un réseau local Ethernet :</a:t>
            </a:r>
          </a:p>
          <a:p>
            <a:pPr marL="415985" lvl="1" indent="-342900" rtl="0">
              <a:buFont typeface="Arial" panose="020B0604020202020204" pitchFamily="34" charset="0"/>
              <a:buChar char="•"/>
            </a:pPr>
            <a:r>
              <a:rPr lang="fr-FR" sz="1600" b="1">
                <a:solidFill>
                  <a:srgbClr val="000000"/>
                </a:solidFill>
              </a:rPr>
              <a:t>Adresse physique de couche 2 (l'adresse MAC)</a:t>
            </a:r>
            <a:r>
              <a:rPr lang="fr-FR" sz="1600">
                <a:solidFill>
                  <a:srgbClr val="000000"/>
                </a:solidFill>
              </a:rPr>
              <a:t> - Utilisée pour les communications de NIC à NIC sur le même réseau Ethernet.</a:t>
            </a:r>
          </a:p>
          <a:p>
            <a:pPr marL="415985" lvl="1" indent="-342900" rtl="0">
              <a:buFont typeface="Arial" panose="020B0604020202020204" pitchFamily="34" charset="0"/>
              <a:buChar char="•"/>
            </a:pPr>
            <a:r>
              <a:rPr lang="fr-FR" sz="1600" b="1">
                <a:solidFill>
                  <a:srgbClr val="000000"/>
                </a:solidFill>
              </a:rPr>
              <a:t>Adresse logique de couche 3 (l'adresse IP)</a:t>
            </a:r>
            <a:r>
              <a:rPr lang="fr-FR" sz="1600">
                <a:solidFill>
                  <a:srgbClr val="000000"/>
                </a:solidFill>
              </a:rPr>
              <a:t> - Utilisée pour envoyer le paquet de l'appareil source à l'appareil de destination.</a:t>
            </a:r>
            <a:r>
              <a:rPr lang="fr-FR" sz="1600" b="1">
                <a:solidFill>
                  <a:srgbClr val="000000"/>
                </a:solidFill>
              </a:rPr>
              <a:t> </a:t>
            </a:r>
          </a:p>
          <a:p>
            <a:pPr marL="73085" lvl="1" indent="0" rtl="0">
              <a:buNone/>
            </a:pPr>
            <a:r>
              <a:rPr lang="fr-FR" sz="1600">
                <a:solidFill>
                  <a:srgbClr val="000000"/>
                </a:solidFill>
              </a:rPr>
              <a:t>Les adresses de couche 2 sont utilisées pour livrer des trames d'un NIC à un autre NIC sur le même réseau. Si l'adresse IP de destination appartient au même réseau, l'adresse MAC de destination est celle du périphérique de destination.</a:t>
            </a:r>
          </a:p>
        </p:txBody>
      </p:sp>
      <p:pic>
        <p:nvPicPr>
          <p:cNvPr id="2" name="Picture 1">
            <a:extLst>
              <a:ext uri="{FF2B5EF4-FFF2-40B4-BE49-F238E27FC236}">
                <a16:creationId xmlns:a16="http://schemas.microsoft.com/office/drawing/2014/main" id="{DB3295B7-4667-438E-A1A4-0A077F091E61}"/>
              </a:ext>
            </a:extLst>
          </p:cNvPr>
          <p:cNvPicPr>
            <a:picLocks noChangeAspect="1"/>
          </p:cNvPicPr>
          <p:nvPr/>
        </p:nvPicPr>
        <p:blipFill>
          <a:blip r:embed="rId3"/>
          <a:stretch>
            <a:fillRect/>
          </a:stretch>
        </p:blipFill>
        <p:spPr>
          <a:xfrm>
            <a:off x="2395728" y="3157730"/>
            <a:ext cx="4352544" cy="1724593"/>
          </a:xfrm>
          <a:prstGeom prst="rect">
            <a:avLst/>
          </a:prstGeom>
        </p:spPr>
      </p:pic>
    </p:spTree>
    <p:extLst>
      <p:ext uri="{BB962C8B-B14F-4D97-AF65-F5344CB8AC3E}">
        <p14:creationId xmlns:p14="http://schemas.microsoft.com/office/powerpoint/2010/main" val="1671064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Adresses MAC et IP</a:t>
            </a:r>
            <a:br>
              <a:rPr lang="en-US" dirty="0"/>
            </a:br>
            <a:r>
              <a:rPr lang="fr-FR" sz="2400"/>
              <a:t>Destination sur un réseau distant</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179110" y="731837"/>
            <a:ext cx="8448078" cy="1589524"/>
          </a:xfrm>
        </p:spPr>
        <p:txBody>
          <a:bodyPr/>
          <a:lstStyle/>
          <a:p>
            <a:pPr marL="0" indent="0" algn="l" rtl="0"/>
            <a:r>
              <a:rPr lang="fr-FR" sz="1600">
                <a:solidFill>
                  <a:srgbClr val="000000"/>
                </a:solidFill>
              </a:rPr>
              <a:t>Lorsque l'adresse IP de destination se trouve sur un réseau distant, l'adresse MAC de destination est celle de la passerelle par défaut.</a:t>
            </a:r>
          </a:p>
          <a:p>
            <a:pPr marL="415985" lvl="1" indent="-342900" rtl="0">
              <a:buFont typeface="Arial" panose="020B0604020202020204" pitchFamily="34" charset="0"/>
              <a:buChar char="•"/>
            </a:pPr>
            <a:r>
              <a:rPr lang="fr-FR" sz="1600">
                <a:solidFill>
                  <a:srgbClr val="000000"/>
                </a:solidFill>
              </a:rPr>
              <a:t>ICMPv6 est utilisé par IPv6 pour associer l'adresse IPv6 d'un périphérique à l'adresse MAC de la carte réseau du périphérique.</a:t>
            </a:r>
          </a:p>
          <a:p>
            <a:pPr marL="415985" lvl="1" indent="-342900" rtl="0">
              <a:buFont typeface="Arial" panose="020B0604020202020204" pitchFamily="34" charset="0"/>
              <a:buChar char="•"/>
            </a:pPr>
            <a:r>
              <a:rPr lang="fr-FR" sz="1600">
                <a:solidFill>
                  <a:srgbClr val="000000"/>
                </a:solidFill>
              </a:rPr>
              <a:t>ICMPv6 est utilisé par IPv6 pour associer l'adresse IPv6 d'un périphérique à l'adresse MAC de la carte réseau du périphérique.</a:t>
            </a:r>
          </a:p>
        </p:txBody>
      </p:sp>
      <p:pic>
        <p:nvPicPr>
          <p:cNvPr id="5" name="Picture 4">
            <a:extLst>
              <a:ext uri="{FF2B5EF4-FFF2-40B4-BE49-F238E27FC236}">
                <a16:creationId xmlns:a16="http://schemas.microsoft.com/office/drawing/2014/main" id="{650449E9-3366-4B53-A2F7-3D40251C3E6B}"/>
              </a:ext>
            </a:extLst>
          </p:cNvPr>
          <p:cNvPicPr>
            <a:picLocks noChangeAspect="1"/>
          </p:cNvPicPr>
          <p:nvPr/>
        </p:nvPicPr>
        <p:blipFill>
          <a:blip r:embed="rId3"/>
          <a:stretch>
            <a:fillRect/>
          </a:stretch>
        </p:blipFill>
        <p:spPr>
          <a:xfrm>
            <a:off x="1100548" y="2321361"/>
            <a:ext cx="6481000" cy="2471230"/>
          </a:xfrm>
          <a:prstGeom prst="rect">
            <a:avLst/>
          </a:prstGeom>
        </p:spPr>
      </p:pic>
    </p:spTree>
    <p:extLst>
      <p:ext uri="{BB962C8B-B14F-4D97-AF65-F5344CB8AC3E}">
        <p14:creationId xmlns:p14="http://schemas.microsoft.com/office/powerpoint/2010/main" val="803000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930F6F2-5F50-4815-836B-1D55C67AECB9}"/>
              </a:ext>
            </a:extLst>
          </p:cNvPr>
          <p:cNvSpPr>
            <a:spLocks noGrp="1"/>
          </p:cNvSpPr>
          <p:nvPr>
            <p:ph type="title"/>
          </p:nvPr>
        </p:nvSpPr>
        <p:spPr>
          <a:xfrm>
            <a:off x="17192" y="67935"/>
            <a:ext cx="9068585" cy="731837"/>
          </a:xfrm>
        </p:spPr>
        <p:txBody>
          <a:bodyPr/>
          <a:lstStyle/>
          <a:p>
            <a:pPr rtl="0"/>
            <a:r>
              <a:rPr lang="fr-FR" sz="1600"/>
              <a:t>MAC et IP</a:t>
            </a:r>
            <a:br>
              <a:rPr lang="en-US" dirty="0"/>
            </a:br>
            <a:r>
              <a:rPr lang="fr-FR" sz="2400"/>
              <a:t>Packet Tracer– Identification des adresses MAC et IP</a:t>
            </a:r>
          </a:p>
        </p:txBody>
      </p:sp>
      <p:sp>
        <p:nvSpPr>
          <p:cNvPr id="2" name="Content Placeholder 1">
            <a:extLst>
              <a:ext uri="{FF2B5EF4-FFF2-40B4-BE49-F238E27FC236}">
                <a16:creationId xmlns:a16="http://schemas.microsoft.com/office/drawing/2014/main" id="{C505AFC9-8905-4194-A13B-BB325537F00A}"/>
              </a:ext>
            </a:extLst>
          </p:cNvPr>
          <p:cNvSpPr>
            <a:spLocks noGrp="1"/>
          </p:cNvSpPr>
          <p:nvPr>
            <p:ph idx="1"/>
          </p:nvPr>
        </p:nvSpPr>
        <p:spPr>
          <a:xfrm>
            <a:off x="431971" y="1121544"/>
            <a:ext cx="8280057" cy="3073946"/>
          </a:xfrm>
        </p:spPr>
        <p:txBody>
          <a:bodyPr/>
          <a:lstStyle/>
          <a:p>
            <a:pPr algn="l" rtl="0"/>
            <a:r>
              <a:rPr lang="fr-FR">
                <a:solidFill>
                  <a:srgbClr val="000000"/>
                </a:solidFill>
              </a:rPr>
              <a:t>Dans ce Packet Tracer, vous aborderez les points suivants :</a:t>
            </a:r>
          </a:p>
          <a:p>
            <a:pPr marL="342900" indent="-342900" algn="l" rtl="0">
              <a:buFont typeface="Arial" panose="020B0604020202020204" pitchFamily="34" charset="0"/>
              <a:buChar char="•"/>
            </a:pPr>
            <a:r>
              <a:rPr lang="fr-FR">
                <a:solidFill>
                  <a:srgbClr val="000000"/>
                </a:solidFill>
              </a:rPr>
              <a:t>Collecter les informations du PDU pour la communication sur les réseaux locaux</a:t>
            </a:r>
          </a:p>
          <a:p>
            <a:pPr marL="342900" indent="-342900" algn="l" rtl="0">
              <a:buFont typeface="Arial" panose="020B0604020202020204" pitchFamily="34" charset="0"/>
              <a:buChar char="•"/>
            </a:pPr>
            <a:r>
              <a:rPr lang="fr-FR">
                <a:solidFill>
                  <a:srgbClr val="000000"/>
                </a:solidFill>
              </a:rPr>
              <a:t>Collecter des informations sur les PDU pour la communication réseau à distance</a:t>
            </a:r>
          </a:p>
        </p:txBody>
      </p:sp>
    </p:spTree>
    <p:extLst>
      <p:ext uri="{BB962C8B-B14F-4D97-AF65-F5344CB8AC3E}">
        <p14:creationId xmlns:p14="http://schemas.microsoft.com/office/powerpoint/2010/main" val="4225994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9.2 — ARP</a:t>
            </a:r>
          </a:p>
        </p:txBody>
      </p:sp>
    </p:spTree>
    <p:custDataLst>
      <p:tags r:id="rId1"/>
    </p:custDataLst>
    <p:extLst>
      <p:ext uri="{BB962C8B-B14F-4D97-AF65-F5344CB8AC3E}">
        <p14:creationId xmlns:p14="http://schemas.microsoft.com/office/powerpoint/2010/main" val="1619359580"/>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ARP</a:t>
            </a:r>
            <a:br>
              <a:rPr lang="en-US" dirty="0"/>
            </a:br>
            <a:r>
              <a:rPr lang="fr-FR" sz="2400"/>
              <a:t>ARP Présentation</a:t>
            </a:r>
          </a:p>
        </p:txBody>
      </p:sp>
      <p:sp>
        <p:nvSpPr>
          <p:cNvPr id="7" name="Content Placeholder 3">
            <a:extLst>
              <a:ext uri="{FF2B5EF4-FFF2-40B4-BE49-F238E27FC236}">
                <a16:creationId xmlns:a16="http://schemas.microsoft.com/office/drawing/2014/main" id="{828B5E9F-9DE2-44EC-A706-1764B8070531}"/>
              </a:ext>
            </a:extLst>
          </p:cNvPr>
          <p:cNvSpPr>
            <a:spLocks noGrp="1"/>
          </p:cNvSpPr>
          <p:nvPr>
            <p:ph idx="1"/>
          </p:nvPr>
        </p:nvSpPr>
        <p:spPr>
          <a:xfrm>
            <a:off x="474662" y="844061"/>
            <a:ext cx="4187253" cy="3039781"/>
          </a:xfrm>
        </p:spPr>
        <p:txBody>
          <a:bodyPr/>
          <a:lstStyle/>
          <a:p>
            <a:pPr marL="0" indent="0" algn="l" rtl="0"/>
            <a:r>
              <a:rPr lang="fr-FR" sz="1800">
                <a:solidFill>
                  <a:srgbClr val="000000"/>
                </a:solidFill>
              </a:rPr>
              <a:t>Un périphérique utilise ARP pour déterminer l'adresse MAC de destination d'un périphérique local lorsqu'il connaît son adresse IPv4.</a:t>
            </a:r>
          </a:p>
          <a:p>
            <a:pPr marL="0" indent="0" algn="l"/>
            <a:endParaRPr lang="en-US" sz="1800" dirty="0">
              <a:solidFill>
                <a:srgbClr val="000000"/>
              </a:solidFill>
            </a:endParaRPr>
          </a:p>
          <a:p>
            <a:pPr marL="0" indent="0" algn="l" rtl="0"/>
            <a:r>
              <a:rPr lang="fr-FR" sz="1800">
                <a:solidFill>
                  <a:srgbClr val="000000"/>
                </a:solidFill>
              </a:rPr>
              <a:t>Le protocole ARP assure deux fonctions principales :</a:t>
            </a:r>
          </a:p>
          <a:p>
            <a:pPr marL="415985" lvl="1" indent="-342900" rtl="0">
              <a:buFont typeface="Arial" panose="020B0604020202020204" pitchFamily="34" charset="0"/>
              <a:buChar char="•"/>
            </a:pPr>
            <a:r>
              <a:rPr lang="fr-FR" sz="1800">
                <a:solidFill>
                  <a:srgbClr val="000000"/>
                </a:solidFill>
              </a:rPr>
              <a:t>la résolution des adresses IPv4 en adresses MAC ;</a:t>
            </a:r>
          </a:p>
          <a:p>
            <a:pPr marL="415985" lvl="1" indent="-342900" rtl="0">
              <a:buFont typeface="Arial" panose="020B0604020202020204" pitchFamily="34" charset="0"/>
              <a:buChar char="•"/>
            </a:pPr>
            <a:r>
              <a:rPr lang="fr-FR" sz="1800">
                <a:solidFill>
                  <a:srgbClr val="000000"/>
                </a:solidFill>
              </a:rPr>
              <a:t>Maintien d'un tableau ARP des mappages d'adresses IPv4 à MAC</a:t>
            </a:r>
          </a:p>
        </p:txBody>
      </p:sp>
      <p:pic>
        <p:nvPicPr>
          <p:cNvPr id="6" name="Picture 5">
            <a:extLst>
              <a:ext uri="{FF2B5EF4-FFF2-40B4-BE49-F238E27FC236}">
                <a16:creationId xmlns:a16="http://schemas.microsoft.com/office/drawing/2014/main" id="{5741986A-C605-432D-B527-C5259DB44374}"/>
              </a:ext>
            </a:extLst>
          </p:cNvPr>
          <p:cNvPicPr>
            <a:picLocks noChangeAspect="1"/>
          </p:cNvPicPr>
          <p:nvPr/>
        </p:nvPicPr>
        <p:blipFill>
          <a:blip r:embed="rId3"/>
          <a:stretch>
            <a:fillRect/>
          </a:stretch>
        </p:blipFill>
        <p:spPr>
          <a:xfrm>
            <a:off x="4661915" y="844061"/>
            <a:ext cx="4079662" cy="2794684"/>
          </a:xfrm>
          <a:prstGeom prst="rect">
            <a:avLst/>
          </a:prstGeom>
        </p:spPr>
      </p:pic>
    </p:spTree>
    <p:extLst>
      <p:ext uri="{BB962C8B-B14F-4D97-AF65-F5344CB8AC3E}">
        <p14:creationId xmlns:p14="http://schemas.microsoft.com/office/powerpoint/2010/main" val="2569503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ARP</a:t>
            </a:r>
            <a:br>
              <a:rPr lang="en-US" dirty="0"/>
            </a:br>
            <a:r>
              <a:rPr lang="fr-FR" sz="2400"/>
              <a:t>Fonctions du protocole ARP</a:t>
            </a:r>
          </a:p>
        </p:txBody>
      </p:sp>
      <p:sp>
        <p:nvSpPr>
          <p:cNvPr id="7" name="Content Placeholder 3">
            <a:extLst>
              <a:ext uri="{FF2B5EF4-FFF2-40B4-BE49-F238E27FC236}">
                <a16:creationId xmlns:a16="http://schemas.microsoft.com/office/drawing/2014/main" id="{828B5E9F-9DE2-44EC-A706-1764B8070531}"/>
              </a:ext>
            </a:extLst>
          </p:cNvPr>
          <p:cNvSpPr>
            <a:spLocks noGrp="1"/>
          </p:cNvSpPr>
          <p:nvPr>
            <p:ph idx="1"/>
          </p:nvPr>
        </p:nvSpPr>
        <p:spPr>
          <a:xfrm>
            <a:off x="474662" y="844062"/>
            <a:ext cx="8280057" cy="3577672"/>
          </a:xfrm>
        </p:spPr>
        <p:txBody>
          <a:bodyPr/>
          <a:lstStyle/>
          <a:p>
            <a:pPr marL="0" indent="0" algn="l" rtl="0"/>
            <a:r>
              <a:rPr lang="fr-FR" sz="1600">
                <a:solidFill>
                  <a:srgbClr val="000000"/>
                </a:solidFill>
              </a:rPr>
              <a:t>Pour envoyer une trame, un appareil cherchera dans sa table ARP une adresse IPv4 de destination et une adresse MAC correspondante.</a:t>
            </a:r>
          </a:p>
          <a:p>
            <a:pPr marL="415985" lvl="1" indent="-342900" rtl="0">
              <a:buFont typeface="Arial" panose="020B0604020202020204" pitchFamily="34" charset="0"/>
              <a:buChar char="•"/>
            </a:pPr>
            <a:r>
              <a:rPr lang="fr-FR" sz="1600">
                <a:solidFill>
                  <a:srgbClr val="000000"/>
                </a:solidFill>
              </a:rPr>
              <a:t>Si l'adresse IPv4 de destination du paquet se trouve sur le même réseau, l'appareil recherchera l'adresse IPv4 de destination dans la table ARP.</a:t>
            </a:r>
          </a:p>
          <a:p>
            <a:pPr marL="415985" lvl="1" indent="-342900" rtl="0">
              <a:buFont typeface="Arial" panose="020B0604020202020204" pitchFamily="34" charset="0"/>
              <a:buChar char="•"/>
            </a:pPr>
            <a:r>
              <a:rPr lang="fr-FR" sz="1600">
                <a:solidFill>
                  <a:srgbClr val="000000"/>
                </a:solidFill>
              </a:rPr>
              <a:t>Si l'adresse IPv4 de destination se trouve sur un réseau différent, l'appareil cherchera dans la table ARP l'adresse IPv4 de la passerelle par défaut.</a:t>
            </a:r>
          </a:p>
          <a:p>
            <a:pPr marL="415985" lvl="1" indent="-342900" rtl="0">
              <a:buFont typeface="Arial" panose="020B0604020202020204" pitchFamily="34" charset="0"/>
              <a:buChar char="•"/>
            </a:pPr>
            <a:r>
              <a:rPr lang="fr-FR" sz="1600">
                <a:solidFill>
                  <a:srgbClr val="000000"/>
                </a:solidFill>
              </a:rPr>
              <a:t>Si le périphérique localise l'adresse IPv4, l'adresse MAC correspondante est utilisée comme adresse MAC de destination dans la trame. </a:t>
            </a:r>
          </a:p>
          <a:p>
            <a:pPr marL="415985" lvl="1" indent="-342900" rtl="0">
              <a:buFont typeface="Arial" panose="020B0604020202020204" pitchFamily="34" charset="0"/>
              <a:buChar char="•"/>
            </a:pPr>
            <a:r>
              <a:rPr lang="fr-FR" sz="1600">
                <a:solidFill>
                  <a:srgbClr val="000000"/>
                </a:solidFill>
              </a:rPr>
              <a:t>Si aucune entrée de table ARP n'est trouvée, l'appareil envoie alors une demande ARP.</a:t>
            </a:r>
          </a:p>
        </p:txBody>
      </p:sp>
    </p:spTree>
    <p:extLst>
      <p:ext uri="{BB962C8B-B14F-4D97-AF65-F5344CB8AC3E}">
        <p14:creationId xmlns:p14="http://schemas.microsoft.com/office/powerpoint/2010/main" val="740895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br>
              <a:rPr lang="en-US" dirty="0"/>
            </a:br>
            <a:r>
              <a:rPr lang="fr-FR" sz="2400"/>
              <a:t>Vidéo ARP - Requête ARP</a:t>
            </a:r>
          </a:p>
        </p:txBody>
      </p:sp>
      <p:sp>
        <p:nvSpPr>
          <p:cNvPr id="7" name="Content Placeholder 3">
            <a:extLst>
              <a:ext uri="{FF2B5EF4-FFF2-40B4-BE49-F238E27FC236}">
                <a16:creationId xmlns:a16="http://schemas.microsoft.com/office/drawing/2014/main" id="{828B5E9F-9DE2-44EC-A706-1764B8070531}"/>
              </a:ext>
            </a:extLst>
          </p:cNvPr>
          <p:cNvSpPr>
            <a:spLocks noGrp="1"/>
          </p:cNvSpPr>
          <p:nvPr>
            <p:ph idx="1"/>
          </p:nvPr>
        </p:nvSpPr>
        <p:spPr>
          <a:xfrm>
            <a:off x="474662" y="844062"/>
            <a:ext cx="8280057" cy="3577672"/>
          </a:xfrm>
        </p:spPr>
        <p:txBody>
          <a:bodyPr/>
          <a:lstStyle/>
          <a:p>
            <a:pPr marL="0" indent="0" algn="l" rtl="0"/>
            <a:r>
              <a:rPr lang="fr-FR" sz="1800">
                <a:solidFill>
                  <a:srgbClr val="000000"/>
                </a:solidFill>
              </a:rPr>
              <a:t>Cette vidéo couvrira une requête ARP pour une adresse MAC.</a:t>
            </a:r>
          </a:p>
          <a:p>
            <a:pPr marL="342900" indent="-342900" algn="l">
              <a:buFont typeface="Arial" panose="020B0604020202020204" pitchFamily="34" charset="0"/>
              <a:buChar char="•"/>
            </a:pPr>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342900" indent="-342900">
              <a:buFont typeface="Arial" panose="020B0604020202020204" pitchFamily="34" charset="0"/>
              <a:buChar char="•"/>
            </a:pPr>
            <a:endParaRPr lang="en-US" dirty="0">
              <a:solidFill>
                <a:srgbClr val="000000"/>
              </a:solidFill>
            </a:endParaRPr>
          </a:p>
        </p:txBody>
      </p:sp>
    </p:spTree>
    <p:extLst>
      <p:ext uri="{BB962C8B-B14F-4D97-AF65-F5344CB8AC3E}">
        <p14:creationId xmlns:p14="http://schemas.microsoft.com/office/powerpoint/2010/main" val="3742201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br>
              <a:rPr lang="en-US" dirty="0"/>
            </a:br>
            <a:r>
              <a:rPr lang="fr-FR" sz="2400"/>
              <a:t>Vidéo ARP - Opération ARP - Réponse ARP</a:t>
            </a:r>
          </a:p>
        </p:txBody>
      </p:sp>
      <p:sp>
        <p:nvSpPr>
          <p:cNvPr id="7" name="Content Placeholder 3">
            <a:extLst>
              <a:ext uri="{FF2B5EF4-FFF2-40B4-BE49-F238E27FC236}">
                <a16:creationId xmlns:a16="http://schemas.microsoft.com/office/drawing/2014/main" id="{828B5E9F-9DE2-44EC-A706-1764B8070531}"/>
              </a:ext>
            </a:extLst>
          </p:cNvPr>
          <p:cNvSpPr>
            <a:spLocks noGrp="1"/>
          </p:cNvSpPr>
          <p:nvPr>
            <p:ph idx="1"/>
          </p:nvPr>
        </p:nvSpPr>
        <p:spPr>
          <a:xfrm>
            <a:off x="474662" y="844062"/>
            <a:ext cx="8280057" cy="3577672"/>
          </a:xfrm>
        </p:spPr>
        <p:txBody>
          <a:bodyPr/>
          <a:lstStyle/>
          <a:p>
            <a:pPr marL="0" indent="0" algn="l" rtl="0"/>
            <a:r>
              <a:rPr lang="fr-FR" sz="1800">
                <a:solidFill>
                  <a:srgbClr val="000000"/>
                </a:solidFill>
              </a:rPr>
              <a:t>Cette vidéo couvrira une réponse ARP en réponse à une requête ARP.</a:t>
            </a:r>
          </a:p>
          <a:p>
            <a:pPr marL="342900" indent="-342900" algn="l">
              <a:buFont typeface="Arial" panose="020B0604020202020204" pitchFamily="34" charset="0"/>
              <a:buChar char="•"/>
            </a:pPr>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342900" indent="-342900">
              <a:buFont typeface="Arial" panose="020B0604020202020204" pitchFamily="34" charset="0"/>
              <a:buChar char="•"/>
            </a:pPr>
            <a:endParaRPr lang="en-US" dirty="0">
              <a:solidFill>
                <a:srgbClr val="000000"/>
              </a:solidFill>
            </a:endParaRPr>
          </a:p>
        </p:txBody>
      </p:sp>
    </p:spTree>
    <p:extLst>
      <p:ext uri="{BB962C8B-B14F-4D97-AF65-F5344CB8AC3E}">
        <p14:creationId xmlns:p14="http://schemas.microsoft.com/office/powerpoint/2010/main" val="3113212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50629"/>
            <a:ext cx="9144000" cy="757551"/>
          </a:xfrm>
        </p:spPr>
        <p:txBody>
          <a:bodyPr/>
          <a:lstStyle/>
          <a:p>
            <a:pPr rtl="0"/>
            <a:r>
              <a:rPr lang="fr-FR"/>
              <a:t>Instructor Materials – Module 9 Planning Guide</a:t>
            </a:r>
          </a:p>
        </p:txBody>
      </p:sp>
      <p:sp>
        <p:nvSpPr>
          <p:cNvPr id="4099" name="Rectangle 34"/>
          <p:cNvSpPr>
            <a:spLocks noGrp="1" noChangeArrowheads="1"/>
          </p:cNvSpPr>
          <p:nvPr>
            <p:ph idx="1"/>
          </p:nvPr>
        </p:nvSpPr>
        <p:spPr>
          <a:xfrm>
            <a:off x="145357" y="716437"/>
            <a:ext cx="8715839" cy="3883843"/>
          </a:xfrm>
        </p:spPr>
        <p:txBody>
          <a:bodyPr/>
          <a:lstStyle/>
          <a:p>
            <a:pPr marL="0" indent="0" rtl="0">
              <a:buNone/>
            </a:pPr>
            <a:r>
              <a:rPr lang="fr-FR" sz="1600"/>
              <a:t>This PowerPoint deck is divided in two parts:</a:t>
            </a:r>
          </a:p>
          <a:p>
            <a:pPr rtl="0">
              <a:buFont typeface="Arial" panose="020B0604020202020204" pitchFamily="34" charset="0"/>
              <a:buChar char="•"/>
            </a:pPr>
            <a:r>
              <a:rPr lang="fr-FR" sz="1600"/>
              <a:t>Instructor Planning Guide</a:t>
            </a:r>
          </a:p>
          <a:p>
            <a:pPr lvl="1" rtl="0">
              <a:buFont typeface="Arial" panose="020B0604020202020204" pitchFamily="34" charset="0"/>
              <a:buChar char="•"/>
            </a:pPr>
            <a:r>
              <a:rPr lang="fr-FR" sz="1600"/>
              <a:t>Information to help you become familiar with the module</a:t>
            </a:r>
          </a:p>
          <a:p>
            <a:pPr lvl="1" rtl="0">
              <a:buFont typeface="Arial" panose="020B0604020202020204" pitchFamily="34" charset="0"/>
              <a:buChar char="•"/>
            </a:pPr>
            <a:r>
              <a:rPr lang="fr-FR" sz="1600"/>
              <a:t>Teaching aids</a:t>
            </a:r>
          </a:p>
          <a:p>
            <a:pPr rtl="0">
              <a:buFont typeface="Arial" panose="020B0604020202020204" pitchFamily="34" charset="0"/>
              <a:buChar char="•"/>
            </a:pPr>
            <a:r>
              <a:rPr lang="fr-FR" sz="1600"/>
              <a:t>Instructor Class Presentation</a:t>
            </a:r>
          </a:p>
          <a:p>
            <a:pPr lvl="1" rtl="0"/>
            <a:r>
              <a:rPr lang="fr-FR" sz="1600"/>
              <a:t>Optional slides that you can use in the classroom</a:t>
            </a:r>
          </a:p>
          <a:p>
            <a:pPr lvl="1" rtl="0"/>
            <a:r>
              <a:rPr lang="fr-FR" sz="1600"/>
              <a:t>Begins on slide # 9</a:t>
            </a:r>
          </a:p>
          <a:p>
            <a:pPr marL="142875" lvl="1" indent="0" algn="ctr" rtl="0">
              <a:buNone/>
            </a:pPr>
            <a:r>
              <a:rPr lang="fr-FR" sz="1600" b="1"/>
              <a:t>Note</a:t>
            </a:r>
            <a:r>
              <a:rPr lang="fr-FR" sz="1600"/>
              <a:t>: Remove the Planning Guide from this presentation before sharing with anyone.</a:t>
            </a:r>
          </a:p>
          <a:p>
            <a:pPr marL="0" indent="0" rtl="0">
              <a:buNone/>
            </a:pPr>
            <a:r>
              <a:rPr lang="fr-FR" sz="1600" b="1">
                <a:solidFill>
                  <a:schemeClr val="accent4"/>
                </a:solidFill>
              </a:rPr>
              <a:t>For additional help and resources go to the Instructor Home Page and Course Resources for this course. You also can visit the professional development site on netacad.com, the official Cisco Networking Academy Facebook page, or Instructor Only FB group.</a:t>
            </a:r>
          </a:p>
          <a:p>
            <a:pPr marL="0" indent="0">
              <a:buNone/>
            </a:pPr>
            <a:endParaRPr lang="en-CA" dirty="0"/>
          </a:p>
        </p:txBody>
      </p:sp>
    </p:spTree>
    <p:custDataLst>
      <p:tags r:id="rId1"/>
    </p:custDataLst>
    <p:extLst>
      <p:ext uri="{BB962C8B-B14F-4D97-AF65-F5344CB8AC3E}">
        <p14:creationId xmlns:p14="http://schemas.microsoft.com/office/powerpoint/2010/main" val="3599581950"/>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br>
              <a:rPr lang="en-US" dirty="0"/>
            </a:br>
            <a:r>
              <a:rPr lang="fr-FR" sz="2400"/>
              <a:t>Vidéo ARP – Rôle d'ARP dans les communications à distance</a:t>
            </a:r>
          </a:p>
        </p:txBody>
      </p:sp>
      <p:sp>
        <p:nvSpPr>
          <p:cNvPr id="7" name="Content Placeholder 3">
            <a:extLst>
              <a:ext uri="{FF2B5EF4-FFF2-40B4-BE49-F238E27FC236}">
                <a16:creationId xmlns:a16="http://schemas.microsoft.com/office/drawing/2014/main" id="{828B5E9F-9DE2-44EC-A706-1764B8070531}"/>
              </a:ext>
            </a:extLst>
          </p:cNvPr>
          <p:cNvSpPr>
            <a:spLocks noGrp="1"/>
          </p:cNvSpPr>
          <p:nvPr>
            <p:ph idx="1"/>
          </p:nvPr>
        </p:nvSpPr>
        <p:spPr>
          <a:xfrm>
            <a:off x="474662" y="844062"/>
            <a:ext cx="8280057" cy="3577672"/>
          </a:xfrm>
        </p:spPr>
        <p:txBody>
          <a:bodyPr/>
          <a:lstStyle/>
          <a:p>
            <a:pPr marL="0" indent="0" algn="l" rtl="0"/>
            <a:r>
              <a:rPr lang="fr-FR" sz="1800">
                <a:solidFill>
                  <a:srgbClr val="000000"/>
                </a:solidFill>
              </a:rPr>
              <a:t>Cette vidéo couvrira comment une requête ARP fournira à un hôte l'adresse MAC de la passerelle par défaut.</a:t>
            </a:r>
          </a:p>
          <a:p>
            <a:pPr marL="0" indent="0" algn="l"/>
            <a:endParaRPr lang="en-US" sz="1600" dirty="0">
              <a:solidFill>
                <a:srgbClr val="000000"/>
              </a:solidFill>
            </a:endParaRPr>
          </a:p>
          <a:p>
            <a:pPr marL="0" indent="0" algn="l"/>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342900" indent="-342900">
              <a:buFont typeface="Arial" panose="020B0604020202020204" pitchFamily="34" charset="0"/>
              <a:buChar char="•"/>
            </a:pPr>
            <a:endParaRPr lang="en-US" dirty="0">
              <a:solidFill>
                <a:srgbClr val="000000"/>
              </a:solidFill>
            </a:endParaRPr>
          </a:p>
        </p:txBody>
      </p:sp>
    </p:spTree>
    <p:extLst>
      <p:ext uri="{BB962C8B-B14F-4D97-AF65-F5344CB8AC3E}">
        <p14:creationId xmlns:p14="http://schemas.microsoft.com/office/powerpoint/2010/main" val="3731039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ARP</a:t>
            </a:r>
            <a:br>
              <a:rPr lang="en-US" dirty="0"/>
            </a:br>
            <a:r>
              <a:rPr lang="fr-FR" sz="2400"/>
              <a:t>Suppression des entrées d'une table ARP</a:t>
            </a:r>
          </a:p>
        </p:txBody>
      </p:sp>
      <p:sp>
        <p:nvSpPr>
          <p:cNvPr id="7" name="Content Placeholder 3">
            <a:extLst>
              <a:ext uri="{FF2B5EF4-FFF2-40B4-BE49-F238E27FC236}">
                <a16:creationId xmlns:a16="http://schemas.microsoft.com/office/drawing/2014/main" id="{828B5E9F-9DE2-44EC-A706-1764B8070531}"/>
              </a:ext>
            </a:extLst>
          </p:cNvPr>
          <p:cNvSpPr>
            <a:spLocks noGrp="1"/>
          </p:cNvSpPr>
          <p:nvPr>
            <p:ph idx="1"/>
          </p:nvPr>
        </p:nvSpPr>
        <p:spPr>
          <a:xfrm>
            <a:off x="474662" y="844062"/>
            <a:ext cx="8280057" cy="1134506"/>
          </a:xfrm>
        </p:spPr>
        <p:txBody>
          <a:bodyPr/>
          <a:lstStyle/>
          <a:p>
            <a:pPr marL="342900" indent="-342900" algn="l" rtl="0">
              <a:buFont typeface="Arial" panose="020B0604020202020204" pitchFamily="34" charset="0"/>
              <a:buChar char="•"/>
            </a:pPr>
            <a:r>
              <a:rPr lang="fr-FR" sz="1600">
                <a:solidFill>
                  <a:srgbClr val="000000"/>
                </a:solidFill>
              </a:rPr>
              <a:t>Les entrées de la table ARP ne sont pas permanentes et sont supprimées lorsqu'une minuterie de cache ARP expire après une période spécifiée.</a:t>
            </a:r>
          </a:p>
          <a:p>
            <a:pPr marL="342900" indent="-342900" algn="l" rtl="0">
              <a:buFont typeface="Arial" panose="020B0604020202020204" pitchFamily="34" charset="0"/>
              <a:buChar char="•"/>
            </a:pPr>
            <a:r>
              <a:rPr lang="fr-FR" sz="1600">
                <a:solidFill>
                  <a:srgbClr val="000000"/>
                </a:solidFill>
              </a:rPr>
              <a:t>Cette période varie en fonction du système d'exploitation du périphérique.</a:t>
            </a:r>
          </a:p>
          <a:p>
            <a:pPr marL="342900" indent="-342900" algn="l" rtl="0">
              <a:buFont typeface="Arial" panose="020B0604020202020204" pitchFamily="34" charset="0"/>
              <a:buChar char="•"/>
            </a:pPr>
            <a:r>
              <a:rPr lang="fr-FR" sz="1600">
                <a:solidFill>
                  <a:srgbClr val="000000"/>
                </a:solidFill>
              </a:rPr>
              <a:t>Les entrées de table ARP peuvent également être supprimées manuellement par l'administrateur. </a:t>
            </a:r>
          </a:p>
          <a:p>
            <a:pPr marL="0" indent="0" algn="l"/>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342900" indent="-342900">
              <a:buFont typeface="Arial" panose="020B0604020202020204" pitchFamily="34" charset="0"/>
              <a:buChar char="•"/>
            </a:pPr>
            <a:endParaRPr lang="en-US" dirty="0">
              <a:solidFill>
                <a:srgbClr val="000000"/>
              </a:solidFill>
            </a:endParaRPr>
          </a:p>
        </p:txBody>
      </p:sp>
      <p:pic>
        <p:nvPicPr>
          <p:cNvPr id="2" name="Picture 1">
            <a:extLst>
              <a:ext uri="{FF2B5EF4-FFF2-40B4-BE49-F238E27FC236}">
                <a16:creationId xmlns:a16="http://schemas.microsoft.com/office/drawing/2014/main" id="{88E1F9DB-BF06-458F-943E-47F1D805506A}"/>
              </a:ext>
            </a:extLst>
          </p:cNvPr>
          <p:cNvPicPr>
            <a:picLocks noChangeAspect="1"/>
          </p:cNvPicPr>
          <p:nvPr/>
        </p:nvPicPr>
        <p:blipFill>
          <a:blip r:embed="rId3"/>
          <a:stretch>
            <a:fillRect/>
          </a:stretch>
        </p:blipFill>
        <p:spPr>
          <a:xfrm>
            <a:off x="1231392" y="1978568"/>
            <a:ext cx="4998720" cy="2678231"/>
          </a:xfrm>
          <a:prstGeom prst="rect">
            <a:avLst/>
          </a:prstGeom>
        </p:spPr>
      </p:pic>
    </p:spTree>
    <p:extLst>
      <p:ext uri="{BB962C8B-B14F-4D97-AF65-F5344CB8AC3E}">
        <p14:creationId xmlns:p14="http://schemas.microsoft.com/office/powerpoint/2010/main" val="333203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ARP</a:t>
            </a:r>
            <a:br>
              <a:rPr lang="en-US" dirty="0"/>
            </a:br>
            <a:r>
              <a:rPr lang="fr-FR" sz="2400"/>
              <a:t>Tables ARP sur les périphériques réseau</a:t>
            </a:r>
          </a:p>
        </p:txBody>
      </p:sp>
      <p:sp>
        <p:nvSpPr>
          <p:cNvPr id="7" name="Content Placeholder 3">
            <a:extLst>
              <a:ext uri="{FF2B5EF4-FFF2-40B4-BE49-F238E27FC236}">
                <a16:creationId xmlns:a16="http://schemas.microsoft.com/office/drawing/2014/main" id="{828B5E9F-9DE2-44EC-A706-1764B8070531}"/>
              </a:ext>
            </a:extLst>
          </p:cNvPr>
          <p:cNvSpPr>
            <a:spLocks noGrp="1"/>
          </p:cNvSpPr>
          <p:nvPr>
            <p:ph idx="1"/>
          </p:nvPr>
        </p:nvSpPr>
        <p:spPr>
          <a:xfrm>
            <a:off x="474662" y="844062"/>
            <a:ext cx="8280057" cy="731837"/>
          </a:xfrm>
        </p:spPr>
        <p:txBody>
          <a:bodyPr/>
          <a:lstStyle/>
          <a:p>
            <a:pPr marL="342900" indent="-342900" algn="l" rtl="0">
              <a:buFont typeface="Arial" panose="020B0604020202020204" pitchFamily="34" charset="0"/>
              <a:buChar char="•"/>
            </a:pPr>
            <a:r>
              <a:rPr lang="fr-FR" sz="1600">
                <a:solidFill>
                  <a:srgbClr val="000000"/>
                </a:solidFill>
              </a:rPr>
              <a:t>La commande </a:t>
            </a:r>
            <a:r>
              <a:rPr lang="fr-FR" sz="1600" b="1">
                <a:solidFill>
                  <a:srgbClr val="000000"/>
                </a:solidFill>
                <a:latin typeface="Courier New" panose="02070309020205020404" pitchFamily="49" charset="0"/>
                <a:cs typeface="Courier New" panose="02070309020205020404" pitchFamily="49" charset="0"/>
              </a:rPr>
              <a:t>show ip arp </a:t>
            </a:r>
            <a:r>
              <a:rPr lang="fr-FR" sz="1600">
                <a:solidFill>
                  <a:srgbClr val="000000"/>
                </a:solidFill>
              </a:rPr>
              <a:t>affiche le tableau ARP sur un routeur Cisco.</a:t>
            </a:r>
          </a:p>
          <a:p>
            <a:pPr marL="342900" indent="-342900" algn="l" rtl="0">
              <a:buFont typeface="Arial" panose="020B0604020202020204" pitchFamily="34" charset="0"/>
              <a:buChar char="•"/>
            </a:pPr>
            <a:r>
              <a:rPr lang="fr-FR" sz="1600">
                <a:solidFill>
                  <a:srgbClr val="000000"/>
                </a:solidFill>
              </a:rPr>
              <a:t>La commande </a:t>
            </a:r>
            <a:r>
              <a:rPr lang="fr-FR" sz="1600" b="1">
                <a:solidFill>
                  <a:srgbClr val="000000"/>
                </a:solidFill>
                <a:latin typeface="Courier New" panose="02070309020205020404" pitchFamily="49" charset="0"/>
                <a:cs typeface="Courier New" panose="02070309020205020404" pitchFamily="49" charset="0"/>
              </a:rPr>
              <a:t>arp —a</a:t>
            </a:r>
            <a:r>
              <a:rPr lang="fr-FR" sz="1600">
                <a:solidFill>
                  <a:srgbClr val="000000"/>
                </a:solidFill>
              </a:rPr>
              <a:t> affiche la table ARP sur un PC Windows 10.</a:t>
            </a:r>
          </a:p>
          <a:p>
            <a:pPr marL="0" indent="0" algn="l"/>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342900" indent="-342900" algn="l">
              <a:buFont typeface="Arial" panose="020B0604020202020204" pitchFamily="34" charset="0"/>
              <a:buChar char="•"/>
            </a:pPr>
            <a:endParaRPr lang="en-US" dirty="0">
              <a:solidFill>
                <a:srgbClr val="000000"/>
              </a:solidFill>
            </a:endParaRPr>
          </a:p>
        </p:txBody>
      </p:sp>
      <p:sp>
        <p:nvSpPr>
          <p:cNvPr id="5" name="TextBox 4">
            <a:extLst>
              <a:ext uri="{FF2B5EF4-FFF2-40B4-BE49-F238E27FC236}">
                <a16:creationId xmlns:a16="http://schemas.microsoft.com/office/drawing/2014/main" id="{16A4B50D-6EE1-40FE-8374-1A9F3109A798}"/>
              </a:ext>
            </a:extLst>
          </p:cNvPr>
          <p:cNvSpPr txBox="1"/>
          <p:nvPr/>
        </p:nvSpPr>
        <p:spPr>
          <a:xfrm>
            <a:off x="629914" y="1756301"/>
            <a:ext cx="7715574" cy="830997"/>
          </a:xfrm>
          <a:prstGeom prst="rect">
            <a:avLst/>
          </a:prstGeom>
          <a:solidFill>
            <a:srgbClr val="000000"/>
          </a:solidFill>
        </p:spPr>
        <p:txBody>
          <a:bodyPr wrap="none" rtlCol="0">
            <a:spAutoFit/>
          </a:bodyPr>
          <a:lstStyle/>
          <a:p>
            <a:pPr rtl="0"/>
            <a:r>
              <a:rPr lang="fr-FR" sz="1200">
                <a:solidFill>
                  <a:schemeClr val="bg1"/>
                </a:solidFill>
                <a:highlight>
                  <a:srgbClr val="000000"/>
                </a:highlight>
                <a:latin typeface="Courier New" panose="02070309020205020404" pitchFamily="49" charset="0"/>
                <a:cs typeface="Courier New" panose="02070309020205020404" pitchFamily="49" charset="0"/>
              </a:rPr>
              <a:t>R1# </a:t>
            </a:r>
            <a:r>
              <a:rPr lang="fr-FR" sz="1200" b="1">
                <a:solidFill>
                  <a:schemeClr val="bg1"/>
                </a:solidFill>
                <a:highlight>
                  <a:srgbClr val="000000"/>
                </a:highlight>
                <a:latin typeface="Courier New" panose="02070309020205020404" pitchFamily="49" charset="0"/>
                <a:cs typeface="Courier New" panose="02070309020205020404" pitchFamily="49" charset="0"/>
              </a:rPr>
              <a:t>show ip arp</a:t>
            </a:r>
          </a:p>
          <a:p>
            <a:pPr rtl="0"/>
            <a:r>
              <a:rPr lang="fr-FR" sz="1200">
                <a:solidFill>
                  <a:schemeClr val="bg1"/>
                </a:solidFill>
                <a:highlight>
                  <a:srgbClr val="000000"/>
                </a:highlight>
                <a:latin typeface="Courier New" panose="02070309020205020404" pitchFamily="49" charset="0"/>
                <a:cs typeface="Courier New" panose="02070309020205020404" pitchFamily="49" charset="0"/>
              </a:rPr>
              <a:t>Protocol Address Age (min) Hardware Addr Type Interface</a:t>
            </a:r>
          </a:p>
          <a:p>
            <a:pPr rtl="0"/>
            <a:r>
              <a:rPr lang="fr-FR" sz="1200">
                <a:solidFill>
                  <a:schemeClr val="bg1"/>
                </a:solidFill>
                <a:highlight>
                  <a:srgbClr val="000000"/>
                </a:highlight>
                <a:latin typeface="Courier New" panose="02070309020205020404" pitchFamily="49" charset="0"/>
                <a:cs typeface="Courier New" panose="02070309020205020404" pitchFamily="49" charset="0"/>
              </a:rPr>
              <a:t>Internet 192.168.10.1 - a0e0.af0d.e140 ARPA GigabiteThernet0/0/0</a:t>
            </a:r>
          </a:p>
          <a:p>
            <a:endParaRPr lang="en-US" sz="1200" dirty="0">
              <a:solidFill>
                <a:schemeClr val="bg1"/>
              </a:solidFill>
              <a:highlight>
                <a:srgbClr val="000000"/>
              </a:highlight>
              <a:latin typeface="Courier New" panose="02070309020205020404" pitchFamily="49" charset="0"/>
              <a:cs typeface="Courier New" panose="02070309020205020404" pitchFamily="49" charset="0"/>
            </a:endParaRPr>
          </a:p>
        </p:txBody>
      </p:sp>
      <p:sp>
        <p:nvSpPr>
          <p:cNvPr id="6" name="TextBox 5">
            <a:extLst>
              <a:ext uri="{FF2B5EF4-FFF2-40B4-BE49-F238E27FC236}">
                <a16:creationId xmlns:a16="http://schemas.microsoft.com/office/drawing/2014/main" id="{042B87D4-C52D-48F9-8660-B3A9C2BB16B8}"/>
              </a:ext>
            </a:extLst>
          </p:cNvPr>
          <p:cNvSpPr txBox="1"/>
          <p:nvPr/>
        </p:nvSpPr>
        <p:spPr>
          <a:xfrm>
            <a:off x="629914" y="3011424"/>
            <a:ext cx="7715574" cy="1200329"/>
          </a:xfrm>
          <a:prstGeom prst="rect">
            <a:avLst/>
          </a:prstGeom>
          <a:solidFill>
            <a:srgbClr val="000000"/>
          </a:solidFill>
        </p:spPr>
        <p:txBody>
          <a:bodyPr wrap="square" rtlCol="0">
            <a:spAutoFit/>
          </a:bodyPr>
          <a:lstStyle/>
          <a:p>
            <a:pPr rtl="0"/>
            <a:r>
              <a:rPr lang="fr-FR" sz="1200">
                <a:solidFill>
                  <a:schemeClr val="bg1"/>
                </a:solidFill>
                <a:latin typeface="Courier New" panose="02070309020205020404" pitchFamily="49" charset="0"/>
                <a:cs typeface="Courier New" panose="02070309020205020404" pitchFamily="49" charset="0"/>
              </a:rPr>
              <a:t>C:\Users\PC &gt; </a:t>
            </a:r>
            <a:r>
              <a:rPr lang="fr-FR" sz="1200" b="1">
                <a:solidFill>
                  <a:schemeClr val="bg1"/>
                </a:solidFill>
                <a:latin typeface="Courier New" panose="02070309020205020404" pitchFamily="49" charset="0"/>
                <a:cs typeface="Courier New" panose="02070309020205020404" pitchFamily="49" charset="0"/>
              </a:rPr>
              <a:t>arp -a</a:t>
            </a:r>
          </a:p>
          <a:p>
            <a:pPr rtl="0"/>
            <a:r>
              <a:rPr lang="fr-FR" sz="1200">
                <a:solidFill>
                  <a:schemeClr val="bg1"/>
                </a:solidFill>
                <a:latin typeface="Courier New" panose="02070309020205020404" pitchFamily="49" charset="0"/>
                <a:cs typeface="Courier New" panose="02070309020205020404" pitchFamily="49" charset="0"/>
              </a:rPr>
              <a:t> </a:t>
            </a:r>
          </a:p>
          <a:p>
            <a:pPr rtl="0"/>
            <a:r>
              <a:rPr lang="fr-FR" sz="1200">
                <a:solidFill>
                  <a:schemeClr val="bg1"/>
                </a:solidFill>
                <a:latin typeface="Courier New" panose="02070309020205020404" pitchFamily="49" charset="0"/>
                <a:cs typeface="Courier New" panose="02070309020205020404" pitchFamily="49" charset="0"/>
              </a:rPr>
              <a:t>Interface : 192.168.1.124 — 0x10</a:t>
            </a:r>
          </a:p>
          <a:p>
            <a:pPr rtl="0"/>
            <a:r>
              <a:rPr lang="fr-FR" sz="1200">
                <a:solidFill>
                  <a:schemeClr val="bg1"/>
                </a:solidFill>
                <a:latin typeface="Courier New" panose="02070309020205020404" pitchFamily="49" charset="0"/>
                <a:cs typeface="Courier New" panose="02070309020205020404" pitchFamily="49" charset="0"/>
              </a:rPr>
              <a:t>  Adresse Internet Type d'adresse physique</a:t>
            </a:r>
          </a:p>
          <a:p>
            <a:pPr rtl="0"/>
            <a:r>
              <a:rPr lang="fr-FR" sz="1200">
                <a:solidFill>
                  <a:schemeClr val="bg1"/>
                </a:solidFill>
                <a:latin typeface="Courier New" panose="02070309020205020404" pitchFamily="49" charset="0"/>
                <a:cs typeface="Courier New" panose="02070309020205020404" pitchFamily="49" charset="0"/>
              </a:rPr>
              <a:t>  192.168.1.1 c8-d7-19-cc-a0-86 dynamique</a:t>
            </a:r>
          </a:p>
          <a:p>
            <a:pPr rtl="0"/>
            <a:r>
              <a:rPr lang="fr-FR" sz="1200">
                <a:solidFill>
                  <a:schemeClr val="bg1"/>
                </a:solidFill>
                <a:latin typeface="Courier New" panose="02070309020205020404" pitchFamily="49" charset="0"/>
                <a:cs typeface="Courier New" panose="02070309020205020404" pitchFamily="49" charset="0"/>
              </a:rPr>
              <a:t>  192.168.1.101 08-3e-0c-f5-f7-77 dynamique</a:t>
            </a:r>
          </a:p>
        </p:txBody>
      </p:sp>
    </p:spTree>
    <p:extLst>
      <p:ext uri="{BB962C8B-B14F-4D97-AF65-F5344CB8AC3E}">
        <p14:creationId xmlns:p14="http://schemas.microsoft.com/office/powerpoint/2010/main" val="2651325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ARP</a:t>
            </a:r>
            <a:br>
              <a:rPr lang="en-US" dirty="0"/>
            </a:br>
            <a:r>
              <a:rPr lang="fr-FR" sz="2400"/>
              <a:t>Problèmes ARP - Diffusion de l'ARP et usurpation d'identité de l'ARP</a:t>
            </a:r>
          </a:p>
        </p:txBody>
      </p:sp>
      <p:sp>
        <p:nvSpPr>
          <p:cNvPr id="7" name="Content Placeholder 3">
            <a:extLst>
              <a:ext uri="{FF2B5EF4-FFF2-40B4-BE49-F238E27FC236}">
                <a16:creationId xmlns:a16="http://schemas.microsoft.com/office/drawing/2014/main" id="{828B5E9F-9DE2-44EC-A706-1764B8070531}"/>
              </a:ext>
            </a:extLst>
          </p:cNvPr>
          <p:cNvSpPr>
            <a:spLocks noGrp="1"/>
          </p:cNvSpPr>
          <p:nvPr>
            <p:ph idx="1"/>
          </p:nvPr>
        </p:nvSpPr>
        <p:spPr>
          <a:xfrm>
            <a:off x="474662" y="844062"/>
            <a:ext cx="8280057" cy="1210981"/>
          </a:xfrm>
        </p:spPr>
        <p:txBody>
          <a:bodyPr/>
          <a:lstStyle/>
          <a:p>
            <a:pPr marL="342900" indent="-342900" algn="l" rtl="0">
              <a:buFont typeface="Arial" panose="020B0604020202020204" pitchFamily="34" charset="0"/>
              <a:buChar char="•"/>
            </a:pPr>
            <a:r>
              <a:rPr lang="fr-FR" sz="1600">
                <a:solidFill>
                  <a:srgbClr val="000000"/>
                </a:solidFill>
              </a:rPr>
              <a:t>Les requêtes ARP sont reçues et traitées par chaque appareil du réseau local.</a:t>
            </a:r>
          </a:p>
          <a:p>
            <a:pPr marL="342900" indent="-342900" algn="l" rtl="0">
              <a:buFont typeface="Arial" panose="020B0604020202020204" pitchFamily="34" charset="0"/>
              <a:buChar char="•"/>
            </a:pPr>
            <a:r>
              <a:rPr lang="fr-FR" sz="1600">
                <a:solidFill>
                  <a:srgbClr val="000000"/>
                </a:solidFill>
              </a:rPr>
              <a:t>Les diffusions ARP excessives peuvent entraîner une réduction des performances.</a:t>
            </a:r>
          </a:p>
          <a:p>
            <a:pPr marL="342900" indent="-342900" algn="l" rtl="0">
              <a:buFont typeface="Arial" panose="020B0604020202020204" pitchFamily="34" charset="0"/>
              <a:buChar char="•"/>
            </a:pPr>
            <a:r>
              <a:rPr lang="fr-FR" sz="1600">
                <a:solidFill>
                  <a:srgbClr val="000000"/>
                </a:solidFill>
              </a:rPr>
              <a:t>Les réponses ARP peuvent être usurpées par un acteur de menace pour effectuer une attaque ARP par empoisonnement ARP.</a:t>
            </a:r>
          </a:p>
          <a:p>
            <a:pPr marL="342900" indent="-342900" algn="l" rtl="0">
              <a:buFont typeface="Arial" panose="020B0604020202020204" pitchFamily="34" charset="0"/>
              <a:buChar char="•"/>
            </a:pPr>
            <a:r>
              <a:rPr lang="fr-FR" sz="1600">
                <a:solidFill>
                  <a:srgbClr val="000000"/>
                </a:solidFill>
              </a:rPr>
              <a:t>Les commutateurs de niveau entreprise incluent des techniques d'atténuation pour se protéger contre les attaques ARP.</a:t>
            </a:r>
          </a:p>
          <a:p>
            <a:pPr marL="0" indent="0" algn="l"/>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342900" indent="-342900" algn="l">
              <a:buFont typeface="Arial" panose="020B0604020202020204" pitchFamily="34" charset="0"/>
              <a:buChar char="•"/>
            </a:pPr>
            <a:endParaRPr lang="en-US" dirty="0">
              <a:solidFill>
                <a:srgbClr val="000000"/>
              </a:solidFill>
            </a:endParaRPr>
          </a:p>
        </p:txBody>
      </p:sp>
      <p:pic>
        <p:nvPicPr>
          <p:cNvPr id="2" name="Picture 1">
            <a:extLst>
              <a:ext uri="{FF2B5EF4-FFF2-40B4-BE49-F238E27FC236}">
                <a16:creationId xmlns:a16="http://schemas.microsoft.com/office/drawing/2014/main" id="{54F65C2E-4429-4EE0-B587-6BE1F19A05B0}"/>
              </a:ext>
            </a:extLst>
          </p:cNvPr>
          <p:cNvPicPr>
            <a:picLocks noChangeAspect="1"/>
          </p:cNvPicPr>
          <p:nvPr/>
        </p:nvPicPr>
        <p:blipFill>
          <a:blip r:embed="rId3"/>
          <a:stretch>
            <a:fillRect/>
          </a:stretch>
        </p:blipFill>
        <p:spPr>
          <a:xfrm>
            <a:off x="1767840" y="2138780"/>
            <a:ext cx="5023104" cy="2650774"/>
          </a:xfrm>
          <a:prstGeom prst="rect">
            <a:avLst/>
          </a:prstGeom>
        </p:spPr>
      </p:pic>
    </p:spTree>
    <p:extLst>
      <p:ext uri="{BB962C8B-B14F-4D97-AF65-F5344CB8AC3E}">
        <p14:creationId xmlns:p14="http://schemas.microsoft.com/office/powerpoint/2010/main" val="2945305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E381FF45-3B65-47D1-8A90-CFC6E13DF39B}"/>
              </a:ext>
            </a:extLst>
          </p:cNvPr>
          <p:cNvSpPr>
            <a:spLocks noGrp="1"/>
          </p:cNvSpPr>
          <p:nvPr>
            <p:ph type="title"/>
          </p:nvPr>
        </p:nvSpPr>
        <p:spPr>
          <a:xfrm>
            <a:off x="197963" y="284752"/>
            <a:ext cx="9068585" cy="731837"/>
          </a:xfrm>
        </p:spPr>
        <p:txBody>
          <a:bodyPr/>
          <a:lstStyle/>
          <a:p>
            <a:pPr rtl="0"/>
            <a:r>
              <a:rPr lang="fr-FR" sz="1600"/>
              <a:t>ARP</a:t>
            </a:r>
            <a:br>
              <a:rPr lang="en-US" dirty="0"/>
            </a:br>
            <a:r>
              <a:rPr lang="fr-FR" sz="2400"/>
              <a:t>Packet Tracer – Examiner le tableau ARP</a:t>
            </a:r>
          </a:p>
        </p:txBody>
      </p:sp>
      <p:sp>
        <p:nvSpPr>
          <p:cNvPr id="4" name="Content Placeholder 1">
            <a:extLst>
              <a:ext uri="{FF2B5EF4-FFF2-40B4-BE49-F238E27FC236}">
                <a16:creationId xmlns:a16="http://schemas.microsoft.com/office/drawing/2014/main" id="{C1873196-5222-45C6-8B28-9A608C2122BE}"/>
              </a:ext>
            </a:extLst>
          </p:cNvPr>
          <p:cNvSpPr>
            <a:spLocks noGrp="1"/>
          </p:cNvSpPr>
          <p:nvPr>
            <p:ph idx="1"/>
          </p:nvPr>
        </p:nvSpPr>
        <p:spPr>
          <a:xfrm>
            <a:off x="431971" y="1149825"/>
            <a:ext cx="8280057" cy="3073946"/>
          </a:xfrm>
        </p:spPr>
        <p:txBody>
          <a:bodyPr/>
          <a:lstStyle/>
          <a:p>
            <a:pPr algn="l" rtl="0"/>
            <a:r>
              <a:rPr lang="fr-FR">
                <a:solidFill>
                  <a:srgbClr val="000000"/>
                </a:solidFill>
              </a:rPr>
              <a:t>Dans ce Packet Tracer, vous aborderez les points suivants :</a:t>
            </a:r>
          </a:p>
          <a:p>
            <a:pPr marL="342900" indent="-342900" algn="l" rtl="0">
              <a:buFont typeface="Arial" panose="020B0604020202020204" pitchFamily="34" charset="0"/>
              <a:buChar char="•"/>
            </a:pPr>
            <a:r>
              <a:rPr lang="fr-FR">
                <a:solidFill>
                  <a:srgbClr val="000000"/>
                </a:solidFill>
              </a:rPr>
              <a:t>Examiner une requête ARP</a:t>
            </a:r>
          </a:p>
          <a:p>
            <a:pPr marL="342900" indent="-342900" algn="l" rtl="0">
              <a:buFont typeface="Arial" panose="020B0604020202020204" pitchFamily="34" charset="0"/>
              <a:buChar char="•"/>
            </a:pPr>
            <a:r>
              <a:rPr lang="fr-FR">
                <a:solidFill>
                  <a:srgbClr val="000000"/>
                </a:solidFill>
              </a:rPr>
              <a:t>Analyser la table d'adresses MAC du commutateur</a:t>
            </a:r>
          </a:p>
          <a:p>
            <a:pPr marL="342900" indent="-342900" algn="l" rtl="0">
              <a:buFont typeface="Arial" panose="020B0604020202020204" pitchFamily="34" charset="0"/>
              <a:buChar char="•"/>
            </a:pPr>
            <a:r>
              <a:rPr lang="fr-FR">
                <a:solidFill>
                  <a:srgbClr val="000000"/>
                </a:solidFill>
              </a:rPr>
              <a:t>Examiner le processus ARP dans les communications distantes</a:t>
            </a:r>
          </a:p>
        </p:txBody>
      </p:sp>
    </p:spTree>
    <p:extLst>
      <p:ext uri="{BB962C8B-B14F-4D97-AF65-F5344CB8AC3E}">
        <p14:creationId xmlns:p14="http://schemas.microsoft.com/office/powerpoint/2010/main" val="3754566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9.3 Câblage en cuivre</a:t>
            </a:r>
          </a:p>
        </p:txBody>
      </p:sp>
    </p:spTree>
    <p:custDataLst>
      <p:tags r:id="rId1"/>
    </p:custDataLst>
    <p:extLst>
      <p:ext uri="{BB962C8B-B14F-4D97-AF65-F5344CB8AC3E}">
        <p14:creationId xmlns:p14="http://schemas.microsoft.com/office/powerpoint/2010/main" val="473391011"/>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br>
              <a:rPr lang="en-US" dirty="0"/>
            </a:br>
            <a:r>
              <a:rPr lang="fr-FR" sz="2400"/>
              <a:t>Vidéo de Découverte de voisins IPv6 — Découverte de voisins IPv6</a:t>
            </a:r>
          </a:p>
        </p:txBody>
      </p:sp>
      <p:sp>
        <p:nvSpPr>
          <p:cNvPr id="7" name="Content Placeholder 3">
            <a:extLst>
              <a:ext uri="{FF2B5EF4-FFF2-40B4-BE49-F238E27FC236}">
                <a16:creationId xmlns:a16="http://schemas.microsoft.com/office/drawing/2014/main" id="{828B5E9F-9DE2-44EC-A706-1764B8070531}"/>
              </a:ext>
            </a:extLst>
          </p:cNvPr>
          <p:cNvSpPr>
            <a:spLocks noGrp="1"/>
          </p:cNvSpPr>
          <p:nvPr>
            <p:ph idx="1"/>
          </p:nvPr>
        </p:nvSpPr>
        <p:spPr>
          <a:xfrm>
            <a:off x="207390" y="848412"/>
            <a:ext cx="8547329" cy="3573322"/>
          </a:xfrm>
        </p:spPr>
        <p:txBody>
          <a:bodyPr/>
          <a:lstStyle/>
          <a:p>
            <a:pPr marL="0" indent="0" algn="l" rtl="0"/>
            <a:r>
              <a:rPr lang="fr-FR" sz="1800">
                <a:solidFill>
                  <a:srgbClr val="000000"/>
                </a:solidFill>
              </a:rPr>
              <a:t>Cette vidéo expliquera le processus de résolution d'adresses par IPv6 en utilisant les messages de sollicitation et de publicité des voisins ICMPv6.</a:t>
            </a:r>
          </a:p>
          <a:p>
            <a:pPr marL="342900" indent="-342900">
              <a:buFont typeface="Arial" panose="020B0604020202020204" pitchFamily="34" charset="0"/>
              <a:buChar char="•"/>
            </a:pPr>
            <a:endParaRPr lang="en-US" dirty="0">
              <a:solidFill>
                <a:srgbClr val="000000"/>
              </a:solidFill>
            </a:endParaRPr>
          </a:p>
        </p:txBody>
      </p:sp>
    </p:spTree>
    <p:extLst>
      <p:ext uri="{BB962C8B-B14F-4D97-AF65-F5344CB8AC3E}">
        <p14:creationId xmlns:p14="http://schemas.microsoft.com/office/powerpoint/2010/main" val="2056220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Découverte de voisins IPv6</a:t>
            </a:r>
            <a:br>
              <a:rPr lang="en-US" dirty="0"/>
            </a:br>
            <a:r>
              <a:rPr lang="fr-FR" sz="2400"/>
              <a:t>Messages de découverte de voisins</a:t>
            </a:r>
          </a:p>
        </p:txBody>
      </p:sp>
      <p:sp>
        <p:nvSpPr>
          <p:cNvPr id="7" name="Content Placeholder 3">
            <a:extLst>
              <a:ext uri="{FF2B5EF4-FFF2-40B4-BE49-F238E27FC236}">
                <a16:creationId xmlns:a16="http://schemas.microsoft.com/office/drawing/2014/main" id="{828B5E9F-9DE2-44EC-A706-1764B8070531}"/>
              </a:ext>
            </a:extLst>
          </p:cNvPr>
          <p:cNvSpPr>
            <a:spLocks noGrp="1"/>
          </p:cNvSpPr>
          <p:nvPr>
            <p:ph idx="1"/>
          </p:nvPr>
        </p:nvSpPr>
        <p:spPr>
          <a:xfrm>
            <a:off x="474662" y="844062"/>
            <a:ext cx="8280057" cy="3577672"/>
          </a:xfrm>
        </p:spPr>
        <p:txBody>
          <a:bodyPr/>
          <a:lstStyle/>
          <a:p>
            <a:pPr marL="0" indent="0" algn="l" rtl="0"/>
            <a:r>
              <a:rPr lang="fr-FR" sz="1800">
                <a:solidFill>
                  <a:srgbClr val="000000"/>
                </a:solidFill>
              </a:rPr>
              <a:t>Le protocole IPv6 Neighbor Discovery (ND) fournit:</a:t>
            </a:r>
          </a:p>
          <a:p>
            <a:pPr marL="415985" lvl="1" indent="-342900" rtl="0">
              <a:buFont typeface="Arial" panose="020B0604020202020204" pitchFamily="34" charset="0"/>
              <a:buChar char="•"/>
            </a:pPr>
            <a:r>
              <a:rPr lang="fr-FR" sz="1800">
                <a:solidFill>
                  <a:srgbClr val="000000"/>
                </a:solidFill>
              </a:rPr>
              <a:t>Résolution d'adresse</a:t>
            </a:r>
          </a:p>
          <a:p>
            <a:pPr marL="415985" lvl="1" indent="-342900" rtl="0">
              <a:buFont typeface="Arial" panose="020B0604020202020204" pitchFamily="34" charset="0"/>
              <a:buChar char="•"/>
            </a:pPr>
            <a:r>
              <a:rPr lang="fr-FR" sz="1800">
                <a:solidFill>
                  <a:srgbClr val="000000"/>
                </a:solidFill>
              </a:rPr>
              <a:t>Détection de routeur </a:t>
            </a:r>
          </a:p>
          <a:p>
            <a:pPr marL="415985" lvl="1" indent="-342900" rtl="0">
              <a:buFont typeface="Arial" panose="020B0604020202020204" pitchFamily="34" charset="0"/>
              <a:buChar char="•"/>
            </a:pPr>
            <a:r>
              <a:rPr lang="fr-FR" sz="1800">
                <a:solidFill>
                  <a:srgbClr val="000000"/>
                </a:solidFill>
              </a:rPr>
              <a:t>Services de redirection</a:t>
            </a:r>
          </a:p>
          <a:p>
            <a:pPr marL="342900" indent="-342900" algn="l" rtl="0">
              <a:buFont typeface="Arial" panose="020B0604020202020204" pitchFamily="34" charset="0"/>
              <a:buChar char="•"/>
            </a:pPr>
            <a:r>
              <a:rPr lang="fr-FR" sz="1800">
                <a:solidFill>
                  <a:srgbClr val="000000"/>
                </a:solidFill>
              </a:rPr>
              <a:t>Les messages ICMPv6 de sollicitation de voisins (NS) et de publicité de voisins (NA) sont utilisés pour les messages de dispositif à dispositif tels que la résolution d'adresse.</a:t>
            </a:r>
          </a:p>
          <a:p>
            <a:pPr marL="342900" indent="-342900" algn="l" rtl="0">
              <a:buFont typeface="Arial" panose="020B0604020202020204" pitchFamily="34" charset="0"/>
              <a:buChar char="•"/>
            </a:pPr>
            <a:r>
              <a:rPr lang="fr-FR" sz="1800">
                <a:solidFill>
                  <a:srgbClr val="000000"/>
                </a:solidFill>
              </a:rPr>
              <a:t>Les messages ICMTPv6 de sollicitation de routeur (RS) et de publicité de routeur (RA) sont utilisés pour la messagerie entre les appareils et les routeurs pour la découverte de routeurs.</a:t>
            </a:r>
          </a:p>
          <a:p>
            <a:pPr marL="342900" indent="-342900" algn="l" rtl="0">
              <a:buFont typeface="Arial" panose="020B0604020202020204" pitchFamily="34" charset="0"/>
              <a:buChar char="•"/>
            </a:pPr>
            <a:r>
              <a:rPr lang="fr-FR" sz="1800">
                <a:solidFill>
                  <a:srgbClr val="000000"/>
                </a:solidFill>
              </a:rPr>
              <a:t>Les messages de redirection ICMPv6 sont utilisés par les routeurs pour une meilleure sélection de saut suivant.</a:t>
            </a:r>
          </a:p>
        </p:txBody>
      </p:sp>
    </p:spTree>
    <p:extLst>
      <p:ext uri="{BB962C8B-B14F-4D97-AF65-F5344CB8AC3E}">
        <p14:creationId xmlns:p14="http://schemas.microsoft.com/office/powerpoint/2010/main" val="3721906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Découverte de voisins</a:t>
            </a:r>
            <a:br>
              <a:rPr lang="en-US" dirty="0"/>
            </a:br>
            <a:r>
              <a:rPr lang="fr-FR" sz="2400"/>
              <a:t>IPv6 Découverte de voisins IPv6 — Résolution d'adresses</a:t>
            </a:r>
          </a:p>
        </p:txBody>
      </p:sp>
      <p:sp>
        <p:nvSpPr>
          <p:cNvPr id="7" name="Content Placeholder 3">
            <a:extLst>
              <a:ext uri="{FF2B5EF4-FFF2-40B4-BE49-F238E27FC236}">
                <a16:creationId xmlns:a16="http://schemas.microsoft.com/office/drawing/2014/main" id="{828B5E9F-9DE2-44EC-A706-1764B8070531}"/>
              </a:ext>
            </a:extLst>
          </p:cNvPr>
          <p:cNvSpPr>
            <a:spLocks noGrp="1"/>
          </p:cNvSpPr>
          <p:nvPr>
            <p:ph idx="1"/>
          </p:nvPr>
        </p:nvSpPr>
        <p:spPr>
          <a:xfrm>
            <a:off x="5250730" y="774975"/>
            <a:ext cx="3773496" cy="2728697"/>
          </a:xfrm>
        </p:spPr>
        <p:txBody>
          <a:bodyPr/>
          <a:lstStyle/>
          <a:p>
            <a:pPr marL="342900" indent="-342900" algn="l" rtl="0">
              <a:buFont typeface="Arial" panose="020B0604020202020204" pitchFamily="34" charset="0"/>
              <a:buChar char="•"/>
            </a:pPr>
            <a:r>
              <a:rPr lang="fr-FR" sz="1800">
                <a:solidFill>
                  <a:srgbClr val="000000"/>
                </a:solidFill>
              </a:rPr>
              <a:t>Les périphériques IPv6 utilisent ND pour résoudre l'adresse MAC d'une adresse IPv6 connue.</a:t>
            </a:r>
          </a:p>
          <a:p>
            <a:pPr marL="342900" indent="-342900" algn="l" rtl="0">
              <a:buFont typeface="Arial" panose="020B0604020202020204" pitchFamily="34" charset="0"/>
              <a:buChar char="•"/>
            </a:pPr>
            <a:r>
              <a:rPr lang="fr-FR" sz="1800">
                <a:solidFill>
                  <a:srgbClr val="000000"/>
                </a:solidFill>
              </a:rPr>
              <a:t>Les messages de sollicitation de voisin ICMPv6 sont envoyés à l'aide d'adresses de multidiffusion Ethernet et IPv6 spéciales. </a:t>
            </a:r>
          </a:p>
        </p:txBody>
      </p:sp>
      <p:pic>
        <p:nvPicPr>
          <p:cNvPr id="2" name="Picture 1">
            <a:extLst>
              <a:ext uri="{FF2B5EF4-FFF2-40B4-BE49-F238E27FC236}">
                <a16:creationId xmlns:a16="http://schemas.microsoft.com/office/drawing/2014/main" id="{BDC4A0AF-0003-44FE-BC39-5B53008F411D}"/>
              </a:ext>
            </a:extLst>
          </p:cNvPr>
          <p:cNvPicPr>
            <a:picLocks noChangeAspect="1"/>
          </p:cNvPicPr>
          <p:nvPr/>
        </p:nvPicPr>
        <p:blipFill>
          <a:blip r:embed="rId3"/>
          <a:stretch>
            <a:fillRect/>
          </a:stretch>
        </p:blipFill>
        <p:spPr>
          <a:xfrm>
            <a:off x="399247" y="899040"/>
            <a:ext cx="4776067" cy="3351250"/>
          </a:xfrm>
          <a:prstGeom prst="rect">
            <a:avLst/>
          </a:prstGeom>
        </p:spPr>
      </p:pic>
    </p:spTree>
    <p:extLst>
      <p:ext uri="{BB962C8B-B14F-4D97-AF65-F5344CB8AC3E}">
        <p14:creationId xmlns:p14="http://schemas.microsoft.com/office/powerpoint/2010/main" val="1518939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1">
            <a:extLst>
              <a:ext uri="{FF2B5EF4-FFF2-40B4-BE49-F238E27FC236}">
                <a16:creationId xmlns:a16="http://schemas.microsoft.com/office/drawing/2014/main" id="{0FB63644-4EEA-4181-89E6-657F8BF024D1}"/>
              </a:ext>
            </a:extLst>
          </p:cNvPr>
          <p:cNvSpPr>
            <a:spLocks noGrp="1"/>
          </p:cNvSpPr>
          <p:nvPr>
            <p:ph idx="1"/>
          </p:nvPr>
        </p:nvSpPr>
        <p:spPr>
          <a:xfrm>
            <a:off x="394263" y="923582"/>
            <a:ext cx="8280057" cy="3073946"/>
          </a:xfrm>
        </p:spPr>
        <p:txBody>
          <a:bodyPr/>
          <a:lstStyle/>
          <a:p>
            <a:pPr algn="l" rtl="0"/>
            <a:r>
              <a:rPr lang="fr-FR">
                <a:solidFill>
                  <a:srgbClr val="000000"/>
                </a:solidFill>
              </a:rPr>
              <a:t>Dans ce Packet Tracer, vous aborderez les points suivants :</a:t>
            </a:r>
          </a:p>
          <a:p>
            <a:pPr marL="342900" indent="-342900" algn="l" rtl="0">
              <a:buFont typeface="Arial" panose="020B0604020202020204" pitchFamily="34" charset="0"/>
              <a:buChar char="•"/>
            </a:pPr>
            <a:r>
              <a:rPr lang="fr-FR">
                <a:solidFill>
                  <a:srgbClr val="000000"/>
                </a:solidFill>
              </a:rPr>
              <a:t>Partie 1: Réseau local de détection de voisin IPv6 (ND)</a:t>
            </a:r>
          </a:p>
          <a:p>
            <a:pPr marL="342900" indent="-342900" algn="l" rtl="0">
              <a:buFont typeface="Arial" panose="020B0604020202020204" pitchFamily="34" charset="0"/>
              <a:buChar char="•"/>
            </a:pPr>
            <a:r>
              <a:rPr lang="fr-FR">
                <a:solidFill>
                  <a:srgbClr val="000000"/>
                </a:solidFill>
              </a:rPr>
              <a:t>Partie 2 : Réseau distant de découverte des voisins IPv6</a:t>
            </a:r>
          </a:p>
        </p:txBody>
      </p:sp>
      <p:sp>
        <p:nvSpPr>
          <p:cNvPr id="9" name="Title 3">
            <a:extLst>
              <a:ext uri="{FF2B5EF4-FFF2-40B4-BE49-F238E27FC236}">
                <a16:creationId xmlns:a16="http://schemas.microsoft.com/office/drawing/2014/main" id="{B7E5C6E2-3BAE-4B94-9B14-1208CF2DA1A6}"/>
              </a:ext>
            </a:extLst>
          </p:cNvPr>
          <p:cNvSpPr>
            <a:spLocks noGrp="1"/>
          </p:cNvSpPr>
          <p:nvPr>
            <p:ph type="title"/>
          </p:nvPr>
        </p:nvSpPr>
        <p:spPr>
          <a:xfrm>
            <a:off x="0" y="67936"/>
            <a:ext cx="9068585" cy="731837"/>
          </a:xfrm>
        </p:spPr>
        <p:txBody>
          <a:bodyPr/>
          <a:lstStyle/>
          <a:p>
            <a:pPr rtl="0"/>
            <a:r>
              <a:rPr lang="fr-FR" sz="1600"/>
              <a:t>Découverte de voisins IPv6</a:t>
            </a:r>
            <a:br>
              <a:rPr lang="en-US" dirty="0"/>
            </a:br>
            <a:r>
              <a:rPr lang="fr-FR" sz="2400"/>
              <a:t>Packet Tracer –Découverte de voisins IPv6</a:t>
            </a:r>
          </a:p>
        </p:txBody>
      </p:sp>
    </p:spTree>
    <p:extLst>
      <p:ext uri="{BB962C8B-B14F-4D97-AF65-F5344CB8AC3E}">
        <p14:creationId xmlns:p14="http://schemas.microsoft.com/office/powerpoint/2010/main" val="660587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2EDE137-350D-6D47-BD51-750CD198389A}"/>
              </a:ext>
            </a:extLst>
          </p:cNvPr>
          <p:cNvSpPr>
            <a:spLocks noGrp="1"/>
          </p:cNvSpPr>
          <p:nvPr>
            <p:ph idx="1"/>
          </p:nvPr>
        </p:nvSpPr>
        <p:spPr>
          <a:xfrm>
            <a:off x="144065" y="798945"/>
            <a:ext cx="8853286" cy="346366"/>
          </a:xfrm>
        </p:spPr>
        <p:txBody>
          <a:bodyPr/>
          <a:lstStyle/>
          <a:p>
            <a:pPr rtl="0"/>
            <a:r>
              <a:rPr lang="fr-FR"/>
              <a:t>Pour faciliter l'apprentissage, les caractéristiques suivantes de l'interface graphique GUI peuvent être incluses dans ce module :</a:t>
            </a:r>
          </a:p>
          <a:p>
            <a:endParaRPr lang="en-US" dirty="0"/>
          </a:p>
          <a:p>
            <a:endParaRPr lang="en-US" dirty="0"/>
          </a:p>
          <a:p>
            <a:pPr marL="0" indent="0">
              <a:buNone/>
            </a:pPr>
            <a:endParaRPr lang="en-US" dirty="0"/>
          </a:p>
        </p:txBody>
      </p:sp>
      <p:sp>
        <p:nvSpPr>
          <p:cNvPr id="3" name="Title 2">
            <a:extLst>
              <a:ext uri="{FF2B5EF4-FFF2-40B4-BE49-F238E27FC236}">
                <a16:creationId xmlns:a16="http://schemas.microsoft.com/office/drawing/2014/main" id="{D0DBD329-AB20-664C-9697-486FE5CED9B9}"/>
              </a:ext>
            </a:extLst>
          </p:cNvPr>
          <p:cNvSpPr>
            <a:spLocks noGrp="1"/>
          </p:cNvSpPr>
          <p:nvPr>
            <p:ph type="title"/>
          </p:nvPr>
        </p:nvSpPr>
        <p:spPr>
          <a:xfrm>
            <a:off x="0" y="189238"/>
            <a:ext cx="9144000" cy="609708"/>
          </a:xfrm>
        </p:spPr>
        <p:txBody>
          <a:bodyPr/>
          <a:lstStyle/>
          <a:p>
            <a:pPr rtl="0"/>
            <a:r>
              <a:rPr lang="fr-FR"/>
              <a:t>À quoi s'attendre dans ce module?</a:t>
            </a:r>
          </a:p>
        </p:txBody>
      </p:sp>
      <p:graphicFrame>
        <p:nvGraphicFramePr>
          <p:cNvPr id="4" name="Table 3">
            <a:extLst>
              <a:ext uri="{FF2B5EF4-FFF2-40B4-BE49-F238E27FC236}">
                <a16:creationId xmlns:a16="http://schemas.microsoft.com/office/drawing/2014/main" id="{24EE699F-A87C-2246-9235-C1DFDF6B2651}"/>
              </a:ext>
            </a:extLst>
          </p:cNvPr>
          <p:cNvGraphicFramePr>
            <a:graphicFrameLocks noGrp="1"/>
          </p:cNvGraphicFramePr>
          <p:nvPr/>
        </p:nvGraphicFramePr>
        <p:xfrm>
          <a:off x="301658" y="1145310"/>
          <a:ext cx="8557528" cy="3006492"/>
        </p:xfrm>
        <a:graphic>
          <a:graphicData uri="http://schemas.openxmlformats.org/drawingml/2006/table">
            <a:tbl>
              <a:tblPr firstRow="1" bandRow="1">
                <a:tableStyleId>{5C22544A-7EE6-4342-B048-85BDC9FD1C3A}</a:tableStyleId>
              </a:tblPr>
              <a:tblGrid>
                <a:gridCol w="2140558">
                  <a:extLst>
                    <a:ext uri="{9D8B030D-6E8A-4147-A177-3AD203B41FA5}">
                      <a16:colId xmlns:a16="http://schemas.microsoft.com/office/drawing/2014/main" val="200107645"/>
                    </a:ext>
                  </a:extLst>
                </a:gridCol>
                <a:gridCol w="6416970">
                  <a:extLst>
                    <a:ext uri="{9D8B030D-6E8A-4147-A177-3AD203B41FA5}">
                      <a16:colId xmlns:a16="http://schemas.microsoft.com/office/drawing/2014/main" val="2648404099"/>
                    </a:ext>
                  </a:extLst>
                </a:gridCol>
              </a:tblGrid>
              <a:tr h="265091">
                <a:tc>
                  <a:txBody>
                    <a:bodyPr/>
                    <a:lstStyle/>
                    <a:p>
                      <a:pPr rtl="0"/>
                      <a:r>
                        <a:rPr lang="fr-FR"/>
                        <a:t>Fonctionnalité</a:t>
                      </a:r>
                    </a:p>
                  </a:txBody>
                  <a:tcPr/>
                </a:tc>
                <a:tc>
                  <a:txBody>
                    <a:bodyPr/>
                    <a:lstStyle/>
                    <a:p>
                      <a:pPr rtl="0"/>
                      <a:r>
                        <a:rPr lang="fr-FR"/>
                        <a:t>Description</a:t>
                      </a:r>
                    </a:p>
                  </a:txBody>
                  <a:tcPr/>
                </a:tc>
                <a:extLst>
                  <a:ext uri="{0D108BD9-81ED-4DB2-BD59-A6C34878D82A}">
                    <a16:rowId xmlns:a16="http://schemas.microsoft.com/office/drawing/2014/main" val="367710602"/>
                  </a:ext>
                </a:extLst>
              </a:tr>
              <a:tr h="331556">
                <a:tc>
                  <a:txBody>
                    <a:bodyPr/>
                    <a:lstStyle/>
                    <a:p>
                      <a:pPr algn="l" rtl="0" fontAlgn="b"/>
                      <a:r>
                        <a:rPr lang="fr-FR" sz="1400" b="0" i="0" u="none" strike="noStrike">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Exposez les participants à des nouvelles compétences et des nouveaux concepts.</a:t>
                      </a:r>
                    </a:p>
                  </a:txBody>
                  <a:tcPr/>
                </a:tc>
                <a:extLst>
                  <a:ext uri="{0D108BD9-81ED-4DB2-BD59-A6C34878D82A}">
                    <a16:rowId xmlns:a16="http://schemas.microsoft.com/office/drawing/2014/main" val="698835149"/>
                  </a:ext>
                </a:extLst>
              </a:tr>
              <a:tr h="37941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Vidéos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Exposez les participants à des nouvelles compétences et des nouveaux concepts.</a:t>
                      </a:r>
                    </a:p>
                  </a:txBody>
                  <a:tcPr/>
                </a:tc>
                <a:extLst>
                  <a:ext uri="{0D108BD9-81ED-4DB2-BD59-A6C34878D82A}">
                    <a16:rowId xmlns:a16="http://schemas.microsoft.com/office/drawing/2014/main" val="904576505"/>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Vérifiez votre compréhension (CYU)</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Questionnaire en ligne par rubrique pour aider les apprenants à évaluer la compréhension du contenu. </a:t>
                      </a:r>
                    </a:p>
                  </a:txBody>
                  <a:tcPr/>
                </a:tc>
                <a:extLst>
                  <a:ext uri="{0D108BD9-81ED-4DB2-BD59-A6C34878D82A}">
                    <a16:rowId xmlns:a16="http://schemas.microsoft.com/office/drawing/2014/main" val="2876586054"/>
                  </a:ext>
                </a:extLst>
              </a:tr>
              <a:tr h="178145">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Exercices interactifs</a:t>
                      </a:r>
                    </a:p>
                  </a:txBody>
                  <a:tcPr marL="9525" marR="9525" marT="9525" marB="0" anchor="b"/>
                </a:tc>
                <a:tc>
                  <a:txBody>
                    <a:bodyPr/>
                    <a:lstStyle/>
                    <a:p>
                      <a:pPr rtl="0"/>
                      <a:r>
                        <a:rPr lang="fr-FR"/>
                        <a:t>Un grand nombre de formats pour aider les étudiants à évaluer leur compréhension du contenu.</a:t>
                      </a:r>
                    </a:p>
                  </a:txBody>
                  <a:tcPr/>
                </a:tc>
                <a:extLst>
                  <a:ext uri="{0D108BD9-81ED-4DB2-BD59-A6C34878D82A}">
                    <a16:rowId xmlns:a16="http://schemas.microsoft.com/office/drawing/2014/main" val="3454703549"/>
                  </a:ext>
                </a:extLst>
              </a:tr>
              <a:tr h="215293">
                <a:tc>
                  <a:txBody>
                    <a:bodyPr/>
                    <a:lstStyle/>
                    <a:p>
                      <a:pPr algn="l" rtl="0" fontAlgn="b"/>
                      <a:r>
                        <a:rPr lang="fr-FR" sz="1400" b="0" i="0" u="none" strike="noStrike">
                          <a:solidFill>
                            <a:srgbClr val="000000"/>
                          </a:solidFill>
                          <a:effectLst/>
                          <a:latin typeface="+mn-lt"/>
                        </a:rPr>
                        <a:t>Contrôleur de syntaxe</a:t>
                      </a:r>
                    </a:p>
                  </a:txBody>
                  <a:tcPr marL="9525" marR="9525" marT="9525" marB="0" anchor="b"/>
                </a:tc>
                <a:tc>
                  <a:txBody>
                    <a:bodyPr/>
                    <a:lstStyle/>
                    <a:p>
                      <a:pPr rtl="0"/>
                      <a:r>
                        <a:rPr lang="fr-FR"/>
                        <a:t>Petites simulations qui exposent les apprenants à la ligne de commande Cisco pour pratiquer les compétences de configuration.</a:t>
                      </a:r>
                    </a:p>
                  </a:txBody>
                  <a:tcPr/>
                </a:tc>
                <a:extLst>
                  <a:ext uri="{0D108BD9-81ED-4DB2-BD59-A6C34878D82A}">
                    <a16:rowId xmlns:a16="http://schemas.microsoft.com/office/drawing/2014/main" val="2195331658"/>
                  </a:ext>
                </a:extLst>
              </a:tr>
              <a:tr h="265091">
                <a:tc>
                  <a:txBody>
                    <a:bodyPr/>
                    <a:lstStyle/>
                    <a:p>
                      <a:pPr algn="l" rtl="0" fontAlgn="b"/>
                      <a:r>
                        <a:rPr lang="fr-FR" sz="1400" b="0" i="0" u="none" strike="noStrike">
                          <a:solidFill>
                            <a:srgbClr val="000000"/>
                          </a:solidFill>
                          <a:effectLst/>
                          <a:latin typeface="+mn-lt"/>
                        </a:rPr>
                        <a:t>Exercice PT</a:t>
                      </a:r>
                    </a:p>
                  </a:txBody>
                  <a:tcPr marL="9525" marR="9525" marT="9525" marB="0" anchor="b"/>
                </a:tc>
                <a:tc>
                  <a:txBody>
                    <a:bodyPr/>
                    <a:lstStyle/>
                    <a:p>
                      <a:pPr rtl="0"/>
                      <a:r>
                        <a:rPr lang="fr-FR"/>
                        <a:t>Activités de simulation et de modélisation conçues pour explorer, acquérir, renforcer et étendre les compétences.</a:t>
                      </a:r>
                    </a:p>
                  </a:txBody>
                  <a:tcPr/>
                </a:tc>
                <a:extLst>
                  <a:ext uri="{0D108BD9-81ED-4DB2-BD59-A6C34878D82A}">
                    <a16:rowId xmlns:a16="http://schemas.microsoft.com/office/drawing/2014/main" val="3727131555"/>
                  </a:ext>
                </a:extLst>
              </a:tr>
            </a:tbl>
          </a:graphicData>
        </a:graphic>
      </p:graphicFrame>
    </p:spTree>
    <p:custDataLst>
      <p:tags r:id="rId1"/>
    </p:custDataLst>
    <p:extLst>
      <p:ext uri="{BB962C8B-B14F-4D97-AF65-F5344CB8AC3E}">
        <p14:creationId xmlns:p14="http://schemas.microsoft.com/office/powerpoint/2010/main" val="1221539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47520"/>
            <a:ext cx="8280314" cy="970280"/>
          </a:xfrm>
        </p:spPr>
        <p:txBody>
          <a:bodyPr/>
          <a:lstStyle/>
          <a:p>
            <a:pPr rtl="0"/>
            <a:r>
              <a:rPr lang="fr-FR">
                <a:solidFill>
                  <a:schemeClr val="accent5">
                    <a:lumMod val="40000"/>
                    <a:lumOff val="60000"/>
                  </a:schemeClr>
                </a:solidFill>
              </a:rPr>
              <a:t>9.4 Module pratique et questionnaire</a:t>
            </a:r>
          </a:p>
        </p:txBody>
      </p:sp>
    </p:spTree>
    <p:custDataLst>
      <p:tags r:id="rId1"/>
    </p:custDataLst>
    <p:extLst>
      <p:ext uri="{BB962C8B-B14F-4D97-AF65-F5344CB8AC3E}">
        <p14:creationId xmlns:p14="http://schemas.microsoft.com/office/powerpoint/2010/main" val="410599242"/>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a:latin typeface="Arial" charset="0"/>
              </a:rPr>
              <a:t>Module Pratique et Questionnaire</a:t>
            </a:r>
            <a:br>
              <a:rPr lang="en-US" dirty="0">
                <a:latin typeface="Arial" charset="0"/>
              </a:rPr>
            </a:br>
            <a:r>
              <a:rPr lang="fr-FR">
                <a:latin typeface="Arial" charset="0"/>
              </a:rPr>
              <a:t>Qu'est-ce que j'ai appris dans ce module?</a:t>
            </a:r>
          </a:p>
        </p:txBody>
      </p:sp>
      <p:sp>
        <p:nvSpPr>
          <p:cNvPr id="2" name="Content Placeholder 1">
            <a:extLst>
              <a:ext uri="{FF2B5EF4-FFF2-40B4-BE49-F238E27FC236}">
                <a16:creationId xmlns:a16="http://schemas.microsoft.com/office/drawing/2014/main" id="{BAC22E0C-A8B9-7D4B-BC8E-95F5947642E5}"/>
              </a:ext>
            </a:extLst>
          </p:cNvPr>
          <p:cNvSpPr>
            <a:spLocks noGrp="1"/>
          </p:cNvSpPr>
          <p:nvPr>
            <p:ph idx="1"/>
          </p:nvPr>
        </p:nvSpPr>
        <p:spPr/>
        <p:txBody>
          <a:bodyPr/>
          <a:lstStyle/>
          <a:p>
            <a:pPr marL="115887" indent="-285750" rtl="0">
              <a:spcBef>
                <a:spcPts val="0"/>
              </a:spcBef>
              <a:spcAft>
                <a:spcPts val="0"/>
              </a:spcAft>
              <a:buFont typeface="Arial" panose="020B0604020202020204" pitchFamily="34" charset="0"/>
              <a:buChar char="•"/>
            </a:pPr>
            <a:r>
              <a:rPr lang="fr-FR"/>
              <a:t>Les adresses physiques de couche 2 (c'est-à-dire les adresses MAC Ethernet) sont utilisées pour acheminer la trame de liaison de données avec le paquet IP encapsulé d'une carte réseau à une autre carte réseau sur le même réseau. </a:t>
            </a:r>
          </a:p>
          <a:p>
            <a:pPr marL="115887" indent="-285750" rtl="0">
              <a:spcBef>
                <a:spcPts val="0"/>
              </a:spcBef>
              <a:spcAft>
                <a:spcPts val="0"/>
              </a:spcAft>
              <a:buFont typeface="Arial" panose="020B0604020202020204" pitchFamily="34" charset="0"/>
              <a:buChar char="•"/>
            </a:pPr>
            <a:r>
              <a:rPr lang="fr-FR"/>
              <a:t>Si l'adresse IP de destination appartient au même réseau, l'adresse MAC de destination est celle du périphérique de destination. </a:t>
            </a:r>
          </a:p>
          <a:p>
            <a:pPr marL="115887" indent="-285750" rtl="0">
              <a:spcBef>
                <a:spcPts val="0"/>
              </a:spcBef>
              <a:spcAft>
                <a:spcPts val="0"/>
              </a:spcAft>
              <a:buFont typeface="Arial" panose="020B0604020202020204" pitchFamily="34" charset="0"/>
              <a:buChar char="•"/>
            </a:pPr>
            <a:r>
              <a:rPr lang="fr-FR"/>
              <a:t>Lorsque l'adresse IP de destination (IPv4 ou IPv6) se trouve sur un réseau distant, l'adresse MAC de destination sera l'adresse de la passerelle par défaut de l'hôte (c'est-à-dire l'interface du routeur).</a:t>
            </a:r>
          </a:p>
          <a:p>
            <a:pPr marL="115887" indent="-285750" rtl="0">
              <a:spcBef>
                <a:spcPts val="0"/>
              </a:spcBef>
              <a:spcAft>
                <a:spcPts val="0"/>
              </a:spcAft>
              <a:buFont typeface="Arial" panose="020B0604020202020204" pitchFamily="34" charset="0"/>
              <a:buChar char="•"/>
            </a:pPr>
            <a:r>
              <a:rPr lang="fr-FR"/>
              <a:t>Un périphérique IPv4 utilise ARP pour déterminer l'adresse MAC de destination d'un périphérique local lorsqu'il connaît son adresse IPv4.</a:t>
            </a:r>
          </a:p>
          <a:p>
            <a:pPr marL="115887" indent="-285750" rtl="0">
              <a:spcBef>
                <a:spcPts val="0"/>
              </a:spcBef>
              <a:spcAft>
                <a:spcPts val="0"/>
              </a:spcAft>
              <a:buFont typeface="Arial" panose="020B0604020202020204" pitchFamily="34" charset="0"/>
              <a:buChar char="•"/>
            </a:pPr>
            <a:r>
              <a:rPr lang="fr-FR"/>
              <a:t>ARP fournit deux fonctions de base: résoudre les adresses IPv4 en adresses MAC et maintenir une table de mappages d'adresses IPv4 vers MAC.</a:t>
            </a:r>
          </a:p>
          <a:p>
            <a:pPr marL="115887" indent="-285750" rtl="0">
              <a:spcBef>
                <a:spcPts val="0"/>
              </a:spcBef>
              <a:spcAft>
                <a:spcPts val="0"/>
              </a:spcAft>
              <a:buFont typeface="Arial" panose="020B0604020202020204" pitchFamily="34" charset="0"/>
              <a:buChar char="•"/>
            </a:pPr>
            <a:r>
              <a:rPr lang="fr-FR"/>
              <a:t>Une fois la réponse ARP reçue, le périphérique ajoute l'adresse IPv4 et l'adresse MAC correspondante dans sa table ARP.</a:t>
            </a:r>
          </a:p>
          <a:p>
            <a:pPr marL="115887" indent="-285750" rtl="0">
              <a:spcBef>
                <a:spcPts val="0"/>
              </a:spcBef>
              <a:spcAft>
                <a:spcPts val="0"/>
              </a:spcAft>
              <a:buFont typeface="Arial" panose="020B0604020202020204" pitchFamily="34" charset="0"/>
              <a:buChar char="•"/>
            </a:pPr>
            <a:r>
              <a:rPr lang="fr-FR"/>
              <a:t>Pour chaque périphérique, un compteur de cache ARP supprime les entrées ARP qui n’ont pas été utilisées pendant une période donnée.</a:t>
            </a:r>
          </a:p>
          <a:p>
            <a:pPr marL="115887" indent="-285750" rtl="0">
              <a:spcBef>
                <a:spcPts val="0"/>
              </a:spcBef>
              <a:spcAft>
                <a:spcPts val="0"/>
              </a:spcAft>
              <a:buFont typeface="Arial" panose="020B0604020202020204" pitchFamily="34" charset="0"/>
              <a:buChar char="•"/>
            </a:pPr>
            <a:r>
              <a:rPr lang="fr-FR"/>
              <a:t>IPv6 n'utilise pas ARP, il utilise le protocole ND pour résoudre les adresses MAC. </a:t>
            </a:r>
          </a:p>
          <a:p>
            <a:pPr marL="115887" indent="-285750" rtl="0">
              <a:spcBef>
                <a:spcPts val="0"/>
              </a:spcBef>
              <a:spcAft>
                <a:spcPts val="0"/>
              </a:spcAft>
              <a:buFont typeface="Arial" panose="020B0604020202020204" pitchFamily="34" charset="0"/>
              <a:buChar char="•"/>
            </a:pPr>
            <a:r>
              <a:rPr lang="fr-FR"/>
              <a:t>Un périphérique IPv6 utilise ICMPv6 ND pour déterminer l'adresse MAC de destination d'un périphérique local lorsqu'il connaît son adresse IPv6.</a:t>
            </a:r>
          </a:p>
          <a:p>
            <a:pPr marL="0">
              <a:spcBef>
                <a:spcPts val="0"/>
              </a:spcBef>
              <a:spcAft>
                <a:spcPts val="0"/>
              </a:spcAft>
            </a:pPr>
            <a:endParaRPr lang="en-US" dirty="0"/>
          </a:p>
        </p:txBody>
      </p:sp>
    </p:spTree>
    <p:custDataLst>
      <p:tags r:id="rId1"/>
    </p:custDataLst>
    <p:extLst>
      <p:ext uri="{BB962C8B-B14F-4D97-AF65-F5344CB8AC3E}">
        <p14:creationId xmlns:p14="http://schemas.microsoft.com/office/powerpoint/2010/main" val="2548999575"/>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1" y="41394"/>
            <a:ext cx="9144000" cy="609056"/>
          </a:xfrm>
        </p:spPr>
        <p:txBody>
          <a:bodyPr/>
          <a:lstStyle/>
          <a:p>
            <a:pPr rtl="0" eaLnBrk="1" hangingPunct="1"/>
            <a:r>
              <a:rPr lang="fr-FR" sz="1400">
                <a:latin typeface="Arial" charset="0"/>
              </a:rPr>
              <a:t>Module 9: Address Resolution</a:t>
            </a:r>
            <a:br>
              <a:rPr lang="en-US" dirty="0">
                <a:latin typeface="Arial" charset="0"/>
              </a:rPr>
            </a:br>
            <a:r>
              <a:rPr lang="fr-FR">
                <a:latin typeface="Arial" charset="0"/>
              </a:rPr>
              <a:t>New Terms and Commands</a:t>
            </a:r>
          </a:p>
        </p:txBody>
      </p:sp>
      <p:graphicFrame>
        <p:nvGraphicFramePr>
          <p:cNvPr id="9" name="Table 9">
            <a:extLst>
              <a:ext uri="{FF2B5EF4-FFF2-40B4-BE49-F238E27FC236}">
                <a16:creationId xmlns:a16="http://schemas.microsoft.com/office/drawing/2014/main" id="{F2480B83-AF5E-4A70-B69B-F1E3A8FAC758}"/>
              </a:ext>
            </a:extLst>
          </p:cNvPr>
          <p:cNvGraphicFramePr>
            <a:graphicFrameLocks noGrp="1"/>
          </p:cNvGraphicFramePr>
          <p:nvPr>
            <p:ph idx="1"/>
            <p:extLst>
              <p:ext uri="{D42A27DB-BD31-4B8C-83A1-F6EECF244321}">
                <p14:modId xmlns:p14="http://schemas.microsoft.com/office/powerpoint/2010/main" val="796206135"/>
              </p:ext>
            </p:extLst>
          </p:nvPr>
        </p:nvGraphicFramePr>
        <p:xfrm>
          <a:off x="144463" y="798513"/>
          <a:ext cx="8853486" cy="3474720"/>
        </p:xfrm>
        <a:graphic>
          <a:graphicData uri="http://schemas.openxmlformats.org/drawingml/2006/table">
            <a:tbl>
              <a:tblPr firstRow="1" bandRow="1">
                <a:tableStyleId>{F5AB1C69-6EDB-4FF4-983F-18BD219EF322}</a:tableStyleId>
              </a:tblPr>
              <a:tblGrid>
                <a:gridCol w="4426743">
                  <a:extLst>
                    <a:ext uri="{9D8B030D-6E8A-4147-A177-3AD203B41FA5}">
                      <a16:colId xmlns:a16="http://schemas.microsoft.com/office/drawing/2014/main" val="3270854437"/>
                    </a:ext>
                  </a:extLst>
                </a:gridCol>
                <a:gridCol w="4426743">
                  <a:extLst>
                    <a:ext uri="{9D8B030D-6E8A-4147-A177-3AD203B41FA5}">
                      <a16:colId xmlns:a16="http://schemas.microsoft.com/office/drawing/2014/main" val="1988644124"/>
                    </a:ext>
                  </a:extLst>
                </a:gridCol>
              </a:tblGrid>
              <a:tr h="370840">
                <a:tc>
                  <a:txBody>
                    <a:bodyPr/>
                    <a:lstStyle/>
                    <a:p>
                      <a:pPr marL="285750" indent="-285750" rtl="0">
                        <a:buFont typeface="Arial" panose="020B0604020202020204" pitchFamily="34" charset="0"/>
                        <a:buChar char="•"/>
                      </a:pPr>
                      <a:r>
                        <a:rPr lang="fr-FR" sz="1600" b="0">
                          <a:solidFill>
                            <a:srgbClr val="000000"/>
                          </a:solidFill>
                        </a:rPr>
                        <a:t>Address Resolution Protocol (ARP)</a:t>
                      </a:r>
                    </a:p>
                    <a:p>
                      <a:pPr marL="285750" indent="-285750" rtl="0">
                        <a:buFont typeface="Arial" panose="020B0604020202020204" pitchFamily="34" charset="0"/>
                        <a:buChar char="•"/>
                      </a:pPr>
                      <a:r>
                        <a:rPr lang="fr-FR" sz="1600" b="0">
                          <a:solidFill>
                            <a:srgbClr val="000000"/>
                          </a:solidFill>
                        </a:rPr>
                        <a:t>ARP table</a:t>
                      </a:r>
                    </a:p>
                    <a:p>
                      <a:pPr marL="285750" indent="-285750" rtl="0">
                        <a:buFont typeface="Arial" panose="020B0604020202020204" pitchFamily="34" charset="0"/>
                        <a:buChar char="•"/>
                      </a:pPr>
                      <a:r>
                        <a:rPr lang="fr-FR" sz="1600" b="0">
                          <a:solidFill>
                            <a:srgbClr val="000000"/>
                          </a:solidFill>
                        </a:rPr>
                        <a:t>show ip arp</a:t>
                      </a:r>
                    </a:p>
                    <a:p>
                      <a:pPr marL="285750" indent="-285750" rtl="0">
                        <a:buFont typeface="Arial" panose="020B0604020202020204" pitchFamily="34" charset="0"/>
                        <a:buChar char="•"/>
                      </a:pPr>
                      <a:r>
                        <a:rPr lang="fr-FR" sz="1600" b="0">
                          <a:solidFill>
                            <a:srgbClr val="000000"/>
                          </a:solidFill>
                        </a:rPr>
                        <a:t>arpr -a</a:t>
                      </a:r>
                    </a:p>
                    <a:p>
                      <a:pPr marL="285750" indent="-285750" rtl="0">
                        <a:buFont typeface="Arial" panose="020B0604020202020204" pitchFamily="34" charset="0"/>
                        <a:buChar char="•"/>
                      </a:pPr>
                      <a:r>
                        <a:rPr lang="fr-FR" sz="1600" b="0">
                          <a:solidFill>
                            <a:srgbClr val="000000"/>
                          </a:solidFill>
                        </a:rPr>
                        <a:t>ICMPv6 Neighbor Discovery protocol (ND)</a:t>
                      </a:r>
                    </a:p>
                    <a:p>
                      <a:pPr marL="285750" indent="-285750" rtl="0">
                        <a:buFont typeface="Arial" panose="020B0604020202020204" pitchFamily="34" charset="0"/>
                        <a:buChar char="•"/>
                      </a:pPr>
                      <a:r>
                        <a:rPr lang="fr-FR" sz="1600" b="0">
                          <a:solidFill>
                            <a:srgbClr val="000000"/>
                          </a:solidFill>
                        </a:rPr>
                        <a:t>ICMPv6 Neighbor Solicitation (NS) message</a:t>
                      </a:r>
                    </a:p>
                    <a:p>
                      <a:pPr marL="285750" marR="0" lvl="0" indent="-285750"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600" b="0">
                          <a:solidFill>
                            <a:srgbClr val="000000"/>
                          </a:solidFill>
                        </a:rPr>
                        <a:t>ICMPv6 Neighbor Advertisement (NA) message</a:t>
                      </a:r>
                    </a:p>
                    <a:p>
                      <a:pPr marL="285750" marR="0" lvl="0" indent="-285750"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600" b="0">
                          <a:solidFill>
                            <a:srgbClr val="000000"/>
                          </a:solidFill>
                        </a:rPr>
                        <a:t>ICMPv6 Router Solicitation (RS) message</a:t>
                      </a:r>
                    </a:p>
                    <a:p>
                      <a:pPr marL="285750" marR="0" lvl="0" indent="-285750"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600" b="0">
                          <a:solidFill>
                            <a:srgbClr val="000000"/>
                          </a:solidFill>
                        </a:rPr>
                        <a:t>ICMPv6 Router Advertisement (RA) message</a:t>
                      </a:r>
                    </a:p>
                    <a:p>
                      <a:pPr marL="285750" indent="-285750" rtl="0">
                        <a:buFont typeface="Arial" panose="020B0604020202020204" pitchFamily="34" charset="0"/>
                        <a:buChar char="•"/>
                      </a:pPr>
                      <a:r>
                        <a:rPr lang="fr-FR" sz="1600" b="0">
                          <a:solidFill>
                            <a:srgbClr val="000000"/>
                          </a:solidFill>
                        </a:rPr>
                        <a:t>ICMPv6 Redirect Message</a:t>
                      </a:r>
                    </a:p>
                    <a:p>
                      <a:endParaRPr lang="en-US"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08796709"/>
                  </a:ext>
                </a:extLst>
              </a:tr>
            </a:tbl>
          </a:graphicData>
        </a:graphic>
      </p:graphicFrame>
    </p:spTree>
    <p:custDataLst>
      <p:tags r:id="rId1"/>
    </p:custDataLst>
    <p:extLst>
      <p:ext uri="{BB962C8B-B14F-4D97-AF65-F5344CB8AC3E}">
        <p14:creationId xmlns:p14="http://schemas.microsoft.com/office/powerpoint/2010/main" val="3271745509"/>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DDD52CCD-9D1E-4CC4-815A-A5967A0831D9}"/>
              </a:ext>
            </a:extLst>
          </p:cNvPr>
          <p:cNvGraphicFramePr>
            <a:graphicFrameLocks noGrp="1"/>
          </p:cNvGraphicFramePr>
          <p:nvPr>
            <p:ph idx="1"/>
          </p:nvPr>
        </p:nvGraphicFramePr>
        <p:xfrm>
          <a:off x="106756" y="1279280"/>
          <a:ext cx="8595235" cy="1950720"/>
        </p:xfrm>
        <a:graphic>
          <a:graphicData uri="http://schemas.openxmlformats.org/drawingml/2006/table">
            <a:tbl>
              <a:tblPr firstRow="1" bandRow="1">
                <a:tableStyleId>{5C22544A-7EE6-4342-B048-85BDC9FD1C3A}</a:tableStyleId>
              </a:tblPr>
              <a:tblGrid>
                <a:gridCol w="2178265">
                  <a:extLst>
                    <a:ext uri="{9D8B030D-6E8A-4147-A177-3AD203B41FA5}">
                      <a16:colId xmlns:a16="http://schemas.microsoft.com/office/drawing/2014/main" val="3215831619"/>
                    </a:ext>
                  </a:extLst>
                </a:gridCol>
                <a:gridCol w="6416970">
                  <a:extLst>
                    <a:ext uri="{9D8B030D-6E8A-4147-A177-3AD203B41FA5}">
                      <a16:colId xmlns:a16="http://schemas.microsoft.com/office/drawing/2014/main" val="276475465"/>
                    </a:ext>
                  </a:extLst>
                </a:gridCol>
              </a:tblGrid>
              <a:tr h="265091">
                <a:tc>
                  <a:txBody>
                    <a:bodyPr/>
                    <a:lstStyle/>
                    <a:p>
                      <a:pPr algn="l" rtl="0" fontAlgn="b"/>
                      <a:r>
                        <a:rPr lang="fr-FR" sz="1400" b="1" i="0" u="none" strike="noStrike">
                          <a:solidFill>
                            <a:schemeClr val="bg1"/>
                          </a:solidFill>
                          <a:effectLst/>
                          <a:latin typeface="+mn-lt"/>
                        </a:rPr>
                        <a:t>Fonctionnalité</a:t>
                      </a:r>
                    </a:p>
                  </a:txBody>
                  <a:tcPr marL="9525" marR="9525" marT="9525" marB="0" anchor="b"/>
                </a:tc>
                <a:tc>
                  <a:txBody>
                    <a:bodyPr/>
                    <a:lstStyle/>
                    <a:p>
                      <a:pPr rtl="0"/>
                      <a:r>
                        <a:rPr lang="fr-FR"/>
                        <a:t>Description</a:t>
                      </a:r>
                    </a:p>
                  </a:txBody>
                  <a:tcPr/>
                </a:tc>
                <a:extLst>
                  <a:ext uri="{0D108BD9-81ED-4DB2-BD59-A6C34878D82A}">
                    <a16:rowId xmlns:a16="http://schemas.microsoft.com/office/drawing/2014/main" val="3768427975"/>
                  </a:ext>
                </a:extLst>
              </a:tr>
              <a:tr h="265091">
                <a:tc>
                  <a:txBody>
                    <a:bodyPr/>
                    <a:lstStyle/>
                    <a:p>
                      <a:pPr algn="l" rtl="0" fontAlgn="b"/>
                      <a:r>
                        <a:rPr lang="fr-FR" sz="1400" b="0" i="0" u="none" strike="noStrike">
                          <a:solidFill>
                            <a:srgbClr val="000000"/>
                          </a:solidFill>
                          <a:effectLst/>
                          <a:latin typeface="+mn-lt"/>
                        </a:rPr>
                        <a:t>Ateliers pratiques</a:t>
                      </a:r>
                    </a:p>
                  </a:txBody>
                  <a:tcPr marL="9525" marR="9525" marT="9525" marB="0" anchor="b"/>
                </a:tc>
                <a:tc>
                  <a:txBody>
                    <a:bodyPr/>
                    <a:lstStyle/>
                    <a:p>
                      <a:pPr rtl="0"/>
                      <a:r>
                        <a:rPr lang="fr-FR"/>
                        <a:t>les travaux pratiques sont conçus pour travailler avec des équipements physiques.</a:t>
                      </a:r>
                    </a:p>
                  </a:txBody>
                  <a:tcPr/>
                </a:tc>
                <a:extLst>
                  <a:ext uri="{0D108BD9-81ED-4DB2-BD59-A6C34878D82A}">
                    <a16:rowId xmlns:a16="http://schemas.microsoft.com/office/drawing/2014/main" val="2258594367"/>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Exercices en classe</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Ils sont présentés dans la page des resources du formateur. Les activités en classe sont conçus pour faciliter l'apprentissage, les discussions dans la classe et la collaboration des étudiants.</a:t>
                      </a:r>
                    </a:p>
                  </a:txBody>
                  <a:tcPr/>
                </a:tc>
                <a:extLst>
                  <a:ext uri="{0D108BD9-81ED-4DB2-BD59-A6C34878D82A}">
                    <a16:rowId xmlns:a16="http://schemas.microsoft.com/office/drawing/2014/main" val="1125566603"/>
                  </a:ext>
                </a:extLst>
              </a:tr>
              <a:tr h="265091">
                <a:tc>
                  <a:txBody>
                    <a:bodyPr/>
                    <a:lstStyle/>
                    <a:p>
                      <a:pPr algn="l" rtl="0" fontAlgn="b"/>
                      <a:r>
                        <a:rPr lang="fr-FR" sz="1400" b="0" i="0" u="none" strike="noStrike">
                          <a:solidFill>
                            <a:srgbClr val="000000"/>
                          </a:solidFill>
                          <a:effectLst/>
                          <a:latin typeface="+mn-lt"/>
                        </a:rPr>
                        <a:t>Quiz du module</a:t>
                      </a:r>
                    </a:p>
                  </a:txBody>
                  <a:tcPr marL="9525" marR="9525" marT="9525" marB="0" anchor="b"/>
                </a:tc>
                <a:tc>
                  <a:txBody>
                    <a:bodyPr/>
                    <a:lstStyle/>
                    <a:p>
                      <a:pPr rtl="0"/>
                      <a:r>
                        <a:rPr lang="fr-FR"/>
                        <a:t>Auto-évaluations qui intègrent les concepts et les compétences acquises tout au long de la série de sujets présentés dans le module.</a:t>
                      </a:r>
                    </a:p>
                  </a:txBody>
                  <a:tcPr/>
                </a:tc>
                <a:extLst>
                  <a:ext uri="{0D108BD9-81ED-4DB2-BD59-A6C34878D82A}">
                    <a16:rowId xmlns:a16="http://schemas.microsoft.com/office/drawing/2014/main" val="831502776"/>
                  </a:ext>
                </a:extLst>
              </a:tr>
              <a:tr h="265091">
                <a:tc>
                  <a:txBody>
                    <a:bodyPr/>
                    <a:lstStyle/>
                    <a:p>
                      <a:pPr algn="l" rtl="0" fontAlgn="b"/>
                      <a:r>
                        <a:rPr lang="fr-FR" sz="1400" b="0" i="0" u="none" strike="noStrike">
                          <a:solidFill>
                            <a:srgbClr val="000000"/>
                          </a:solidFill>
                          <a:effectLst/>
                          <a:latin typeface="+mn-lt"/>
                        </a:rPr>
                        <a:t>Résumé du module</a:t>
                      </a:r>
                    </a:p>
                  </a:txBody>
                  <a:tcPr marL="9525" marR="9525" marT="9525" marB="0" anchor="b"/>
                </a:tc>
                <a:tc>
                  <a:txBody>
                    <a:bodyPr/>
                    <a:lstStyle/>
                    <a:p>
                      <a:pPr rtl="0"/>
                      <a:r>
                        <a:rPr lang="fr-FR"/>
                        <a:t>Récapitulez brièvement le contenu du module.</a:t>
                      </a:r>
                    </a:p>
                  </a:txBody>
                  <a:tcPr/>
                </a:tc>
                <a:extLst>
                  <a:ext uri="{0D108BD9-81ED-4DB2-BD59-A6C34878D82A}">
                    <a16:rowId xmlns:a16="http://schemas.microsoft.com/office/drawing/2014/main" val="2267046280"/>
                  </a:ext>
                </a:extLst>
              </a:tr>
            </a:tbl>
          </a:graphicData>
        </a:graphic>
      </p:graphicFrame>
      <p:sp>
        <p:nvSpPr>
          <p:cNvPr id="5" name="Title 2">
            <a:extLst>
              <a:ext uri="{FF2B5EF4-FFF2-40B4-BE49-F238E27FC236}">
                <a16:creationId xmlns:a16="http://schemas.microsoft.com/office/drawing/2014/main" id="{2D10C50B-ED86-4E5D-BD0F-658911DFEF9B}"/>
              </a:ext>
            </a:extLst>
          </p:cNvPr>
          <p:cNvSpPr>
            <a:spLocks noGrp="1"/>
          </p:cNvSpPr>
          <p:nvPr>
            <p:ph type="title"/>
          </p:nvPr>
        </p:nvSpPr>
        <p:spPr>
          <a:xfrm>
            <a:off x="0" y="-15285"/>
            <a:ext cx="9144000" cy="757238"/>
          </a:xfrm>
        </p:spPr>
        <p:txBody>
          <a:bodyPr/>
          <a:lstStyle/>
          <a:p>
            <a:pPr rtl="0"/>
            <a:r>
              <a:rPr lang="fr-FR"/>
              <a:t>À quoi s'attendre dans ce module?</a:t>
            </a:r>
          </a:p>
        </p:txBody>
      </p:sp>
      <p:sp>
        <p:nvSpPr>
          <p:cNvPr id="6" name="Content Placeholder 1">
            <a:extLst>
              <a:ext uri="{FF2B5EF4-FFF2-40B4-BE49-F238E27FC236}">
                <a16:creationId xmlns:a16="http://schemas.microsoft.com/office/drawing/2014/main" id="{031D3D35-BC84-421A-A5F0-48081A310F8E}"/>
              </a:ext>
            </a:extLst>
          </p:cNvPr>
          <p:cNvSpPr txBox="1">
            <a:spLocks/>
          </p:cNvSpPr>
          <p:nvPr/>
        </p:nvSpPr>
        <p:spPr bwMode="auto">
          <a:xfrm>
            <a:off x="106756" y="668963"/>
            <a:ext cx="8853286" cy="34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lang="fr-FR"/>
              <a:t>Pour faciliter l'apprentissage, les caractéristiques suivantes peuvent être incluses dans ce module :</a:t>
            </a:r>
          </a:p>
          <a:p>
            <a:pPr marL="0" indent="0">
              <a:buNone/>
            </a:pPr>
            <a:endParaRPr lang="en-US" dirty="0"/>
          </a:p>
          <a:p>
            <a:pPr marL="0" indent="0">
              <a:buFont typeface="Wingdings" panose="05000000000000000000" pitchFamily="2" charset="2"/>
              <a:buNone/>
            </a:pPr>
            <a:endParaRPr lang="en-US" dirty="0"/>
          </a:p>
        </p:txBody>
      </p:sp>
    </p:spTree>
    <p:custDataLst>
      <p:tags r:id="rId1"/>
    </p:custDataLst>
    <p:extLst>
      <p:ext uri="{BB962C8B-B14F-4D97-AF65-F5344CB8AC3E}">
        <p14:creationId xmlns:p14="http://schemas.microsoft.com/office/powerpoint/2010/main" val="173605805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Check Your Understanding</a:t>
            </a:r>
          </a:p>
        </p:txBody>
      </p:sp>
      <p:sp>
        <p:nvSpPr>
          <p:cNvPr id="7171" name="Rectangle 34"/>
          <p:cNvSpPr>
            <a:spLocks noGrp="1" noChangeArrowheads="1"/>
          </p:cNvSpPr>
          <p:nvPr>
            <p:ph idx="1"/>
          </p:nvPr>
        </p:nvSpPr>
        <p:spPr>
          <a:xfrm>
            <a:off x="145357" y="965201"/>
            <a:ext cx="8878570" cy="3643747"/>
          </a:xfrm>
        </p:spPr>
        <p:txBody>
          <a:bodyPr/>
          <a:lstStyle/>
          <a:p>
            <a:pPr rtl="0">
              <a:spcBef>
                <a:spcPct val="30000"/>
              </a:spcBef>
              <a:buFont typeface="Arial" panose="020B0604020202020204" pitchFamily="34" charset="0"/>
              <a:buChar char="•"/>
            </a:pPr>
            <a:r>
              <a:rPr lang="fr-FR" sz="1600"/>
              <a:t>Check Your Understanding activities are designed to let students quickly determine if they understand the content and can proceed, or if they need to review. </a:t>
            </a:r>
          </a:p>
          <a:p>
            <a:pPr rtl="0">
              <a:spcBef>
                <a:spcPct val="30000"/>
              </a:spcBef>
              <a:buFont typeface="Arial" panose="020B0604020202020204" pitchFamily="34" charset="0"/>
              <a:buChar char="•"/>
            </a:pPr>
            <a:r>
              <a:rPr lang="fr-FR" sz="1600"/>
              <a:t>Check Your Understanding activities </a:t>
            </a:r>
            <a:r>
              <a:rPr lang="fr-FR" sz="1600" b="1" i="1"/>
              <a:t>do not </a:t>
            </a:r>
            <a:r>
              <a:rPr lang="fr-FR" sz="1600"/>
              <a:t>affect student grades.</a:t>
            </a:r>
          </a:p>
          <a:p>
            <a:pPr rtl="0">
              <a:spcBef>
                <a:spcPct val="30000"/>
              </a:spcBef>
              <a:buFont typeface="Arial" panose="020B0604020202020204" pitchFamily="34" charset="0"/>
              <a:buChar char="•"/>
            </a:pPr>
            <a:r>
              <a:rPr lang="fr-FR" sz="1600"/>
              <a:t>There are no separate slides for these activities in the PPT. They are listed in the notes area of the slide that appears before these activities.</a:t>
            </a:r>
          </a:p>
          <a:p>
            <a:pPr marL="0" indent="0" eaLnBrk="1" hangingPunct="1">
              <a:spcBef>
                <a:spcPct val="30000"/>
              </a:spcBef>
              <a:buNone/>
            </a:pPr>
            <a:endParaRPr lang="en-US" dirty="0"/>
          </a:p>
          <a:p>
            <a:pPr eaLnBrk="1" hangingPunct="1">
              <a:spcBef>
                <a:spcPct val="30000"/>
              </a:spcBef>
            </a:pPr>
            <a:endParaRPr lang="en-US" dirty="0"/>
          </a:p>
        </p:txBody>
      </p:sp>
    </p:spTree>
    <p:custDataLst>
      <p:tags r:id="rId1"/>
    </p:custDataLst>
    <p:extLst>
      <p:ext uri="{BB962C8B-B14F-4D97-AF65-F5344CB8AC3E}">
        <p14:creationId xmlns:p14="http://schemas.microsoft.com/office/powerpoint/2010/main" val="34472702"/>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a:xfrm>
            <a:off x="1" y="41393"/>
            <a:ext cx="9144000" cy="495935"/>
          </a:xfrm>
        </p:spPr>
        <p:txBody>
          <a:bodyPr/>
          <a:lstStyle/>
          <a:p>
            <a:pPr rtl="0" eaLnBrk="1" hangingPunct="1"/>
            <a:r>
              <a:rPr lang="fr-FR"/>
              <a:t>Module 9: Activities</a:t>
            </a:r>
          </a:p>
        </p:txBody>
      </p:sp>
      <p:sp>
        <p:nvSpPr>
          <p:cNvPr id="6147" name="Rectangle 34"/>
          <p:cNvSpPr>
            <a:spLocks noGrp="1" noChangeArrowheads="1"/>
          </p:cNvSpPr>
          <p:nvPr>
            <p:ph idx="1"/>
          </p:nvPr>
        </p:nvSpPr>
        <p:spPr>
          <a:xfrm>
            <a:off x="144065" y="431965"/>
            <a:ext cx="8695135" cy="348414"/>
          </a:xfrm>
        </p:spPr>
        <p:txBody>
          <a:bodyPr/>
          <a:lstStyle/>
          <a:p>
            <a:pPr marL="0" indent="0" rtl="0">
              <a:spcBef>
                <a:spcPct val="30000"/>
              </a:spcBef>
              <a:buNone/>
            </a:pPr>
            <a:r>
              <a:rPr lang="fr-FR"/>
              <a:t>What activities are associated with this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1944364719"/>
              </p:ext>
            </p:extLst>
          </p:nvPr>
        </p:nvGraphicFramePr>
        <p:xfrm>
          <a:off x="457291" y="902261"/>
          <a:ext cx="8229418" cy="3809274"/>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434">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Page #</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Activity Type</a:t>
                      </a:r>
                    </a:p>
                  </a:txBody>
                  <a:tcPr marL="68580" marR="68580" marT="34290" marB="34290" anchor="ctr"/>
                </a:tc>
                <a:tc>
                  <a:txBody>
                    <a:bodyPr/>
                    <a:lstStyle/>
                    <a:p>
                      <a:pPr rtl="0"/>
                      <a:r>
                        <a:rPr lang="fr-FR" sz="1200"/>
                        <a:t>Activity Name</a:t>
                      </a:r>
                    </a:p>
                  </a:txBody>
                  <a:tcPr marL="68580" marR="68580" marT="34290" marB="34290" anchor="ctr"/>
                </a:tc>
                <a:tc>
                  <a:txBody>
                    <a:bodyPr/>
                    <a:lstStyle/>
                    <a:p>
                      <a:pPr rtl="0"/>
                      <a:r>
                        <a:rPr lang="fr-FR" sz="1200"/>
                        <a:t>Optional?</a:t>
                      </a:r>
                    </a:p>
                  </a:txBody>
                  <a:tcPr marL="68580" marR="68580" marT="34290" marB="34290" anchor="ctr"/>
                </a:tc>
                <a:extLst>
                  <a:ext uri="{0D108BD9-81ED-4DB2-BD59-A6C34878D82A}">
                    <a16:rowId xmlns:a16="http://schemas.microsoft.com/office/drawing/2014/main" val="10000"/>
                  </a:ext>
                </a:extLst>
              </a:tr>
              <a:tr h="350784">
                <a:tc>
                  <a:txBody>
                    <a:bodyPr/>
                    <a:lstStyle/>
                    <a:p>
                      <a:pPr algn="ctr" rtl="0"/>
                      <a:r>
                        <a:rPr lang="fr-FR" sz="1100"/>
                        <a:t>9.1.3</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Packet Tracer</a:t>
                      </a:r>
                    </a:p>
                  </a:txBody>
                  <a:tcPr marL="68580" marR="68580" marT="34290" marB="34290" anchor="ctr"/>
                </a:tc>
                <a:tc>
                  <a:txBody>
                    <a:bodyPr/>
                    <a:lstStyle/>
                    <a:p>
                      <a:pPr rtl="0"/>
                      <a:r>
                        <a:rPr lang="fr-FR" sz="1100"/>
                        <a:t>Identify MAC and IP Addresses</a:t>
                      </a:r>
                    </a:p>
                  </a:txBody>
                  <a:tcPr marL="68580" marR="68580" marT="34290" marB="34290" anchor="ctr"/>
                </a:tc>
                <a:tc>
                  <a:txBody>
                    <a:bodyPr/>
                    <a:lstStyle/>
                    <a:p>
                      <a:pPr rtl="0"/>
                      <a:r>
                        <a:rPr lang="fr-FR" sz="1100"/>
                        <a:t>Recommended</a:t>
                      </a:r>
                    </a:p>
                  </a:txBody>
                  <a:tcPr marL="68580" marR="68580" marT="34290" marB="34290" anchor="ctr"/>
                </a:tc>
                <a:extLst>
                  <a:ext uri="{0D108BD9-81ED-4DB2-BD59-A6C34878D82A}">
                    <a16:rowId xmlns:a16="http://schemas.microsoft.com/office/drawing/2014/main" val="10001"/>
                  </a:ext>
                </a:extLst>
              </a:tr>
              <a:tr h="350784">
                <a:tc>
                  <a:txBody>
                    <a:bodyPr/>
                    <a:lstStyle/>
                    <a:p>
                      <a:pPr algn="ctr" rtl="0"/>
                      <a:r>
                        <a:rPr lang="fr-FR" sz="1100"/>
                        <a:t>9.1.4</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rtl="0"/>
                      <a:r>
                        <a:rPr lang="fr-FR" sz="1100"/>
                        <a:t>MAC and IP</a:t>
                      </a:r>
                    </a:p>
                  </a:txBody>
                  <a:tcPr marL="68580" marR="68580" marT="34290" marB="34290" anchor="ctr"/>
                </a:tc>
                <a:tc>
                  <a:txBody>
                    <a:bodyPr/>
                    <a:lstStyle/>
                    <a:p>
                      <a:pPr rtl="0"/>
                      <a:r>
                        <a:rPr lang="fr-FR" sz="1100"/>
                        <a:t>Recommended</a:t>
                      </a:r>
                    </a:p>
                  </a:txBody>
                  <a:tcPr marL="68580" marR="68580" marT="34290" marB="34290" anchor="ctr"/>
                </a:tc>
                <a:extLst>
                  <a:ext uri="{0D108BD9-81ED-4DB2-BD59-A6C34878D82A}">
                    <a16:rowId xmlns:a16="http://schemas.microsoft.com/office/drawing/2014/main" val="10006"/>
                  </a:ext>
                </a:extLst>
              </a:tr>
              <a:tr h="350784">
                <a:tc>
                  <a:txBody>
                    <a:bodyPr/>
                    <a:lstStyle/>
                    <a:p>
                      <a:pPr algn="ctr" rtl="0"/>
                      <a:r>
                        <a:rPr lang="fr-FR" sz="1100"/>
                        <a:t>9.2.3</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Video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ARP Operation – ARP Request</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a:ln>
                            <a:noFill/>
                          </a:ln>
                          <a:solidFill>
                            <a:srgbClr val="58585B"/>
                          </a:solidFill>
                          <a:effectLst/>
                          <a:uLnTx/>
                          <a:uFillTx/>
                          <a:latin typeface="Arial"/>
                          <a:ea typeface="+mn-ea"/>
                          <a:cs typeface="+mn-cs"/>
                        </a:rPr>
                        <a:t>Recommended</a:t>
                      </a:r>
                    </a:p>
                  </a:txBody>
                  <a:tcPr marL="68580" marR="68580" marT="34290" marB="34290" anchor="ctr"/>
                </a:tc>
                <a:extLst>
                  <a:ext uri="{0D108BD9-81ED-4DB2-BD59-A6C34878D82A}">
                    <a16:rowId xmlns:a16="http://schemas.microsoft.com/office/drawing/2014/main" val="4163592917"/>
                  </a:ext>
                </a:extLst>
              </a:tr>
              <a:tr h="350784">
                <a:tc>
                  <a:txBody>
                    <a:bodyPr/>
                    <a:lstStyle/>
                    <a:p>
                      <a:pPr algn="ctr" rtl="0"/>
                      <a:r>
                        <a:rPr lang="fr-FR" sz="1100"/>
                        <a:t>9.2.4</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Video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ARP Operation – ARP Reply</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a:ln>
                            <a:noFill/>
                          </a:ln>
                          <a:solidFill>
                            <a:srgbClr val="58585B"/>
                          </a:solidFill>
                          <a:effectLst/>
                          <a:uLnTx/>
                          <a:uFillTx/>
                          <a:latin typeface="+mn-lt"/>
                          <a:ea typeface="+mn-ea"/>
                          <a:cs typeface="+mn-cs"/>
                        </a:rPr>
                        <a:t>Recommended</a:t>
                      </a:r>
                    </a:p>
                  </a:txBody>
                  <a:tcPr marL="68580" marR="68580" marT="34290" marB="34290" anchor="ctr"/>
                </a:tc>
                <a:extLst>
                  <a:ext uri="{0D108BD9-81ED-4DB2-BD59-A6C34878D82A}">
                    <a16:rowId xmlns:a16="http://schemas.microsoft.com/office/drawing/2014/main" val="3248063314"/>
                  </a:ext>
                </a:extLst>
              </a:tr>
              <a:tr h="350784">
                <a:tc>
                  <a:txBody>
                    <a:bodyPr/>
                    <a:lstStyle/>
                    <a:p>
                      <a:pPr algn="ctr" rtl="0"/>
                      <a:r>
                        <a:rPr lang="fr-FR" sz="1100"/>
                        <a:t>9.2.5</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Video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ARP Role in Remote Communications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a:ln>
                            <a:noFill/>
                          </a:ln>
                          <a:solidFill>
                            <a:srgbClr val="58585B"/>
                          </a:solidFill>
                          <a:effectLst/>
                          <a:uLnTx/>
                          <a:uFillTx/>
                          <a:latin typeface="+mn-lt"/>
                          <a:ea typeface="+mn-ea"/>
                          <a:cs typeface="+mn-cs"/>
                        </a:rPr>
                        <a:t>Recommended</a:t>
                      </a:r>
                    </a:p>
                  </a:txBody>
                  <a:tcPr marL="68580" marR="68580" marT="34290" marB="34290" anchor="ctr"/>
                </a:tc>
                <a:extLst>
                  <a:ext uri="{0D108BD9-81ED-4DB2-BD59-A6C34878D82A}">
                    <a16:rowId xmlns:a16="http://schemas.microsoft.com/office/drawing/2014/main" val="1982792498"/>
                  </a:ext>
                </a:extLst>
              </a:tr>
              <a:tr h="350784">
                <a:tc>
                  <a:txBody>
                    <a:bodyPr/>
                    <a:lstStyle/>
                    <a:p>
                      <a:pPr algn="ctr" rtl="0"/>
                      <a:r>
                        <a:rPr lang="fr-FR" sz="1100"/>
                        <a:t>9.2.9</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Examine the ARP Table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val="10008"/>
                  </a:ext>
                </a:extLst>
              </a:tr>
              <a:tr h="350784">
                <a:tc>
                  <a:txBody>
                    <a:bodyPr/>
                    <a:lstStyle/>
                    <a:p>
                      <a:pPr algn="ctr" rtl="0"/>
                      <a:r>
                        <a:rPr lang="fr-FR" sz="1100"/>
                        <a:t>9.2.10</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ARP</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val="2582900979"/>
                  </a:ext>
                </a:extLst>
              </a:tr>
              <a:tr h="350784">
                <a:tc>
                  <a:txBody>
                    <a:bodyPr/>
                    <a:lstStyle/>
                    <a:p>
                      <a:pPr algn="ctr" rtl="0"/>
                      <a:r>
                        <a:rPr lang="fr-FR" sz="1100"/>
                        <a:t>9.3.1</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Video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IPv6 Neighbor Discovery</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a:ln>
                            <a:noFill/>
                          </a:ln>
                          <a:solidFill>
                            <a:srgbClr val="58585B"/>
                          </a:solidFill>
                          <a:effectLst/>
                          <a:uLnTx/>
                          <a:uFillTx/>
                          <a:latin typeface="+mn-lt"/>
                          <a:ea typeface="+mn-ea"/>
                          <a:cs typeface="+mn-cs"/>
                        </a:rPr>
                        <a:t>Recommended</a:t>
                      </a:r>
                    </a:p>
                  </a:txBody>
                  <a:tcPr marL="68580" marR="68580" marT="34290" marB="34290" anchor="ctr"/>
                </a:tc>
                <a:extLst>
                  <a:ext uri="{0D108BD9-81ED-4DB2-BD59-A6C34878D82A}">
                    <a16:rowId xmlns:a16="http://schemas.microsoft.com/office/drawing/2014/main" val="1520424507"/>
                  </a:ext>
                </a:extLst>
              </a:tr>
              <a:tr h="350784">
                <a:tc>
                  <a:txBody>
                    <a:bodyPr/>
                    <a:lstStyle/>
                    <a:p>
                      <a:pPr algn="ctr" rtl="0"/>
                      <a:r>
                        <a:rPr lang="fr-FR" sz="1100"/>
                        <a:t>9.3.4</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IPv6 Neighbor Discovery</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val="3522544737"/>
                  </a:ext>
                </a:extLst>
              </a:tr>
              <a:tr h="350784">
                <a:tc>
                  <a:txBody>
                    <a:bodyPr/>
                    <a:lstStyle/>
                    <a:p>
                      <a:pPr algn="ctr" rtl="0"/>
                      <a:r>
                        <a:rPr lang="fr-FR" sz="1100"/>
                        <a:t>9.3.5</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IPv6 Neighbor Discovery</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val="3001172460"/>
                  </a:ext>
                </a:extLst>
              </a:tr>
            </a:tbl>
          </a:graphicData>
        </a:graphic>
      </p:graphicFrame>
    </p:spTree>
    <p:custDataLst>
      <p:tags r:id="rId1"/>
    </p:custDataLst>
    <p:extLst>
      <p:ext uri="{BB962C8B-B14F-4D97-AF65-F5344CB8AC3E}">
        <p14:creationId xmlns:p14="http://schemas.microsoft.com/office/powerpoint/2010/main" val="2145273728"/>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9: Best Practices</a:t>
            </a:r>
          </a:p>
        </p:txBody>
      </p:sp>
      <p:sp>
        <p:nvSpPr>
          <p:cNvPr id="11266" name="Rectangle 34"/>
          <p:cNvSpPr>
            <a:spLocks noGrp="1" noChangeArrowheads="1"/>
          </p:cNvSpPr>
          <p:nvPr>
            <p:ph idx="1"/>
          </p:nvPr>
        </p:nvSpPr>
        <p:spPr>
          <a:xfrm>
            <a:off x="145357" y="684644"/>
            <a:ext cx="8853286" cy="4155319"/>
          </a:xfrm>
        </p:spPr>
        <p:txBody>
          <a:bodyPr/>
          <a:lstStyle/>
          <a:p>
            <a:pPr marL="0" indent="0" rtl="0">
              <a:lnSpc>
                <a:spcPct val="85000"/>
              </a:lnSpc>
              <a:spcBef>
                <a:spcPct val="30000"/>
              </a:spcBef>
              <a:buNone/>
            </a:pPr>
            <a:r>
              <a:rPr lang="fr-FR"/>
              <a:t>Prior to teaching Module 9, the instructor should:</a:t>
            </a:r>
          </a:p>
          <a:p>
            <a:pPr rtl="0">
              <a:lnSpc>
                <a:spcPct val="85000"/>
              </a:lnSpc>
              <a:spcBef>
                <a:spcPct val="30000"/>
              </a:spcBef>
              <a:buFont typeface="Arial" panose="020B0604020202020204" pitchFamily="34" charset="0"/>
              <a:buChar char="•"/>
            </a:pPr>
            <a:r>
              <a:rPr lang="fr-FR"/>
              <a:t>Review the activities and assessments for this module.</a:t>
            </a:r>
          </a:p>
          <a:p>
            <a:pPr rtl="0">
              <a:lnSpc>
                <a:spcPct val="85000"/>
              </a:lnSpc>
              <a:spcBef>
                <a:spcPct val="30000"/>
              </a:spcBef>
              <a:buFont typeface="Arial" panose="020B0604020202020204" pitchFamily="34" charset="0"/>
              <a:buChar char="•"/>
            </a:pPr>
            <a:r>
              <a:rPr lang="fr-FR"/>
              <a:t>Try to include as many questions as possible to keep students engaged during classroom presentation.</a:t>
            </a:r>
          </a:p>
          <a:p>
            <a:pPr marL="0" indent="0" rtl="0" eaLnBrk="1" hangingPunct="1">
              <a:lnSpc>
                <a:spcPct val="85000"/>
              </a:lnSpc>
              <a:spcBef>
                <a:spcPct val="30000"/>
              </a:spcBef>
              <a:buNone/>
            </a:pPr>
            <a:r>
              <a:rPr lang="fr-FR"/>
              <a:t>Topic 9.1</a:t>
            </a:r>
          </a:p>
          <a:p>
            <a:pPr lvl="1" rtl="0">
              <a:lnSpc>
                <a:spcPct val="85000"/>
              </a:lnSpc>
              <a:spcBef>
                <a:spcPct val="30000"/>
              </a:spcBef>
            </a:pPr>
            <a:r>
              <a:rPr lang="fr-FR" sz="1500"/>
              <a:t>Ask the students or have a class discussion</a:t>
            </a:r>
          </a:p>
          <a:p>
            <a:pPr lvl="2" rtl="0">
              <a:lnSpc>
                <a:spcPct val="85000"/>
              </a:lnSpc>
              <a:spcBef>
                <a:spcPct val="30000"/>
              </a:spcBef>
            </a:pPr>
            <a:r>
              <a:rPr lang="fr-FR" sz="1500"/>
              <a:t>Have students discuss the IP and MAC addresses from source to destination when there are multiple router hops.</a:t>
            </a:r>
          </a:p>
          <a:p>
            <a:pPr lvl="2" rtl="0">
              <a:lnSpc>
                <a:spcPct val="85000"/>
              </a:lnSpc>
              <a:spcBef>
                <a:spcPct val="30000"/>
              </a:spcBef>
            </a:pPr>
            <a:r>
              <a:rPr lang="fr-FR" sz="1500"/>
              <a:t>Describe the Layer 2 addresses used when a destination is on the same local network and when the destination is on a remote network.</a:t>
            </a:r>
          </a:p>
          <a:p>
            <a:pPr marL="0" indent="0" rtl="0">
              <a:lnSpc>
                <a:spcPct val="85000"/>
              </a:lnSpc>
              <a:spcBef>
                <a:spcPct val="30000"/>
              </a:spcBef>
              <a:buNone/>
            </a:pPr>
            <a:r>
              <a:rPr lang="fr-FR"/>
              <a:t>Topic 9.2</a:t>
            </a:r>
          </a:p>
          <a:p>
            <a:pPr lvl="1" rtl="0">
              <a:lnSpc>
                <a:spcPct val="85000"/>
              </a:lnSpc>
              <a:spcBef>
                <a:spcPct val="30000"/>
              </a:spcBef>
            </a:pPr>
            <a:r>
              <a:rPr lang="fr-FR" sz="1500"/>
              <a:t>Ask the students or have a class discussion</a:t>
            </a:r>
          </a:p>
          <a:p>
            <a:pPr lvl="2" rtl="0">
              <a:lnSpc>
                <a:spcPct val="85000"/>
              </a:lnSpc>
              <a:spcBef>
                <a:spcPct val="30000"/>
              </a:spcBef>
            </a:pPr>
            <a:r>
              <a:rPr lang="fr-FR" sz="1500"/>
              <a:t>What impact do ARP requests have on the network and other local devices?</a:t>
            </a:r>
          </a:p>
          <a:p>
            <a:pPr lvl="2" rtl="0">
              <a:lnSpc>
                <a:spcPct val="85000"/>
              </a:lnSpc>
              <a:spcBef>
                <a:spcPct val="30000"/>
              </a:spcBef>
            </a:pPr>
            <a:r>
              <a:rPr lang="fr-FR" sz="1500"/>
              <a:t>What are some security risks associated with ARP?</a:t>
            </a:r>
          </a:p>
          <a:p>
            <a:pPr lvl="2">
              <a:lnSpc>
                <a:spcPct val="85000"/>
              </a:lnSpc>
              <a:spcBef>
                <a:spcPct val="30000"/>
              </a:spcBef>
            </a:pPr>
            <a:endParaRPr lang="en-US" dirty="0"/>
          </a:p>
          <a:p>
            <a:pPr eaLnBrk="1" hangingPunct="1">
              <a:lnSpc>
                <a:spcPct val="85000"/>
              </a:lnSpc>
              <a:spcBef>
                <a:spcPct val="30000"/>
              </a:spcBef>
            </a:pPr>
            <a:endParaRPr lang="en-US" dirty="0"/>
          </a:p>
          <a:p>
            <a:pPr lvl="1">
              <a:lnSpc>
                <a:spcPct val="85000"/>
              </a:lnSpc>
              <a:spcBef>
                <a:spcPct val="30000"/>
              </a:spcBef>
            </a:pPr>
            <a:endParaRPr lang="en-US" dirty="0"/>
          </a:p>
          <a:p>
            <a:pPr lvl="1">
              <a:lnSpc>
                <a:spcPct val="85000"/>
              </a:lnSpc>
              <a:spcBef>
                <a:spcPct val="30000"/>
              </a:spcBef>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2109317603"/>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9: Best Practices (Cont.)</a:t>
            </a:r>
          </a:p>
        </p:txBody>
      </p:sp>
      <p:sp>
        <p:nvSpPr>
          <p:cNvPr id="11266" name="Rectangle 34"/>
          <p:cNvSpPr>
            <a:spLocks noGrp="1" noChangeArrowheads="1"/>
          </p:cNvSpPr>
          <p:nvPr>
            <p:ph idx="1"/>
          </p:nvPr>
        </p:nvSpPr>
        <p:spPr>
          <a:xfrm>
            <a:off x="145357" y="684644"/>
            <a:ext cx="8853286" cy="4155319"/>
          </a:xfrm>
        </p:spPr>
        <p:txBody>
          <a:bodyPr/>
          <a:lstStyle/>
          <a:p>
            <a:pPr marL="0" indent="0" rtl="0" eaLnBrk="1" hangingPunct="1">
              <a:lnSpc>
                <a:spcPct val="85000"/>
              </a:lnSpc>
              <a:spcBef>
                <a:spcPct val="30000"/>
              </a:spcBef>
              <a:buNone/>
            </a:pPr>
            <a:r>
              <a:rPr lang="fr-FR" sz="1600"/>
              <a:t> Topic 9.3</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Why do you suppose ICMPv6 Neighbor Solicitations are sent as a multicast and not broadcast?</a:t>
            </a:r>
          </a:p>
          <a:p>
            <a:pPr lvl="2" rtl="0">
              <a:lnSpc>
                <a:spcPct val="85000"/>
              </a:lnSpc>
              <a:spcBef>
                <a:spcPct val="30000"/>
              </a:spcBef>
            </a:pPr>
            <a:r>
              <a:rPr lang="fr-FR" sz="1600"/>
              <a:t>Discuss the similarities and differences between the ARP and the ICMPv6 ND processes.</a:t>
            </a:r>
          </a:p>
          <a:p>
            <a:pPr lvl="1">
              <a:lnSpc>
                <a:spcPct val="85000"/>
              </a:lnSpc>
              <a:spcBef>
                <a:spcPct val="30000"/>
              </a:spcBef>
            </a:pPr>
            <a:endParaRPr lang="en-US" sz="1200" dirty="0"/>
          </a:p>
          <a:p>
            <a:pPr lvl="1">
              <a:lnSpc>
                <a:spcPct val="85000"/>
              </a:lnSpc>
              <a:spcBef>
                <a:spcPct val="30000"/>
              </a:spcBef>
            </a:pPr>
            <a:endParaRPr lang="en-US" sz="1200" dirty="0"/>
          </a:p>
          <a:p>
            <a:pPr lvl="1">
              <a:lnSpc>
                <a:spcPct val="85000"/>
              </a:lnSpc>
              <a:spcBef>
                <a:spcPct val="30000"/>
              </a:spcBef>
            </a:pPr>
            <a:endParaRPr lang="en-US" sz="1200" dirty="0"/>
          </a:p>
          <a:p>
            <a:pPr eaLnBrk="1" hangingPunct="1">
              <a:lnSpc>
                <a:spcPct val="85000"/>
              </a:lnSpc>
              <a:spcBef>
                <a:spcPct val="30000"/>
              </a:spcBef>
            </a:pPr>
            <a:endParaRPr lang="en-US" sz="1400" dirty="0"/>
          </a:p>
          <a:p>
            <a:pPr marL="630238" lvl="2" indent="-214313">
              <a:buFont typeface="Arial" panose="020B0604020202020204" pitchFamily="34" charset="0"/>
              <a:buChar char="•"/>
            </a:pPr>
            <a:endParaRPr lang="en-US" sz="1100" dirty="0"/>
          </a:p>
          <a:p>
            <a:pPr marL="630238" lvl="2" indent="-214313">
              <a:buFont typeface="Arial" panose="020B0604020202020204" pitchFamily="34" charset="0"/>
              <a:buChar char="•"/>
            </a:pPr>
            <a:endParaRPr lang="en-US" sz="1400" dirty="0"/>
          </a:p>
          <a:p>
            <a:pPr eaLnBrk="1" hangingPunct="1">
              <a:lnSpc>
                <a:spcPct val="85000"/>
              </a:lnSpc>
              <a:spcBef>
                <a:spcPct val="30000"/>
              </a:spcBef>
            </a:pPr>
            <a:endParaRPr lang="en-US" sz="1400" b="1" dirty="0">
              <a:solidFill>
                <a:srgbClr val="FF0000"/>
              </a:solidFill>
            </a:endParaRPr>
          </a:p>
          <a:p>
            <a:pPr eaLnBrk="1" hangingPunct="1">
              <a:lnSpc>
                <a:spcPct val="85000"/>
              </a:lnSpc>
              <a:spcBef>
                <a:spcPct val="30000"/>
              </a:spcBef>
            </a:pPr>
            <a:endParaRPr lang="en-US" sz="1400" dirty="0"/>
          </a:p>
        </p:txBody>
      </p:sp>
    </p:spTree>
    <p:custDataLst>
      <p:tags r:id="rId1"/>
    </p:custDataLst>
    <p:extLst>
      <p:ext uri="{BB962C8B-B14F-4D97-AF65-F5344CB8AC3E}">
        <p14:creationId xmlns:p14="http://schemas.microsoft.com/office/powerpoint/2010/main" val="1129576059"/>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2316480"/>
            <a:ext cx="6672708" cy="1080143"/>
          </a:xfrm>
        </p:spPr>
        <p:txBody>
          <a:bodyPr/>
          <a:lstStyle/>
          <a:p>
            <a:pPr rtl="0"/>
            <a:r>
              <a:rPr lang="fr-FR">
                <a:solidFill>
                  <a:schemeClr val="accent5">
                    <a:lumMod val="40000"/>
                    <a:lumOff val="60000"/>
                  </a:schemeClr>
                </a:solidFill>
              </a:rPr>
              <a:t>Module 9: Résolution d'adresse</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Introduction aux Réseaux v7.0 (ITN)</a:t>
            </a:r>
          </a:p>
          <a:p>
            <a:endParaRPr lang="en-US" dirty="0"/>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3EFB5204D723459553F1AE909AB3D0" ma:contentTypeVersion="13" ma:contentTypeDescription="Crée un document." ma:contentTypeScope="" ma:versionID="3c14b0f4ab00532d53dc87e18fd45cb7">
  <xsd:schema xmlns:xsd="http://www.w3.org/2001/XMLSchema" xmlns:xs="http://www.w3.org/2001/XMLSchema" xmlns:p="http://schemas.microsoft.com/office/2006/metadata/properties" xmlns:ns2="84f17460-2ce9-4a13-ba7e-618f50074c06" xmlns:ns3="ba394ada-9c4d-4f3d-881a-7e9f447e96a5" targetNamespace="http://schemas.microsoft.com/office/2006/metadata/properties" ma:root="true" ma:fieldsID="55cbaeb6d3fccf9a1e7d9af5243aa956" ns2:_="" ns3:_="">
    <xsd:import namespace="84f17460-2ce9-4a13-ba7e-618f50074c06"/>
    <xsd:import namespace="ba394ada-9c4d-4f3d-881a-7e9f447e96a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f17460-2ce9-4a13-ba7e-618f50074c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1913a2dd-6951-4a39-aa24-921745c2a732"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94ada-9c4d-4f3d-881a-7e9f447e96a5"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5c9592c2-8559-48b1-9c2e-fbad2026dc9e}" ma:internalName="TaxCatchAll" ma:showField="CatchAllData" ma:web="ba394ada-9c4d-4f3d-881a-7e9f447e96a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a394ada-9c4d-4f3d-881a-7e9f447e96a5" xsi:nil="true"/>
    <lcf76f155ced4ddcb4097134ff3c332f xmlns="84f17460-2ce9-4a13-ba7e-618f50074c06">
      <Terms xmlns="http://schemas.microsoft.com/office/infopath/2007/PartnerControls"/>
    </lcf76f155ced4ddcb4097134ff3c332f>
    <SharedWithUsers xmlns="ba394ada-9c4d-4f3d-881a-7e9f447e96a5">
      <UserInfo>
        <DisplayName/>
        <AccountId xsi:nil="true"/>
        <AccountType/>
      </UserInfo>
    </SharedWithUsers>
    <MediaLengthInSeconds xmlns="84f17460-2ce9-4a13-ba7e-618f50074c06" xsi:nil="true"/>
  </documentManagement>
</p:properties>
</file>

<file path=customXml/itemProps1.xml><?xml version="1.0" encoding="utf-8"?>
<ds:datastoreItem xmlns:ds="http://schemas.openxmlformats.org/officeDocument/2006/customXml" ds:itemID="{51CE9619-16D7-4312-9916-8E19AD8C3883}"/>
</file>

<file path=customXml/itemProps2.xml><?xml version="1.0" encoding="utf-8"?>
<ds:datastoreItem xmlns:ds="http://schemas.openxmlformats.org/officeDocument/2006/customXml" ds:itemID="{5C73ECA4-7A6D-4EC1-90C3-88ACEA82CCD6}"/>
</file>

<file path=customXml/itemProps3.xml><?xml version="1.0" encoding="utf-8"?>
<ds:datastoreItem xmlns:ds="http://schemas.openxmlformats.org/officeDocument/2006/customXml" ds:itemID="{7DE8EC5F-6A56-4BCB-B1D2-ABFC04626867}"/>
</file>

<file path=docProps/app.xml><?xml version="1.0" encoding="utf-8"?>
<Properties xmlns="http://schemas.openxmlformats.org/officeDocument/2006/extended-properties" xmlns:vt="http://schemas.openxmlformats.org/officeDocument/2006/docPropsVTypes">
  <Template>Default Theme</Template>
  <TotalTime>9278</TotalTime>
  <Words>2497</Words>
  <Application>Microsoft Office PowerPoint</Application>
  <PresentationFormat>On-screen Show (16:9)</PresentationFormat>
  <Paragraphs>350</Paragraphs>
  <Slides>33</Slides>
  <Notes>31</Notes>
  <HiddenSlides>6</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Calibri</vt:lpstr>
      <vt:lpstr>CiscoSans ExtraLight</vt:lpstr>
      <vt:lpstr>Courier New</vt:lpstr>
      <vt:lpstr>Wingdings</vt:lpstr>
      <vt:lpstr>Default Theme</vt:lpstr>
      <vt:lpstr>Module 9: Résolution d'adresse</vt:lpstr>
      <vt:lpstr>Instructor Materials – Module 9 Planning Guide</vt:lpstr>
      <vt:lpstr>À quoi s'attendre dans ce module?</vt:lpstr>
      <vt:lpstr>À quoi s'attendre dans ce module?</vt:lpstr>
      <vt:lpstr>Check Your Understanding</vt:lpstr>
      <vt:lpstr>Module 9: Activities</vt:lpstr>
      <vt:lpstr>Module 9: Best Practices</vt:lpstr>
      <vt:lpstr>Module 9: Best Practices (Cont.)</vt:lpstr>
      <vt:lpstr>Module 9: Résolution d'adresse</vt:lpstr>
      <vt:lpstr>Objectifs de ce module</vt:lpstr>
      <vt:lpstr>9.1 MAC et IP</vt:lpstr>
      <vt:lpstr>Adresses MAC et IP Destination sur le même réseau</vt:lpstr>
      <vt:lpstr>Adresses MAC et IP Destination sur un réseau distant</vt:lpstr>
      <vt:lpstr>MAC et IP Packet Tracer– Identification des adresses MAC et IP</vt:lpstr>
      <vt:lpstr>9.2 — ARP</vt:lpstr>
      <vt:lpstr>ARP ARP Présentation</vt:lpstr>
      <vt:lpstr>ARP Fonctions du protocole ARP</vt:lpstr>
      <vt:lpstr> Vidéo ARP - Requête ARP</vt:lpstr>
      <vt:lpstr> Vidéo ARP - Opération ARP - Réponse ARP</vt:lpstr>
      <vt:lpstr> Vidéo ARP – Rôle d'ARP dans les communications à distance</vt:lpstr>
      <vt:lpstr>ARP Suppression des entrées d'une table ARP</vt:lpstr>
      <vt:lpstr>ARP Tables ARP sur les périphériques réseau</vt:lpstr>
      <vt:lpstr>ARP Problèmes ARP - Diffusion de l'ARP et usurpation d'identité de l'ARP</vt:lpstr>
      <vt:lpstr>ARP Packet Tracer – Examiner le tableau ARP</vt:lpstr>
      <vt:lpstr>9.3 Câblage en cuivre</vt:lpstr>
      <vt:lpstr> Vidéo de Découverte de voisins IPv6 — Découverte de voisins IPv6</vt:lpstr>
      <vt:lpstr>Découverte de voisins IPv6 Messages de découverte de voisins</vt:lpstr>
      <vt:lpstr>Découverte de voisins IPv6 Découverte de voisins IPv6 — Résolution d'adresses</vt:lpstr>
      <vt:lpstr>Découverte de voisins IPv6 Packet Tracer –Découverte de voisins IPv6</vt:lpstr>
      <vt:lpstr>9.4 Module pratique et questionnaire</vt:lpstr>
      <vt:lpstr>Module Pratique et Questionnaire Qu'est-ce que j'ai appris dans ce module?</vt:lpstr>
      <vt:lpstr>Module 9: Address Resolution New Terms and Commands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AMR AL-ENGBΛWY</cp:lastModifiedBy>
  <cp:revision>247</cp:revision>
  <dcterms:created xsi:type="dcterms:W3CDTF">2019-10-18T06:21:22Z</dcterms:created>
  <dcterms:modified xsi:type="dcterms:W3CDTF">2020-06-07T10:31:42Z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y fmtid="{D5CDD505-2E9C-101B-9397-08002B2CF9AE}" pid="10" name="ContentTypeId">
    <vt:lpwstr>0x0101004F3EFB5204D723459553F1AE909AB3D0</vt:lpwstr>
  </property>
  <property fmtid="{D5CDD505-2E9C-101B-9397-08002B2CF9AE}" pid="11" name="Order">
    <vt:r8>2554400</vt:r8>
  </property>
  <property fmtid="{D5CDD505-2E9C-101B-9397-08002B2CF9AE}" pid="12" name="xd_Signature">
    <vt:bool>false</vt:bool>
  </property>
  <property fmtid="{D5CDD505-2E9C-101B-9397-08002B2CF9AE}" pid="13" name="xd_ProgID">
    <vt:lpwstr/>
  </property>
  <property fmtid="{D5CDD505-2E9C-101B-9397-08002B2CF9AE}" pid="14" name="_SourceUrl">
    <vt:lpwstr/>
  </property>
  <property fmtid="{D5CDD505-2E9C-101B-9397-08002B2CF9AE}" pid="15" name="_SharedFileIndex">
    <vt:lpwstr/>
  </property>
  <property fmtid="{D5CDD505-2E9C-101B-9397-08002B2CF9AE}" pid="16" name="ComplianceAssetId">
    <vt:lpwstr/>
  </property>
  <property fmtid="{D5CDD505-2E9C-101B-9397-08002B2CF9AE}" pid="17" name="TemplateUrl">
    <vt:lpwstr/>
  </property>
  <property fmtid="{D5CDD505-2E9C-101B-9397-08002B2CF9AE}" pid="18" name="_ExtendedDescription">
    <vt:lpwstr/>
  </property>
  <property fmtid="{D5CDD505-2E9C-101B-9397-08002B2CF9AE}" pid="19" name="TriggerFlowInfo">
    <vt:lpwstr/>
  </property>
  <property fmtid="{D5CDD505-2E9C-101B-9397-08002B2CF9AE}" pid="20" name="MediaServiceImageTags">
    <vt:lpwstr/>
  </property>
</Properties>
</file>