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6.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40.xml" ContentType="application/vnd.openxmlformats-officedocument.presentationml.notesSlide+xml"/>
  <Override PartName="/ppt/notesSlides/notesSlide3.xml" ContentType="application/vnd.openxmlformats-officedocument.presentationml.notesSlide+xml"/>
  <Override PartName="/ppt/notesSlides/notesSlide2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28.xml" ContentType="application/vnd.openxmlformats-officedocument.presentationml.notesSlide+xml"/>
  <Override PartName="/ppt/notesSlides/notesSlide10.xml" ContentType="application/vnd.openxmlformats-officedocument.presentationml.notesSlide+xml"/>
  <Override PartName="/ppt/notesSlides/notesSlide2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7.xml" ContentType="application/vnd.openxmlformats-officedocument.presentationml.notesSlide+xml"/>
  <Override PartName="/ppt/notesSlides/notesSlide13.xml" ContentType="application/vnd.openxmlformats-officedocument.presentationml.notesSlide+xml"/>
  <Override PartName="/ppt/notesSlides/notesSlide24.xml" ContentType="application/vnd.openxmlformats-officedocument.presentationml.notesSlide+xml"/>
  <Override PartName="/ppt/notesSlides/notesSlide14.xml" ContentType="application/vnd.openxmlformats-officedocument.presentationml.notesSlide+xml"/>
  <Override PartName="/ppt/notesSlides/notesSlide3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29.xml" ContentType="application/vnd.openxmlformats-officedocument.presentationml.notesSlide+xml"/>
  <Override PartName="/ppt/notesSlides/notesSlide43.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4.xml" ContentType="application/vnd.openxmlformats-officedocument.presentationml.tags+xml"/>
  <Override PartName="/ppt/tags/tag3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3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3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39.xml" ContentType="application/vnd.openxmlformats-officedocument.presentationml.tags+xml"/>
  <Override PartName="/ppt/tags/tag11.xml" ContentType="application/vnd.openxmlformats-officedocument.presentationml.tags+xml"/>
  <Override PartName="/ppt/tags/tag40.xml" ContentType="application/vnd.openxmlformats-officedocument.presentationml.tags+xml"/>
  <Override PartName="/ppt/tags/tag12.xml" ContentType="application/vnd.openxmlformats-officedocument.presentationml.tags+xml"/>
  <Override PartName="/ppt/tags/tag4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43.xml" ContentType="application/vnd.openxmlformats-officedocument.presentationml.tags+xml"/>
  <Override PartName="/ppt/tags/tag34.xml" ContentType="application/vnd.openxmlformats-officedocument.presentationml.tags+xml"/>
  <Override PartName="/ppt/tags/tag44.xml" ContentType="application/vnd.openxmlformats-officedocument.presentationml.tags+xml"/>
  <Override PartName="/ppt/tags/tag24.xml" ContentType="application/vnd.openxmlformats-officedocument.presentationml.tags+xml"/>
  <Override PartName="/ppt/tags/tag17.xml" ContentType="application/vnd.openxmlformats-officedocument.presentationml.tags+xml"/>
  <Override PartName="/ppt/tags/tag32.xml" ContentType="application/vnd.openxmlformats-officedocument.presentationml.tags+xml"/>
  <Override PartName="/ppt/tags/tag45.xml" ContentType="application/vnd.openxmlformats-officedocument.presentationml.tags+xml"/>
  <Override PartName="/ppt/tags/tag18.xml" ContentType="application/vnd.openxmlformats-officedocument.presentationml.tags+xml"/>
  <Override PartName="/ppt/tags/tag46.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5.xml" ContentType="application/vnd.openxmlformats-officedocument.presentationml.tags+xml"/>
  <Override PartName="/ppt/tags/tag33.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35.xml" ContentType="application/vnd.openxmlformats-officedocument.presentationml.tags+xml"/>
  <Override PartName="/ppt/tags/tag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7"/>
  </p:notesMasterIdLst>
  <p:sldIdLst>
    <p:sldId id="513" r:id="rId2"/>
    <p:sldId id="1072" r:id="rId3"/>
    <p:sldId id="1073" r:id="rId4"/>
    <p:sldId id="1074" r:id="rId5"/>
    <p:sldId id="1053" r:id="rId6"/>
    <p:sldId id="763" r:id="rId7"/>
    <p:sldId id="1055" r:id="rId8"/>
    <p:sldId id="1056" r:id="rId9"/>
    <p:sldId id="1057" r:id="rId10"/>
    <p:sldId id="876" r:id="rId11"/>
    <p:sldId id="1058" r:id="rId12"/>
    <p:sldId id="759" r:id="rId13"/>
    <p:sldId id="788" r:id="rId14"/>
    <p:sldId id="790" r:id="rId15"/>
    <p:sldId id="927" r:id="rId16"/>
    <p:sldId id="886" r:id="rId17"/>
    <p:sldId id="792" r:id="rId18"/>
    <p:sldId id="881" r:id="rId19"/>
    <p:sldId id="930" r:id="rId20"/>
    <p:sldId id="795" r:id="rId21"/>
    <p:sldId id="812" r:id="rId22"/>
    <p:sldId id="960" r:id="rId23"/>
    <p:sldId id="1067" r:id="rId24"/>
    <p:sldId id="1068" r:id="rId25"/>
    <p:sldId id="808" r:id="rId26"/>
    <p:sldId id="961" r:id="rId27"/>
    <p:sldId id="932" r:id="rId28"/>
    <p:sldId id="1069" r:id="rId29"/>
    <p:sldId id="1070" r:id="rId30"/>
    <p:sldId id="771" r:id="rId31"/>
    <p:sldId id="865" r:id="rId32"/>
    <p:sldId id="934" r:id="rId33"/>
    <p:sldId id="1071" r:id="rId34"/>
    <p:sldId id="935" r:id="rId35"/>
    <p:sldId id="964" r:id="rId36"/>
    <p:sldId id="936" r:id="rId37"/>
    <p:sldId id="937" r:id="rId38"/>
    <p:sldId id="1066" r:id="rId39"/>
    <p:sldId id="939" r:id="rId40"/>
    <p:sldId id="940" r:id="rId41"/>
    <p:sldId id="941" r:id="rId42"/>
    <p:sldId id="946" r:id="rId43"/>
    <p:sldId id="958" r:id="rId44"/>
    <p:sldId id="874" r:id="rId45"/>
    <p:sldId id="291" r:id="rId46"/>
  </p:sldIdLst>
  <p:sldSz cx="9144000" cy="5143500" type="screen16x9"/>
  <p:notesSz cx="6858000" cy="9144000"/>
  <p:custDataLst>
    <p:tags r:id="rId4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69" autoAdjust="0"/>
    <p:restoredTop sz="86211" autoAdjust="0"/>
  </p:normalViewPr>
  <p:slideViewPr>
    <p:cSldViewPr snapToGrid="0" showGuides="1">
      <p:cViewPr varScale="1">
        <p:scale>
          <a:sx n="130" d="100"/>
          <a:sy n="130" d="100"/>
        </p:scale>
        <p:origin x="672" y="120"/>
      </p:cViewPr>
      <p:guideLst>
        <p:guide orient="horz" pos="1620"/>
        <p:guide pos="336"/>
      </p:guideLst>
    </p:cSldViewPr>
  </p:slideViewPr>
  <p:outlineViewPr>
    <p:cViewPr>
      <p:scale>
        <a:sx n="33" d="100"/>
        <a:sy n="33" d="100"/>
      </p:scale>
      <p:origin x="0" y="-226704"/>
    </p:cViewPr>
  </p:outlineViewPr>
  <p:notesTextViewPr>
    <p:cViewPr>
      <p:scale>
        <a:sx n="100" d="100"/>
        <a:sy n="100"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solidFill>
                  <a:schemeClr val="accent5">
                    <a:lumMod val="40000"/>
                    <a:lumOff val="60000"/>
                  </a:schemeClr>
                </a:solidFill>
              </a:rPr>
              <a:t>Introduction aux Réseaux v7.0 (ITN)</a:t>
            </a:r>
          </a:p>
          <a:p>
            <a:pPr rtl="0"/>
            <a:r>
              <a:rPr lang="fr-FR"/>
              <a:t>Module 15: Couche Application</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15.1.1 – Couche Application</a:t>
            </a:r>
          </a:p>
          <a:p>
            <a:pPr>
              <a:lnSpc>
                <a:spcPct val="80000"/>
              </a:lnSpc>
              <a:buFontTx/>
              <a:buNone/>
            </a:pPr>
            <a:endParaRPr lang="en-US" dirty="0"/>
          </a:p>
        </p:txBody>
      </p:sp>
    </p:spTree>
    <p:extLst>
      <p:ext uri="{BB962C8B-B14F-4D97-AF65-F5344CB8AC3E}">
        <p14:creationId xmlns:p14="http://schemas.microsoft.com/office/powerpoint/2010/main" val="342755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15.1.2 - Couche Présentation et Session</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15.1.3 - Protocoles de couche application TCP/IP</a:t>
            </a:r>
          </a:p>
          <a:p>
            <a:pPr rtl="0">
              <a:lnSpc>
                <a:spcPct val="80000"/>
              </a:lnSpc>
              <a:buFontTx/>
              <a:buNone/>
            </a:pPr>
            <a:r>
              <a:rPr lang="fr-FR" sz="1200" b="0" kern="1200">
                <a:solidFill>
                  <a:schemeClr val="tx1"/>
                </a:solidFill>
                <a:latin typeface="Arial" charset="0"/>
                <a:ea typeface="ＭＳ Ｐゴシック" charset="0"/>
              </a:rPr>
              <a:t>15.1.4 — Vérifier votre compréhension — Application, Session, Présentation</a:t>
            </a:r>
          </a:p>
          <a:p>
            <a:pPr>
              <a:lnSpc>
                <a:spcPct val="80000"/>
              </a:lnSpc>
              <a:buFontTx/>
              <a:buNone/>
            </a:pPr>
            <a:endParaRPr lang="en-US" dirty="0"/>
          </a:p>
        </p:txBody>
      </p:sp>
    </p:spTree>
    <p:extLst>
      <p:ext uri="{BB962C8B-B14F-4D97-AF65-F5344CB8AC3E}">
        <p14:creationId xmlns:p14="http://schemas.microsoft.com/office/powerpoint/2010/main" val="3797073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Peer-to-peer</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16</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15.2.1 - Modèle client-serveur</a:t>
            </a:r>
          </a:p>
          <a:p>
            <a:pPr>
              <a:lnSpc>
                <a:spcPct val="80000"/>
              </a:lnSpc>
              <a:buFontTx/>
              <a:buNone/>
            </a:pPr>
            <a:endParaRPr lang="en-US" dirty="0"/>
          </a:p>
        </p:txBody>
      </p:sp>
    </p:spTree>
    <p:extLst>
      <p:ext uri="{BB962C8B-B14F-4D97-AF65-F5344CB8AC3E}">
        <p14:creationId xmlns:p14="http://schemas.microsoft.com/office/powerpoint/2010/main" val="1156604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15.2.2 - Réseaux peer-to-peer</a:t>
            </a:r>
          </a:p>
          <a:p>
            <a:pPr>
              <a:lnSpc>
                <a:spcPct val="80000"/>
              </a:lnSpc>
              <a:buFontTx/>
              <a:buNone/>
            </a:pPr>
            <a:endParaRPr lang="en-US" dirty="0"/>
          </a:p>
        </p:txBody>
      </p:sp>
    </p:spTree>
    <p:extLst>
      <p:ext uri="{BB962C8B-B14F-4D97-AF65-F5344CB8AC3E}">
        <p14:creationId xmlns:p14="http://schemas.microsoft.com/office/powerpoint/2010/main" val="4222691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19</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15.2.3 - Applications peer-to-peer</a:t>
            </a:r>
          </a:p>
          <a:p>
            <a:pPr>
              <a:lnSpc>
                <a:spcPct val="80000"/>
              </a:lnSpc>
              <a:buFontTx/>
              <a:buNone/>
            </a:pPr>
            <a:endParaRPr lang="en-US" dirty="0"/>
          </a:p>
        </p:txBody>
      </p:sp>
    </p:spTree>
    <p:extLst>
      <p:ext uri="{BB962C8B-B14F-4D97-AF65-F5344CB8AC3E}">
        <p14:creationId xmlns:p14="http://schemas.microsoft.com/office/powerpoint/2010/main" val="3275480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15.2.4 – Applications P2P courantes</a:t>
            </a:r>
          </a:p>
          <a:p>
            <a:pPr rtl="0">
              <a:lnSpc>
                <a:spcPct val="80000"/>
              </a:lnSpc>
              <a:buFontTx/>
              <a:buNone/>
            </a:pPr>
            <a:r>
              <a:rPr lang="fr-FR">
                <a:latin typeface="Arial" charset="0"/>
              </a:rPr>
              <a:t>15.2.5 — Vérifiez votre compréhension — Peer-to-Peer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20</a:t>
            </a:fld>
            <a:endParaRPr>
              <a:solidFill>
                <a:prstClr val="black"/>
              </a:solidFill>
            </a:endParaRPr>
          </a:p>
        </p:txBody>
      </p:sp>
    </p:spTree>
    <p:extLst>
      <p:ext uri="{BB962C8B-B14F-4D97-AF65-F5344CB8AC3E}">
        <p14:creationId xmlns:p14="http://schemas.microsoft.com/office/powerpoint/2010/main" val="876528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21</a:t>
            </a:fld>
            <a:endParaRPr>
              <a:solidFill>
                <a:prstClr val="black"/>
              </a:solidFill>
            </a:endParaRPr>
          </a:p>
        </p:txBody>
      </p:sp>
    </p:spTree>
    <p:extLst>
      <p:ext uri="{BB962C8B-B14F-4D97-AF65-F5344CB8AC3E}">
        <p14:creationId xmlns:p14="http://schemas.microsoft.com/office/powerpoint/2010/main" val="1011217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22</a:t>
            </a:fld>
            <a:endParaRPr>
              <a:solidFill>
                <a:prstClr val="black"/>
              </a:solidFill>
            </a:endParaRPr>
          </a:p>
        </p:txBody>
      </p:sp>
    </p:spTree>
    <p:extLst>
      <p:ext uri="{BB962C8B-B14F-4D97-AF65-F5344CB8AC3E}">
        <p14:creationId xmlns:p14="http://schemas.microsoft.com/office/powerpoint/2010/main" val="21301549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23</a:t>
            </a:fld>
            <a:endParaRPr>
              <a:solidFill>
                <a:prstClr val="black"/>
              </a:solidFill>
            </a:endParaRPr>
          </a:p>
        </p:txBody>
      </p:sp>
    </p:spTree>
    <p:extLst>
      <p:ext uri="{BB962C8B-B14F-4D97-AF65-F5344CB8AC3E}">
        <p14:creationId xmlns:p14="http://schemas.microsoft.com/office/powerpoint/2010/main" val="1360703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24</a:t>
            </a:fld>
            <a:endParaRPr>
              <a:solidFill>
                <a:prstClr val="black"/>
              </a:solidFill>
            </a:endParaRPr>
          </a:p>
        </p:txBody>
      </p:sp>
    </p:spTree>
    <p:extLst>
      <p:ext uri="{BB962C8B-B14F-4D97-AF65-F5344CB8AC3E}">
        <p14:creationId xmlns:p14="http://schemas.microsoft.com/office/powerpoint/2010/main" val="1706276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15.3.2 – HTTP et HTTPS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25</a:t>
            </a:fld>
            <a:endParaRPr>
              <a:solidFill>
                <a:prstClr val="black"/>
              </a:solidFill>
            </a:endParaRPr>
          </a:p>
        </p:txBody>
      </p:sp>
    </p:spTree>
    <p:extLst>
      <p:ext uri="{BB962C8B-B14F-4D97-AF65-F5344CB8AC3E}">
        <p14:creationId xmlns:p14="http://schemas.microsoft.com/office/powerpoint/2010/main" val="2927551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15.3.3 - Protocoles de messagerie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26</a:t>
            </a:fld>
            <a:endParaRPr>
              <a:solidFill>
                <a:prstClr val="black"/>
              </a:solidFill>
            </a:endParaRPr>
          </a:p>
        </p:txBody>
      </p:sp>
    </p:spTree>
    <p:extLst>
      <p:ext uri="{BB962C8B-B14F-4D97-AF65-F5344CB8AC3E}">
        <p14:creationId xmlns:p14="http://schemas.microsoft.com/office/powerpoint/2010/main" val="1306149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27</a:t>
            </a:fld>
            <a:endParaRPr>
              <a:solidFill>
                <a:prstClr val="black"/>
              </a:solidFill>
            </a:endParaRPr>
          </a:p>
        </p:txBody>
      </p:sp>
    </p:spTree>
    <p:extLst>
      <p:ext uri="{BB962C8B-B14F-4D97-AF65-F5344CB8AC3E}">
        <p14:creationId xmlns:p14="http://schemas.microsoft.com/office/powerpoint/2010/main" val="2626446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28</a:t>
            </a:fld>
            <a:endParaRPr>
              <a:solidFill>
                <a:prstClr val="black"/>
              </a:solidFill>
            </a:endParaRPr>
          </a:p>
        </p:txBody>
      </p:sp>
    </p:spTree>
    <p:extLst>
      <p:ext uri="{BB962C8B-B14F-4D97-AF65-F5344CB8AC3E}">
        <p14:creationId xmlns:p14="http://schemas.microsoft.com/office/powerpoint/2010/main" val="3405093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 (suite)</a:t>
            </a:r>
          </a:p>
          <a:p>
            <a:pPr rtl="0">
              <a:lnSpc>
                <a:spcPct val="80000"/>
              </a:lnSpc>
              <a:buFontTx/>
              <a:buNone/>
            </a:pPr>
            <a:r>
              <a:rPr lang="fr-FR">
                <a:latin typeface="Arial" charset="0"/>
              </a:rPr>
              <a:t>15.3.5 – Vérifiez votre compréhension - Protocoles de Web et messagerie (E-mail).</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29</a:t>
            </a:fld>
            <a:endParaRPr>
              <a:solidFill>
                <a:prstClr val="black"/>
              </a:solidFill>
            </a:endParaRPr>
          </a:p>
        </p:txBody>
      </p:sp>
    </p:spTree>
    <p:extLst>
      <p:ext uri="{BB962C8B-B14F-4D97-AF65-F5344CB8AC3E}">
        <p14:creationId xmlns:p14="http://schemas.microsoft.com/office/powerpoint/2010/main" val="1823893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p:txBody>
      </p:sp>
      <p:sp>
        <p:nvSpPr>
          <p:cNvPr id="4" name="Slide Number Placeholder 3"/>
          <p:cNvSpPr>
            <a:spLocks noGrp="1"/>
          </p:cNvSpPr>
          <p:nvPr>
            <p:ph type="sldNum" sz="quarter" idx="10"/>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176410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15.4.1 - Service des noms de domaine</a:t>
            </a:r>
          </a:p>
          <a:p>
            <a:endParaRPr lang="en-US" dirty="0"/>
          </a:p>
        </p:txBody>
      </p:sp>
    </p:spTree>
    <p:extLst>
      <p:ext uri="{BB962C8B-B14F-4D97-AF65-F5344CB8AC3E}">
        <p14:creationId xmlns:p14="http://schemas.microsoft.com/office/powerpoint/2010/main" val="3255448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15.4.2 - Format du message DNS</a:t>
            </a:r>
          </a:p>
          <a:p>
            <a:endParaRPr lang="en-US" dirty="0"/>
          </a:p>
        </p:txBody>
      </p:sp>
    </p:spTree>
    <p:extLst>
      <p:ext uri="{BB962C8B-B14F-4D97-AF65-F5344CB8AC3E}">
        <p14:creationId xmlns:p14="http://schemas.microsoft.com/office/powerpoint/2010/main" val="3317125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15.4.2 — Format des messages DNS (suite)</a:t>
            </a:r>
          </a:p>
          <a:p>
            <a:endParaRPr lang="en-US" dirty="0"/>
          </a:p>
        </p:txBody>
      </p:sp>
    </p:spTree>
    <p:extLst>
      <p:ext uri="{BB962C8B-B14F-4D97-AF65-F5344CB8AC3E}">
        <p14:creationId xmlns:p14="http://schemas.microsoft.com/office/powerpoint/2010/main" val="899716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34</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15.4.3 - Hiérarchie des DNS</a:t>
            </a:r>
          </a:p>
          <a:p>
            <a:endParaRPr lang="en-US" dirty="0"/>
          </a:p>
        </p:txBody>
      </p:sp>
    </p:spTree>
    <p:extLst>
      <p:ext uri="{BB962C8B-B14F-4D97-AF65-F5344CB8AC3E}">
        <p14:creationId xmlns:p14="http://schemas.microsoft.com/office/powerpoint/2010/main" val="2552993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35</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15.4.4 - La commande nslookup</a:t>
            </a:r>
          </a:p>
          <a:p>
            <a:pPr rtl="0">
              <a:lnSpc>
                <a:spcPct val="80000"/>
              </a:lnSpc>
              <a:buFontTx/>
              <a:buNone/>
            </a:pPr>
            <a:r>
              <a:rPr lang="fr-FR">
                <a:latin typeface="Arial" charset="0"/>
              </a:rPr>
              <a:t>15.4.5 — Vérificateur de syntaxe — La commande nslookup</a:t>
            </a:r>
          </a:p>
          <a:p>
            <a:endParaRPr lang="en-US" dirty="0"/>
          </a:p>
          <a:p>
            <a:endParaRPr lang="en-US" dirty="0"/>
          </a:p>
        </p:txBody>
      </p:sp>
    </p:spTree>
    <p:extLst>
      <p:ext uri="{BB962C8B-B14F-4D97-AF65-F5344CB8AC3E}">
        <p14:creationId xmlns:p14="http://schemas.microsoft.com/office/powerpoint/2010/main" val="603551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36</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15.4.6 - Protocole de configuration dynamique des hôtes</a:t>
            </a:r>
          </a:p>
          <a:p>
            <a:endParaRPr lang="en-US" dirty="0"/>
          </a:p>
          <a:p>
            <a:endParaRPr lang="en-US" dirty="0"/>
          </a:p>
        </p:txBody>
      </p:sp>
    </p:spTree>
    <p:extLst>
      <p:ext uri="{BB962C8B-B14F-4D97-AF65-F5344CB8AC3E}">
        <p14:creationId xmlns:p14="http://schemas.microsoft.com/office/powerpoint/2010/main" val="2469662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37</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15.4.7 – Fonctionnement du protocole DHCP</a:t>
            </a:r>
          </a:p>
          <a:p>
            <a:endParaRPr lang="en-US" dirty="0"/>
          </a:p>
          <a:p>
            <a:endParaRPr lang="en-US" dirty="0"/>
          </a:p>
        </p:txBody>
      </p:sp>
    </p:spTree>
    <p:extLst>
      <p:ext uri="{BB962C8B-B14F-4D97-AF65-F5344CB8AC3E}">
        <p14:creationId xmlns:p14="http://schemas.microsoft.com/office/powerpoint/2010/main" val="38421155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38</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15.4.8 – Travaux pratiques - Observation de la résolution DNS</a:t>
            </a:r>
          </a:p>
          <a:p>
            <a:pPr rtl="0">
              <a:lnSpc>
                <a:spcPct val="80000"/>
              </a:lnSpc>
              <a:buFontTx/>
              <a:buNone/>
            </a:pPr>
            <a:r>
              <a:rPr lang="fr-FR">
                <a:latin typeface="Arial" charset="0"/>
              </a:rPr>
              <a:t>15.4.9 — Vérifiez votre compréhension — Services d'adressage IP</a:t>
            </a:r>
          </a:p>
        </p:txBody>
      </p:sp>
    </p:spTree>
    <p:extLst>
      <p:ext uri="{BB962C8B-B14F-4D97-AF65-F5344CB8AC3E}">
        <p14:creationId xmlns:p14="http://schemas.microsoft.com/office/powerpoint/2010/main" val="195928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p:txBody>
      </p:sp>
      <p:sp>
        <p:nvSpPr>
          <p:cNvPr id="4" name="Slide Number Placeholder 3"/>
          <p:cNvSpPr>
            <a:spLocks noGrp="1"/>
          </p:cNvSpPr>
          <p:nvPr>
            <p:ph type="sldNum" sz="quarter" idx="10"/>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1552175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40</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a:p>
            <a:pPr rtl="0">
              <a:lnSpc>
                <a:spcPct val="80000"/>
              </a:lnSpc>
              <a:buFontTx/>
              <a:buNone/>
            </a:pPr>
            <a:r>
              <a:rPr lang="fr-FR">
                <a:latin typeface="Arial" charset="0"/>
              </a:rPr>
              <a:t>15.5.1 - Protocole de transfert de fichiers</a:t>
            </a:r>
          </a:p>
        </p:txBody>
      </p:sp>
    </p:spTree>
    <p:extLst>
      <p:ext uri="{BB962C8B-B14F-4D97-AF65-F5344CB8AC3E}">
        <p14:creationId xmlns:p14="http://schemas.microsoft.com/office/powerpoint/2010/main" val="1289058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a:p>
            <a:pPr rtl="0">
              <a:lnSpc>
                <a:spcPct val="80000"/>
              </a:lnSpc>
              <a:buFontTx/>
              <a:buNone/>
            </a:pPr>
            <a:r>
              <a:rPr lang="fr-FR">
                <a:latin typeface="Arial" charset="0"/>
              </a:rPr>
              <a:t>15.5.2 - Blocage des messages du serveur (SMB)</a:t>
            </a:r>
          </a:p>
          <a:p>
            <a:pPr rtl="0">
              <a:lnSpc>
                <a:spcPct val="80000"/>
              </a:lnSpc>
              <a:buFontTx/>
              <a:buNone/>
            </a:pPr>
            <a:r>
              <a:rPr lang="fr-FR">
                <a:latin typeface="Arial" charset="0"/>
              </a:rPr>
              <a:t>15.5.3 —  Vérifiez votre compréhension — Services de partage de fichiers</a:t>
            </a:r>
          </a:p>
          <a:p>
            <a:endParaRPr lang="en-US" dirty="0"/>
          </a:p>
        </p:txBody>
      </p:sp>
    </p:spTree>
    <p:extLst>
      <p:ext uri="{BB962C8B-B14F-4D97-AF65-F5344CB8AC3E}">
        <p14:creationId xmlns:p14="http://schemas.microsoft.com/office/powerpoint/2010/main" val="124319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15.6 –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7640325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15.6 – Module pratique et questionnaire</a:t>
            </a:r>
          </a:p>
          <a:p>
            <a:pPr rtl="0">
              <a:lnSpc>
                <a:spcPct val="80000"/>
              </a:lnSpc>
              <a:buFontTx/>
              <a:buNone/>
            </a:pPr>
            <a:r>
              <a:rPr lang="fr-FR">
                <a:latin typeface="Arial" charset="0"/>
              </a:rPr>
              <a:t>15.6.1 – Qu'est-ce que j'ai appris dans ce module?</a:t>
            </a:r>
          </a:p>
          <a:p>
            <a:pPr rtl="0">
              <a:lnSpc>
                <a:spcPct val="80000"/>
              </a:lnSpc>
              <a:buFontTx/>
              <a:buNone/>
            </a:pPr>
            <a:r>
              <a:rPr lang="fr-FR">
                <a:latin typeface="Arial" charset="0"/>
              </a:rPr>
              <a:t>15.6.2 — Questionnaire de module — Couche d'application</a:t>
            </a:r>
          </a:p>
        </p:txBody>
      </p:sp>
    </p:spTree>
    <p:extLst>
      <p:ext uri="{BB962C8B-B14F-4D97-AF65-F5344CB8AC3E}">
        <p14:creationId xmlns:p14="http://schemas.microsoft.com/office/powerpoint/2010/main" val="14768241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44</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15 – Application Layer</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New Terms and Commands</a:t>
            </a:r>
          </a:p>
        </p:txBody>
      </p:sp>
    </p:spTree>
    <p:extLst>
      <p:ext uri="{BB962C8B-B14F-4D97-AF65-F5344CB8AC3E}">
        <p14:creationId xmlns:p14="http://schemas.microsoft.com/office/powerpoint/2010/main" val="2246742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900104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428653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35927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solidFill>
                  <a:schemeClr val="accent5">
                    <a:lumMod val="40000"/>
                    <a:lumOff val="60000"/>
                  </a:schemeClr>
                </a:solidFill>
              </a:rPr>
              <a:t>Introduction aux Réseaux v7.0 (ITN)</a:t>
            </a:r>
          </a:p>
          <a:p>
            <a:pPr rtl="0"/>
            <a:r>
              <a:rPr lang="fr-FR"/>
              <a:t>Module 15: Couche Application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15.0.2 — Qu'est ce que je vais apprendre dans ce module ?</a:t>
            </a:r>
          </a:p>
          <a:p>
            <a:pPr>
              <a:buFontTx/>
              <a:buNone/>
            </a:pPr>
            <a:endParaRPr lang="en-GB" dirty="0"/>
          </a:p>
        </p:txBody>
      </p:sp>
    </p:spTree>
    <p:extLst>
      <p:ext uri="{BB962C8B-B14F-4D97-AF65-F5344CB8AC3E}">
        <p14:creationId xmlns:p14="http://schemas.microsoft.com/office/powerpoint/2010/main" val="3080891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 Id="rId4" Type="http://schemas.openxmlformats.org/officeDocument/2006/relationships/image" Target="../media/image3.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4.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5.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6.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7.tif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8.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9.tif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11.tiff"/><Relationship Id="rId4" Type="http://schemas.openxmlformats.org/officeDocument/2006/relationships/image" Target="../media/image10.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2.tif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13.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14.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15.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9.xml"/><Relationship Id="rId4" Type="http://schemas.openxmlformats.org/officeDocument/2006/relationships/image" Target="../media/image16.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30.xml"/><Relationship Id="rId4" Type="http://schemas.openxmlformats.org/officeDocument/2006/relationships/image" Target="../media/image17.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2.xml"/><Relationship Id="rId6" Type="http://schemas.openxmlformats.org/officeDocument/2006/relationships/image" Target="../media/image20.tiff"/><Relationship Id="rId5" Type="http://schemas.openxmlformats.org/officeDocument/2006/relationships/image" Target="../media/image19.tiff"/><Relationship Id="rId4" Type="http://schemas.openxmlformats.org/officeDocument/2006/relationships/image" Target="../media/image18.tif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21.tif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22.tif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7.xml"/><Relationship Id="rId4" Type="http://schemas.openxmlformats.org/officeDocument/2006/relationships/image" Target="../media/image23.tif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24.tif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25.tif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42.xml"/><Relationship Id="rId4" Type="http://schemas.openxmlformats.org/officeDocument/2006/relationships/image" Target="../media/image26.tif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15: Couche Application</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6C8208FB-34A8-4047-A76D-B4DCBCD59238}"/>
              </a:ext>
            </a:extLst>
          </p:cNvPr>
          <p:cNvSpPr>
            <a:spLocks noGrp="1"/>
          </p:cNvSpPr>
          <p:nvPr/>
        </p:nvSpPr>
        <p:spPr>
          <a:xfrm>
            <a:off x="469497"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p:txBody>
      </p:sp>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15: Couche d'application</a:t>
            </a:r>
            <a:br>
              <a:rPr lang="en-US" dirty="0">
                <a:solidFill>
                  <a:schemeClr val="accent5">
                    <a:lumMod val="40000"/>
                    <a:lumOff val="60000"/>
                  </a:schemeClr>
                </a:solidFill>
              </a:rPr>
            </a:br>
            <a:endParaRPr lang="en-US"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4099" name="Rectangle 34"/>
          <p:cNvSpPr>
            <a:spLocks noGrp="1" noChangeArrowheads="1"/>
          </p:cNvSpPr>
          <p:nvPr>
            <p:ph idx="1"/>
          </p:nvPr>
        </p:nvSpPr>
        <p:spPr>
          <a:xfrm>
            <a:off x="0" y="710714"/>
            <a:ext cx="9006840" cy="757552"/>
          </a:xfrm>
        </p:spPr>
        <p:txBody>
          <a:bodyPr/>
          <a:lstStyle/>
          <a:p>
            <a:pPr marL="474662" lvl="1" indent="-285750" rtl="0"/>
            <a:r>
              <a:rPr lang="fr-FR" b="1"/>
              <a:t>Titre du module</a:t>
            </a:r>
            <a:r>
              <a:rPr lang="fr-FR"/>
              <a:t> : Couche Application</a:t>
            </a:r>
          </a:p>
          <a:p>
            <a:pPr marL="474662" lvl="1" indent="-285750" rtl="0"/>
            <a:r>
              <a:rPr lang="fr-FR" b="1"/>
              <a:t>Objectif du module</a:t>
            </a:r>
            <a:r>
              <a:rPr lang="fr-FR"/>
              <a:t>: Expliquer le fonctionnement des protocoles de la couche application dans la fourniture d'un support aux applications des utilisateurs finaux.</a:t>
            </a:r>
          </a:p>
          <a:p>
            <a:pPr marL="327818" lvl="2" indent="0">
              <a:buNone/>
            </a:pPr>
            <a:endParaRPr lang="en-US" sz="1150" dirty="0"/>
          </a:p>
        </p:txBody>
      </p:sp>
      <p:graphicFrame>
        <p:nvGraphicFramePr>
          <p:cNvPr id="4" name="Table 3">
            <a:extLst>
              <a:ext uri="{FF2B5EF4-FFF2-40B4-BE49-F238E27FC236}">
                <a16:creationId xmlns:a16="http://schemas.microsoft.com/office/drawing/2014/main" id="{73C07AB0-6822-FB4C-9445-25B1C20C98B1}"/>
              </a:ext>
            </a:extLst>
          </p:cNvPr>
          <p:cNvGraphicFramePr>
            <a:graphicFrameLocks noGrp="1"/>
          </p:cNvGraphicFramePr>
          <p:nvPr>
            <p:extLst>
              <p:ext uri="{D42A27DB-BD31-4B8C-83A1-F6EECF244321}">
                <p14:modId xmlns:p14="http://schemas.microsoft.com/office/powerpoint/2010/main" val="2908828119"/>
              </p:ext>
            </p:extLst>
          </p:nvPr>
        </p:nvGraphicFramePr>
        <p:xfrm>
          <a:off x="645953" y="1705524"/>
          <a:ext cx="7961152" cy="2614805"/>
        </p:xfrm>
        <a:graphic>
          <a:graphicData uri="http://schemas.openxmlformats.org/drawingml/2006/table">
            <a:tbl>
              <a:tblPr firstRow="1" firstCol="1" bandRow="1">
                <a:tableStyleId>{5C22544A-7EE6-4342-B048-85BDC9FD1C3A}</a:tableStyleId>
              </a:tblPr>
              <a:tblGrid>
                <a:gridCol w="3196829">
                  <a:extLst>
                    <a:ext uri="{9D8B030D-6E8A-4147-A177-3AD203B41FA5}">
                      <a16:colId xmlns:a16="http://schemas.microsoft.com/office/drawing/2014/main" val="1523797708"/>
                    </a:ext>
                  </a:extLst>
                </a:gridCol>
                <a:gridCol w="4764323">
                  <a:extLst>
                    <a:ext uri="{9D8B030D-6E8A-4147-A177-3AD203B41FA5}">
                      <a16:colId xmlns:a16="http://schemas.microsoft.com/office/drawing/2014/main" val="2750207184"/>
                    </a:ext>
                  </a:extLst>
                </a:gridCol>
              </a:tblGrid>
              <a:tr h="324813">
                <a:tc>
                  <a:txBody>
                    <a:bodyPr/>
                    <a:lstStyle/>
                    <a:p>
                      <a:pPr marL="0" marR="0" rtl="0">
                        <a:lnSpc>
                          <a:spcPct val="107000"/>
                        </a:lnSpc>
                        <a:spcBef>
                          <a:spcPts val="0"/>
                        </a:spcBef>
                        <a:spcAft>
                          <a:spcPts val="0"/>
                        </a:spcAft>
                      </a:pPr>
                      <a:r>
                        <a:rPr lang="fr-FR" sz="1100">
                          <a:effectLst/>
                        </a:rPr>
                        <a:t>Titre du rubrique</a:t>
                      </a:r>
                    </a:p>
                  </a:txBody>
                  <a:tcPr marL="68580" marR="68580" marT="0" marB="0" anchor="ctr"/>
                </a:tc>
                <a:tc>
                  <a:txBody>
                    <a:bodyPr/>
                    <a:lstStyle/>
                    <a:p>
                      <a:pPr marL="0" marR="0" rtl="0">
                        <a:lnSpc>
                          <a:spcPct val="107000"/>
                        </a:lnSpc>
                        <a:spcBef>
                          <a:spcPts val="0"/>
                        </a:spcBef>
                        <a:spcAft>
                          <a:spcPts val="0"/>
                        </a:spcAft>
                      </a:pPr>
                      <a:r>
                        <a:rPr lang="fr-FR" sz="1100">
                          <a:effectLst/>
                        </a:rPr>
                        <a:t>Objectif du rubrique</a:t>
                      </a:r>
                    </a:p>
                  </a:txBody>
                  <a:tcPr marL="68580" marR="68580" marT="0" marB="0" anchor="ctr"/>
                </a:tc>
                <a:extLst>
                  <a:ext uri="{0D108BD9-81ED-4DB2-BD59-A6C34878D82A}">
                    <a16:rowId xmlns:a16="http://schemas.microsoft.com/office/drawing/2014/main" val="1874061904"/>
                  </a:ext>
                </a:extLst>
              </a:tr>
              <a:tr h="699345">
                <a:tc>
                  <a:txBody>
                    <a:bodyPr/>
                    <a:lstStyle/>
                    <a:p>
                      <a:pPr rtl="0" fontAlgn="ctr"/>
                      <a:r>
                        <a:rPr lang="fr-FR" sz="1100" b="1">
                          <a:effectLst/>
                        </a:rPr>
                        <a:t>Application, présentation et session</a:t>
                      </a:r>
                    </a:p>
                  </a:txBody>
                  <a:tcPr marL="47625" marR="47625" marT="47625" marB="47625" anchor="ctr"/>
                </a:tc>
                <a:tc>
                  <a:txBody>
                    <a:bodyPr/>
                    <a:lstStyle/>
                    <a:p>
                      <a:pPr rtl="0" fontAlgn="ctr"/>
                      <a:r>
                        <a:rPr lang="fr-FR" sz="1100" b="0">
                          <a:effectLst/>
                        </a:rPr>
                        <a:t>Expliquer comment les fonctions de la couche application, de la couche présentation et de la couche session fonctionnent ensemble pour fournir des services de réseau aux applications des utilisateurs finaux.</a:t>
                      </a:r>
                    </a:p>
                  </a:txBody>
                  <a:tcPr marL="47625" marR="47625" marT="47625" marB="47625" anchor="ctr"/>
                </a:tc>
                <a:extLst>
                  <a:ext uri="{0D108BD9-81ED-4DB2-BD59-A6C34878D82A}">
                    <a16:rowId xmlns:a16="http://schemas.microsoft.com/office/drawing/2014/main" val="1646858405"/>
                  </a:ext>
                </a:extLst>
              </a:tr>
              <a:tr h="503350">
                <a:tc>
                  <a:txBody>
                    <a:bodyPr/>
                    <a:lstStyle/>
                    <a:p>
                      <a:pPr rtl="0" fontAlgn="ctr"/>
                      <a:r>
                        <a:rPr lang="fr-FR" sz="1100" b="1">
                          <a:effectLst/>
                        </a:rPr>
                        <a:t>Peer-to-peer</a:t>
                      </a:r>
                    </a:p>
                  </a:txBody>
                  <a:tcPr marL="47625" marR="47625" marT="47625" marB="47625" anchor="ctr"/>
                </a:tc>
                <a:tc>
                  <a:txBody>
                    <a:bodyPr/>
                    <a:lstStyle/>
                    <a:p>
                      <a:pPr rtl="0" fontAlgn="ctr"/>
                      <a:r>
                        <a:rPr lang="fr-FR" sz="1100" b="0">
                          <a:effectLst/>
                        </a:rPr>
                        <a:t>Expliquer comment les applications des utilisateurs fonctionnent dans un réseau peer-to-peer.</a:t>
                      </a:r>
                    </a:p>
                  </a:txBody>
                  <a:tcPr marL="47625" marR="47625" marT="47625" marB="47625" anchor="ctr"/>
                </a:tc>
                <a:extLst>
                  <a:ext uri="{0D108BD9-81ED-4DB2-BD59-A6C34878D82A}">
                    <a16:rowId xmlns:a16="http://schemas.microsoft.com/office/drawing/2014/main" val="3216917477"/>
                  </a:ext>
                </a:extLst>
              </a:tr>
              <a:tr h="389971">
                <a:tc>
                  <a:txBody>
                    <a:bodyPr/>
                    <a:lstStyle/>
                    <a:p>
                      <a:pPr rtl="0" fontAlgn="ctr"/>
                      <a:r>
                        <a:rPr lang="fr-FR" sz="1100" b="1">
                          <a:effectLst/>
                        </a:rPr>
                        <a:t>Protocoles web et e-mail</a:t>
                      </a:r>
                    </a:p>
                  </a:txBody>
                  <a:tcPr marL="47625" marR="47625" marT="47625" marB="47625" anchor="ctr"/>
                </a:tc>
                <a:tc>
                  <a:txBody>
                    <a:bodyPr/>
                    <a:lstStyle/>
                    <a:p>
                      <a:pPr rtl="0" fontAlgn="ctr"/>
                      <a:r>
                        <a:rPr lang="fr-FR" sz="1100" b="0">
                          <a:effectLst/>
                        </a:rPr>
                        <a:t>Expliquer le fonctionnement des protocoles web et de messagerie électronique.</a:t>
                      </a:r>
                    </a:p>
                  </a:txBody>
                  <a:tcPr marL="47625" marR="47625" marT="47625" marB="47625" anchor="ctr"/>
                </a:tc>
                <a:extLst>
                  <a:ext uri="{0D108BD9-81ED-4DB2-BD59-A6C34878D82A}">
                    <a16:rowId xmlns:a16="http://schemas.microsoft.com/office/drawing/2014/main" val="223668542"/>
                  </a:ext>
                </a:extLst>
              </a:tr>
              <a:tr h="307355">
                <a:tc>
                  <a:txBody>
                    <a:bodyPr/>
                    <a:lstStyle/>
                    <a:p>
                      <a:pPr rtl="0" fontAlgn="ctr"/>
                      <a:r>
                        <a:rPr lang="fr-FR" sz="1100" b="1">
                          <a:effectLst/>
                        </a:rPr>
                        <a:t>Services d'adressage IP</a:t>
                      </a:r>
                    </a:p>
                  </a:txBody>
                  <a:tcPr marL="47625" marR="47625" marT="47625" marB="47625" anchor="ctr"/>
                </a:tc>
                <a:tc>
                  <a:txBody>
                    <a:bodyPr/>
                    <a:lstStyle/>
                    <a:p>
                      <a:pPr rtl="0" fontAlgn="ctr"/>
                      <a:r>
                        <a:rPr lang="fr-FR" sz="1100" b="0">
                          <a:effectLst/>
                        </a:rPr>
                        <a:t>Expliquer le fonctionnement de DNS et DHCP.</a:t>
                      </a:r>
                    </a:p>
                  </a:txBody>
                  <a:tcPr marL="47625" marR="47625" marT="47625" marB="47625" anchor="ctr"/>
                </a:tc>
                <a:extLst>
                  <a:ext uri="{0D108BD9-81ED-4DB2-BD59-A6C34878D82A}">
                    <a16:rowId xmlns:a16="http://schemas.microsoft.com/office/drawing/2014/main" val="1435904258"/>
                  </a:ext>
                </a:extLst>
              </a:tr>
              <a:tr h="389971">
                <a:tc>
                  <a:txBody>
                    <a:bodyPr/>
                    <a:lstStyle/>
                    <a:p>
                      <a:pPr rtl="0" fontAlgn="ctr"/>
                      <a:r>
                        <a:rPr lang="fr-FR" sz="1100" b="1">
                          <a:effectLst/>
                        </a:rPr>
                        <a:t>Services de partage de fichiers</a:t>
                      </a:r>
                    </a:p>
                  </a:txBody>
                  <a:tcPr marL="47625" marR="47625" marT="47625" marB="47625" anchor="ctr"/>
                </a:tc>
                <a:tc>
                  <a:txBody>
                    <a:bodyPr/>
                    <a:lstStyle/>
                    <a:p>
                      <a:pPr rtl="0" fontAlgn="ctr"/>
                      <a:r>
                        <a:rPr lang="fr-FR" sz="1100" b="0">
                          <a:effectLst/>
                        </a:rPr>
                        <a:t>Expliquer le fonctionnement des protocoles de transfert de fichiers.</a:t>
                      </a:r>
                    </a:p>
                  </a:txBody>
                  <a:tcPr marL="47625" marR="47625" marT="47625" marB="47625" anchor="ctr"/>
                </a:tc>
                <a:extLst>
                  <a:ext uri="{0D108BD9-81ED-4DB2-BD59-A6C34878D82A}">
                    <a16:rowId xmlns:a16="http://schemas.microsoft.com/office/drawing/2014/main" val="131737215"/>
                  </a:ext>
                </a:extLst>
              </a:tr>
            </a:tbl>
          </a:graphicData>
        </a:graphic>
      </p:graphicFrame>
    </p:spTree>
    <p:custDataLst>
      <p:tags r:id="rId1"/>
    </p:custDataLst>
    <p:extLst>
      <p:ext uri="{BB962C8B-B14F-4D97-AF65-F5344CB8AC3E}">
        <p14:creationId xmlns:p14="http://schemas.microsoft.com/office/powerpoint/2010/main" val="834003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1547" y="1895430"/>
            <a:ext cx="8160905" cy="1352639"/>
          </a:xfrm>
        </p:spPr>
        <p:txBody>
          <a:bodyPr/>
          <a:lstStyle/>
          <a:p>
            <a:pPr rtl="0"/>
            <a:r>
              <a:rPr lang="fr-FR">
                <a:solidFill>
                  <a:schemeClr val="accent5">
                    <a:lumMod val="40000"/>
                    <a:lumOff val="60000"/>
                  </a:schemeClr>
                </a:solidFill>
              </a:rPr>
              <a:t>15.1 - Application, présentation et session</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a:t>
            </a:r>
            <a:br>
              <a:rPr lang="en-US" altLang="en-US" dirty="0"/>
            </a:br>
            <a:r>
              <a:rPr lang="fr-FR"/>
              <a:t>Couche Application</a:t>
            </a:r>
          </a:p>
        </p:txBody>
      </p:sp>
      <p:sp>
        <p:nvSpPr>
          <p:cNvPr id="8195" name="Rectangle 6"/>
          <p:cNvSpPr>
            <a:spLocks noGrp="1" noChangeArrowheads="1"/>
          </p:cNvSpPr>
          <p:nvPr>
            <p:ph idx="1"/>
          </p:nvPr>
        </p:nvSpPr>
        <p:spPr>
          <a:xfrm>
            <a:off x="144065" y="888396"/>
            <a:ext cx="3950857" cy="3284359"/>
          </a:xfrm>
        </p:spPr>
        <p:txBody>
          <a:bodyPr/>
          <a:lstStyle/>
          <a:p>
            <a:pPr rtl="0">
              <a:buFont typeface="Arial" panose="020B0604020202020204" pitchFamily="34" charset="0"/>
              <a:buChar char="•"/>
            </a:pPr>
            <a:r>
              <a:rPr lang="fr-FR"/>
              <a:t>Les trois couches supérieures du modèle OSI (application, présentation et session) définissent les fonctions de la couche d'application TCP/IP.</a:t>
            </a:r>
          </a:p>
          <a:p>
            <a:pPr rtl="0">
              <a:buFont typeface="Arial" panose="020B0604020202020204" pitchFamily="34" charset="0"/>
              <a:buChar char="•"/>
            </a:pPr>
            <a:r>
              <a:rPr lang="fr-FR"/>
              <a:t>La couche application fournit l'interface entre les applications utilisées pour communiquer, et le réseau sous-jacent sur lequel les messages sont transmis.</a:t>
            </a:r>
          </a:p>
          <a:p>
            <a:pPr rtl="0">
              <a:buFont typeface="Arial" panose="020B0604020202020204" pitchFamily="34" charset="0"/>
              <a:buChar char="•"/>
            </a:pPr>
            <a:r>
              <a:rPr lang="fr-FR"/>
              <a:t>Certains des protocoles de couche d'application les plus connus incluent HTTP, FTP, TFTP, IMAP et DNS.</a:t>
            </a:r>
          </a:p>
        </p:txBody>
      </p:sp>
      <p:pic>
        <p:nvPicPr>
          <p:cNvPr id="3" name="Picture 2">
            <a:extLst>
              <a:ext uri="{FF2B5EF4-FFF2-40B4-BE49-F238E27FC236}">
                <a16:creationId xmlns:a16="http://schemas.microsoft.com/office/drawing/2014/main" id="{CBD5F2B3-CD4D-C44D-9149-650EFF8022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4922" y="798944"/>
            <a:ext cx="4800600" cy="3061345"/>
          </a:xfrm>
          <a:prstGeom prst="rect">
            <a:avLst/>
          </a:prstGeom>
        </p:spPr>
      </p:pic>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 </a:t>
            </a:r>
            <a:br>
              <a:rPr lang="en-US" altLang="en-US" dirty="0"/>
            </a:br>
            <a:r>
              <a:rPr lang="fr-FR"/>
              <a:t>Couche Présentation et Session</a:t>
            </a:r>
          </a:p>
        </p:txBody>
      </p:sp>
      <p:sp>
        <p:nvSpPr>
          <p:cNvPr id="8195" name="Rectangle 6"/>
          <p:cNvSpPr>
            <a:spLocks noGrp="1" noChangeArrowheads="1"/>
          </p:cNvSpPr>
          <p:nvPr>
            <p:ph idx="1"/>
          </p:nvPr>
        </p:nvSpPr>
        <p:spPr>
          <a:xfrm>
            <a:off x="145356" y="798944"/>
            <a:ext cx="4317532" cy="3806612"/>
          </a:xfrm>
        </p:spPr>
        <p:txBody>
          <a:bodyPr/>
          <a:lstStyle/>
          <a:p>
            <a:pPr marL="0" indent="0" rtl="0">
              <a:buNone/>
            </a:pPr>
            <a:r>
              <a:rPr lang="fr-FR" sz="1400"/>
              <a:t>La couche présentation remplit trois fonctions principales :</a:t>
            </a:r>
          </a:p>
          <a:p>
            <a:pPr lvl="2" rtl="0">
              <a:buFont typeface="Arial" panose="020B0604020202020204" pitchFamily="34" charset="0"/>
              <a:buChar char="•"/>
            </a:pPr>
            <a:r>
              <a:rPr lang="fr-FR" sz="1400"/>
              <a:t>le formatage ou la présentation des données au niveau du dispositif source dans un format compatible pour leur réception par le dispositif de destination</a:t>
            </a:r>
          </a:p>
          <a:p>
            <a:pPr lvl="2" rtl="0">
              <a:buFont typeface="Arial" panose="020B0604020202020204" pitchFamily="34" charset="0"/>
              <a:buChar char="•"/>
            </a:pPr>
            <a:r>
              <a:rPr lang="fr-FR" sz="1400"/>
              <a:t>Compresser les données de sorte que celles-ci puissent être décompressées par le périphérique de destination</a:t>
            </a:r>
          </a:p>
          <a:p>
            <a:pPr lvl="2" rtl="0">
              <a:buFont typeface="Arial" panose="020B0604020202020204" pitchFamily="34" charset="0"/>
              <a:buChar char="•"/>
            </a:pPr>
            <a:r>
              <a:rPr lang="fr-FR" sz="1400"/>
              <a:t>Chiffrer les données pour permettre leur transmission et leur déchiffrement une fois qu'elles sont reçues</a:t>
            </a:r>
          </a:p>
          <a:p>
            <a:pPr marL="0" indent="0" rtl="0">
              <a:buNone/>
            </a:pPr>
            <a:r>
              <a:rPr lang="fr-FR" sz="1400"/>
              <a:t>Fonction de couche session:</a:t>
            </a:r>
          </a:p>
          <a:p>
            <a:pPr lvl="3" rtl="0">
              <a:buFont typeface="Arial" panose="020B0604020202020204" pitchFamily="34" charset="0"/>
              <a:buChar char="•"/>
            </a:pPr>
            <a:r>
              <a:rPr lang="fr-FR" sz="1400"/>
              <a:t>Crée et gère les communications entre les applications source et de destination. </a:t>
            </a:r>
          </a:p>
          <a:p>
            <a:pPr lvl="3" rtl="0">
              <a:buFont typeface="Arial" panose="020B0604020202020204" pitchFamily="34" charset="0"/>
              <a:buChar char="•"/>
            </a:pPr>
            <a:r>
              <a:rPr lang="fr-FR" sz="1400"/>
              <a:t>La couche session traite l'échange des informations pour commencer et maintenir un dialogue et pour redémarrer les sessions interrompues ou inactives pendant une longue période.</a:t>
            </a:r>
          </a:p>
        </p:txBody>
      </p:sp>
      <p:pic>
        <p:nvPicPr>
          <p:cNvPr id="3" name="Picture 2">
            <a:extLst>
              <a:ext uri="{FF2B5EF4-FFF2-40B4-BE49-F238E27FC236}">
                <a16:creationId xmlns:a16="http://schemas.microsoft.com/office/drawing/2014/main" id="{644F26E1-C4D9-4741-B3D4-5D7EEC2625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2888" y="1367405"/>
            <a:ext cx="4419694" cy="2633899"/>
          </a:xfrm>
          <a:prstGeom prst="rect">
            <a:avLst/>
          </a:prstGeom>
        </p:spPr>
      </p:pic>
    </p:spTree>
    <p:custDataLst>
      <p:tags r:id="rId1"/>
    </p:custDataLst>
    <p:extLst>
      <p:ext uri="{BB962C8B-B14F-4D97-AF65-F5344CB8AC3E}">
        <p14:creationId xmlns:p14="http://schemas.microsoft.com/office/powerpoint/2010/main" val="263846644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a:t>
            </a:r>
            <a:br>
              <a:rPr lang="en-US" altLang="en-US" dirty="0"/>
            </a:br>
            <a:r>
              <a:rPr lang="fr-FR"/>
              <a:t>Protocoles de couche application TCP/IP</a:t>
            </a:r>
          </a:p>
        </p:txBody>
      </p:sp>
      <p:sp>
        <p:nvSpPr>
          <p:cNvPr id="8195" name="Rectangle 6"/>
          <p:cNvSpPr>
            <a:spLocks noGrp="1" noChangeArrowheads="1"/>
          </p:cNvSpPr>
          <p:nvPr>
            <p:ph idx="1"/>
          </p:nvPr>
        </p:nvSpPr>
        <p:spPr>
          <a:xfrm>
            <a:off x="145357" y="925513"/>
            <a:ext cx="8483488" cy="1791929"/>
          </a:xfrm>
        </p:spPr>
        <p:txBody>
          <a:bodyPr/>
          <a:lstStyle/>
          <a:p>
            <a:pPr rtl="0">
              <a:spcAft>
                <a:spcPts val="100"/>
              </a:spcAft>
              <a:buFont typeface="Arial" panose="020B0604020202020204" pitchFamily="34" charset="0"/>
              <a:buChar char="•"/>
            </a:pPr>
            <a:r>
              <a:rPr lang="fr-FR"/>
              <a:t>Les protocoles d'application TCP/IP spécifient le format et les informations de contrôle nécessaires pour de nombreuses fonctions de communication courantes sur Internet.</a:t>
            </a:r>
          </a:p>
          <a:p>
            <a:pPr rtl="0">
              <a:spcAft>
                <a:spcPts val="100"/>
              </a:spcAft>
              <a:buFont typeface="Arial" panose="020B0604020202020204" pitchFamily="34" charset="0"/>
              <a:buChar char="•"/>
            </a:pPr>
            <a:r>
              <a:rPr lang="fr-FR"/>
              <a:t>Les protocoles de couche application sont utilisés par les périphériques source et de destination pendant une session de communication. </a:t>
            </a:r>
          </a:p>
          <a:p>
            <a:pPr rtl="0">
              <a:spcAft>
                <a:spcPts val="100"/>
              </a:spcAft>
              <a:buFont typeface="Arial" panose="020B0604020202020204" pitchFamily="34" charset="0"/>
              <a:buChar char="•"/>
            </a:pPr>
            <a:r>
              <a:rPr lang="fr-FR"/>
              <a:t>Pour que les communications aboutissent, les protocoles de couche application qui sont implémentés sur les hôtes source et destination doivent être compatibles.</a:t>
            </a:r>
          </a:p>
        </p:txBody>
      </p:sp>
      <p:sp>
        <p:nvSpPr>
          <p:cNvPr id="2" name="TextBox 1">
            <a:extLst>
              <a:ext uri="{FF2B5EF4-FFF2-40B4-BE49-F238E27FC236}">
                <a16:creationId xmlns:a16="http://schemas.microsoft.com/office/drawing/2014/main" id="{BFA33B45-7E2E-C844-B75C-0C283F5D9945}"/>
              </a:ext>
            </a:extLst>
          </p:cNvPr>
          <p:cNvSpPr txBox="1"/>
          <p:nvPr/>
        </p:nvSpPr>
        <p:spPr>
          <a:xfrm>
            <a:off x="145357" y="2844011"/>
            <a:ext cx="2778148" cy="1877437"/>
          </a:xfrm>
          <a:prstGeom prst="rect">
            <a:avLst/>
          </a:prstGeom>
          <a:noFill/>
        </p:spPr>
        <p:txBody>
          <a:bodyPr wrap="square" rtlCol="0">
            <a:spAutoFit/>
          </a:bodyPr>
          <a:lstStyle/>
          <a:p>
            <a:pPr rtl="0"/>
            <a:r>
              <a:rPr lang="fr-FR" sz="1400" b="1"/>
              <a:t>Nom du système</a:t>
            </a:r>
          </a:p>
          <a:p>
            <a:pPr rtl="0"/>
            <a:r>
              <a:rPr lang="fr-FR" sz="1400" b="1"/>
              <a:t>DNS - Système de noms de domaine (ou service)</a:t>
            </a:r>
          </a:p>
          <a:p>
            <a:pPr marL="285750" indent="-285750" rtl="0">
              <a:buFont typeface="Arial" panose="020B0604020202020204" pitchFamily="34" charset="0"/>
              <a:buChar char="•"/>
            </a:pPr>
            <a:r>
              <a:rPr lang="fr-FR" sz="1400"/>
              <a:t>TCP, client UDP 53</a:t>
            </a:r>
          </a:p>
          <a:p>
            <a:pPr marL="285750" indent="-285750" rtl="0">
              <a:buFont typeface="Arial" panose="020B0604020202020204" pitchFamily="34" charset="0"/>
              <a:buChar char="•"/>
            </a:pPr>
            <a:r>
              <a:rPr lang="fr-FR" sz="1400"/>
              <a:t>Traduit des noms de domaines (par exemple, cisco.com) en adresses IP</a:t>
            </a:r>
          </a:p>
          <a:p>
            <a:endParaRPr lang="en-US" dirty="0"/>
          </a:p>
        </p:txBody>
      </p:sp>
      <p:sp>
        <p:nvSpPr>
          <p:cNvPr id="5" name="TextBox 4">
            <a:extLst>
              <a:ext uri="{FF2B5EF4-FFF2-40B4-BE49-F238E27FC236}">
                <a16:creationId xmlns:a16="http://schemas.microsoft.com/office/drawing/2014/main" id="{8C955B07-A719-A04C-8C8F-47B5733AF80F}"/>
              </a:ext>
            </a:extLst>
          </p:cNvPr>
          <p:cNvSpPr txBox="1"/>
          <p:nvPr/>
        </p:nvSpPr>
        <p:spPr>
          <a:xfrm>
            <a:off x="2998027" y="2844011"/>
            <a:ext cx="2778148" cy="1762021"/>
          </a:xfrm>
          <a:prstGeom prst="rect">
            <a:avLst/>
          </a:prstGeom>
          <a:noFill/>
        </p:spPr>
        <p:txBody>
          <a:bodyPr wrap="square" rtlCol="0">
            <a:spAutoFit/>
          </a:bodyPr>
          <a:lstStyle/>
          <a:p>
            <a:pPr rtl="0"/>
            <a:r>
              <a:rPr lang="fr-FR" sz="1400" b="1"/>
              <a:t>Config. hôte</a:t>
            </a:r>
          </a:p>
          <a:p>
            <a:pPr rtl="0"/>
            <a:r>
              <a:rPr lang="fr-FR" sz="1400" b="1"/>
              <a:t>DHCP - Protocole de configuration dynamique de l'hôte</a:t>
            </a:r>
          </a:p>
          <a:p>
            <a:pPr marL="285750" indent="-285750" rtl="0">
              <a:buFont typeface="Arial" panose="020B0604020202020204" pitchFamily="34" charset="0"/>
              <a:buChar char="•"/>
            </a:pPr>
            <a:r>
              <a:rPr lang="fr-FR" sz="1400"/>
              <a:t>Client UDP 68, serveur 67</a:t>
            </a:r>
          </a:p>
          <a:p>
            <a:pPr marL="285750" indent="-285750" rtl="0">
              <a:buFont typeface="Arial" panose="020B0604020202020204" pitchFamily="34" charset="0"/>
              <a:buChar char="•"/>
            </a:pPr>
            <a:r>
              <a:rPr lang="fr-FR" sz="1400"/>
              <a:t>Attribue dynamiquement des adresses IP d’être réutilisées si elles ne sont pas nécessaires.</a:t>
            </a:r>
          </a:p>
          <a:p>
            <a:endParaRPr lang="en-US" sz="1050" dirty="0"/>
          </a:p>
        </p:txBody>
      </p:sp>
      <p:sp>
        <p:nvSpPr>
          <p:cNvPr id="6" name="TextBox 5">
            <a:extLst>
              <a:ext uri="{FF2B5EF4-FFF2-40B4-BE49-F238E27FC236}">
                <a16:creationId xmlns:a16="http://schemas.microsoft.com/office/drawing/2014/main" id="{9EE9647B-E504-3E41-A27C-4972CD070E33}"/>
              </a:ext>
            </a:extLst>
          </p:cNvPr>
          <p:cNvSpPr txBox="1"/>
          <p:nvPr/>
        </p:nvSpPr>
        <p:spPr>
          <a:xfrm>
            <a:off x="6078828" y="2844011"/>
            <a:ext cx="2919815" cy="1977464"/>
          </a:xfrm>
          <a:prstGeom prst="rect">
            <a:avLst/>
          </a:prstGeom>
          <a:noFill/>
        </p:spPr>
        <p:txBody>
          <a:bodyPr wrap="square" rtlCol="0">
            <a:spAutoFit/>
          </a:bodyPr>
          <a:lstStyle/>
          <a:p>
            <a:pPr rtl="0"/>
            <a:r>
              <a:rPr lang="fr-FR" sz="1400" b="1"/>
              <a:t>Web</a:t>
            </a:r>
          </a:p>
          <a:p>
            <a:pPr rtl="0"/>
            <a:r>
              <a:rPr lang="fr-FR" sz="1400" b="1"/>
              <a:t>HTTP- Protocole de Transfert Hypertexte.</a:t>
            </a:r>
          </a:p>
          <a:p>
            <a:pPr marL="285750" indent="-285750" rtl="0">
              <a:buFont typeface="Arial" panose="020B0604020202020204" pitchFamily="34" charset="0"/>
              <a:buChar char="•"/>
            </a:pPr>
            <a:r>
              <a:rPr lang="fr-FR" sz="1400"/>
              <a:t>TCP 80, 8080</a:t>
            </a:r>
          </a:p>
          <a:p>
            <a:pPr marL="285750" indent="-285750" rtl="0">
              <a:buFont typeface="Arial" panose="020B0604020202020204" pitchFamily="34" charset="0"/>
              <a:buChar char="•"/>
            </a:pPr>
            <a:r>
              <a:rPr lang="fr-FR" sz="1400"/>
              <a:t>Ensemble de règles permettant d'échanger du texte, des graphiques, des sons, des vidéos et autres fichiers multimédia sur le web.</a:t>
            </a:r>
          </a:p>
          <a:p>
            <a:endParaRPr lang="en-US" sz="1050" dirty="0"/>
          </a:p>
        </p:txBody>
      </p:sp>
    </p:spTree>
    <p:custDataLst>
      <p:tags r:id="rId1"/>
    </p:custDataLst>
    <p:extLst>
      <p:ext uri="{BB962C8B-B14F-4D97-AF65-F5344CB8AC3E}">
        <p14:creationId xmlns:p14="http://schemas.microsoft.com/office/powerpoint/2010/main" val="4116780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31464" cy="929640"/>
          </a:xfrm>
        </p:spPr>
        <p:txBody>
          <a:bodyPr/>
          <a:lstStyle/>
          <a:p>
            <a:pPr rtl="0"/>
            <a:r>
              <a:rPr lang="fr-FR" sz="4000">
                <a:solidFill>
                  <a:schemeClr val="accent5">
                    <a:lumMod val="40000"/>
                    <a:lumOff val="60000"/>
                  </a:schemeClr>
                </a:solidFill>
              </a:rPr>
              <a:t>15.2 Peer-to-Peer</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Peer-to-Peer</a:t>
            </a:r>
            <a:br>
              <a:rPr lang="en-US" altLang="en-US" dirty="0"/>
            </a:br>
            <a:r>
              <a:rPr lang="fr-FR"/>
              <a:t>Modèle client-serveur</a:t>
            </a:r>
          </a:p>
        </p:txBody>
      </p:sp>
      <p:sp>
        <p:nvSpPr>
          <p:cNvPr id="8195" name="Rectangle 6"/>
          <p:cNvSpPr>
            <a:spLocks noGrp="1" noChangeArrowheads="1"/>
          </p:cNvSpPr>
          <p:nvPr>
            <p:ph idx="1"/>
          </p:nvPr>
        </p:nvSpPr>
        <p:spPr>
          <a:xfrm>
            <a:off x="522435" y="798944"/>
            <a:ext cx="7938985" cy="1532132"/>
          </a:xfrm>
        </p:spPr>
        <p:txBody>
          <a:bodyPr/>
          <a:lstStyle/>
          <a:p>
            <a:pPr rtl="0">
              <a:buFont typeface="Arial" panose="020B0604020202020204" pitchFamily="34" charset="0"/>
              <a:buChar char="•"/>
            </a:pPr>
            <a:r>
              <a:rPr lang="fr-FR"/>
              <a:t>Les processus client et serveur sont considérés comme faisant partie de la couche application.</a:t>
            </a:r>
          </a:p>
          <a:p>
            <a:pPr rtl="0">
              <a:buFont typeface="Arial" panose="020B0604020202020204" pitchFamily="34" charset="0"/>
              <a:buChar char="•"/>
            </a:pPr>
            <a:r>
              <a:rPr lang="fr-FR"/>
              <a:t>Dans le modèle client/serveur, le périphérique qui envoie une requête d'informations est nommé client et celui qui répond à la requête est nommé serveur.</a:t>
            </a:r>
          </a:p>
          <a:p>
            <a:pPr rtl="0">
              <a:buFont typeface="Arial" panose="020B0604020202020204" pitchFamily="34" charset="0"/>
              <a:buChar char="•"/>
            </a:pPr>
            <a:r>
              <a:rPr lang="fr-FR"/>
              <a:t>Les protocoles de couche application décrivent le format des requêtes et des réponses entre clients et serveurs.</a:t>
            </a:r>
          </a:p>
          <a:p>
            <a:pPr>
              <a:buFont typeface="Arial" panose="020B0604020202020204" pitchFamily="34" charset="0"/>
              <a:buChar char="•"/>
            </a:pPr>
            <a:endParaRPr lang="en-US" dirty="0"/>
          </a:p>
          <a:p>
            <a:pPr>
              <a:buFont typeface="Arial" panose="020B0604020202020204" pitchFamily="34" charset="0"/>
              <a:buChar char="•"/>
            </a:pPr>
            <a:endParaRPr lang="en-US" dirty="0"/>
          </a:p>
        </p:txBody>
      </p:sp>
      <p:pic>
        <p:nvPicPr>
          <p:cNvPr id="2" name="Picture 1">
            <a:extLst>
              <a:ext uri="{FF2B5EF4-FFF2-40B4-BE49-F238E27FC236}">
                <a16:creationId xmlns:a16="http://schemas.microsoft.com/office/drawing/2014/main" id="{6C470CF8-4501-904B-8DE6-0F1D8E3034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71725" y="2490356"/>
            <a:ext cx="4400550" cy="1854200"/>
          </a:xfrm>
          <a:prstGeom prst="rect">
            <a:avLst/>
          </a:prstGeom>
        </p:spPr>
      </p:pic>
    </p:spTree>
    <p:custDataLst>
      <p:tags r:id="rId1"/>
    </p:custDataLst>
    <p:extLst>
      <p:ext uri="{BB962C8B-B14F-4D97-AF65-F5344CB8AC3E}">
        <p14:creationId xmlns:p14="http://schemas.microsoft.com/office/powerpoint/2010/main" val="3707270558"/>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Peer-to-Peer</a:t>
            </a:r>
            <a:br>
              <a:rPr lang="en-US" altLang="en-US" dirty="0"/>
            </a:br>
            <a:r>
              <a:rPr lang="fr-FR"/>
              <a:t>Réseaux peer to peer</a:t>
            </a:r>
          </a:p>
        </p:txBody>
      </p:sp>
      <p:sp>
        <p:nvSpPr>
          <p:cNvPr id="7" name="Rectangle 6">
            <a:extLst>
              <a:ext uri="{FF2B5EF4-FFF2-40B4-BE49-F238E27FC236}">
                <a16:creationId xmlns:a16="http://schemas.microsoft.com/office/drawing/2014/main" id="{1E3EA599-9EF6-BE44-900E-A2949CF66BC2}"/>
              </a:ext>
            </a:extLst>
          </p:cNvPr>
          <p:cNvSpPr>
            <a:spLocks noGrp="1" noChangeArrowheads="1"/>
          </p:cNvSpPr>
          <p:nvPr>
            <p:ph idx="1"/>
          </p:nvPr>
        </p:nvSpPr>
        <p:spPr>
          <a:xfrm>
            <a:off x="268448" y="915554"/>
            <a:ext cx="8373276" cy="1891339"/>
          </a:xfrm>
        </p:spPr>
        <p:txBody>
          <a:bodyPr/>
          <a:lstStyle/>
          <a:p>
            <a:pPr rtl="0">
              <a:spcAft>
                <a:spcPts val="100"/>
              </a:spcAft>
              <a:buFont typeface="Arial" panose="020B0604020202020204" pitchFamily="34" charset="0"/>
              <a:buChar char="•"/>
            </a:pPr>
            <a:r>
              <a:rPr lang="fr-FR"/>
              <a:t>Dans un réseau peer to peer, deux ordinateurs au plus sont connectés via un réseau et peuvent partager des ressources (par exemple, des imprimantes et des fichiers) sans disposer de serveur dédié.</a:t>
            </a:r>
          </a:p>
          <a:p>
            <a:pPr rtl="0">
              <a:spcAft>
                <a:spcPts val="100"/>
              </a:spcAft>
              <a:buFont typeface="Arial" panose="020B0604020202020204" pitchFamily="34" charset="0"/>
              <a:buChar char="•"/>
            </a:pPr>
            <a:r>
              <a:rPr lang="fr-FR"/>
              <a:t>Chaque périphérique terminal connecté (ou « homologue ») peut opérer à la fois en tant que serveur et en tant que client.</a:t>
            </a:r>
          </a:p>
          <a:p>
            <a:pPr rtl="0">
              <a:spcAft>
                <a:spcPts val="100"/>
              </a:spcAft>
              <a:buFont typeface="Arial" panose="020B0604020202020204" pitchFamily="34" charset="0"/>
              <a:buChar char="•"/>
            </a:pPr>
            <a:r>
              <a:rPr lang="fr-FR"/>
              <a:t>Un ordinateur peut remplir le rôle de serveur pour une transaction tout en servant simultanément de client pour un autre ordinateur. Les rôles de client et de serveur sont définis en fonction de chaque requête.</a:t>
            </a:r>
          </a:p>
          <a:p>
            <a:pPr marL="0" indent="0">
              <a:buNone/>
            </a:pPr>
            <a:endParaRPr lang="en-US" dirty="0"/>
          </a:p>
        </p:txBody>
      </p:sp>
      <p:pic>
        <p:nvPicPr>
          <p:cNvPr id="2" name="Picture 1">
            <a:extLst>
              <a:ext uri="{FF2B5EF4-FFF2-40B4-BE49-F238E27FC236}">
                <a16:creationId xmlns:a16="http://schemas.microsoft.com/office/drawing/2014/main" id="{CDB08D3F-6E0D-7042-88B0-EA3C9FB885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86189" y="2923504"/>
            <a:ext cx="4771622" cy="1542606"/>
          </a:xfrm>
          <a:prstGeom prst="rect">
            <a:avLst/>
          </a:prstGeom>
        </p:spPr>
      </p:pic>
    </p:spTree>
    <p:custDataLst>
      <p:tags r:id="rId1"/>
    </p:custDataLst>
    <p:extLst>
      <p:ext uri="{BB962C8B-B14F-4D97-AF65-F5344CB8AC3E}">
        <p14:creationId xmlns:p14="http://schemas.microsoft.com/office/powerpoint/2010/main" val="427442252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18872"/>
            <a:ext cx="9144000" cy="592921"/>
          </a:xfrm>
        </p:spPr>
        <p:txBody>
          <a:bodyPr/>
          <a:lstStyle/>
          <a:p>
            <a:pPr rtl="0"/>
            <a:r>
              <a:rPr lang="fr-FR" sz="1600"/>
              <a:t>Peer-to-Peer</a:t>
            </a:r>
            <a:br>
              <a:rPr lang="en-US" altLang="en-US" sz="1600" dirty="0"/>
            </a:br>
            <a:r>
              <a:rPr lang="fr-FR"/>
              <a:t>Applications peer to peer</a:t>
            </a:r>
          </a:p>
        </p:txBody>
      </p:sp>
      <p:sp>
        <p:nvSpPr>
          <p:cNvPr id="6" name="Rectangle 6">
            <a:extLst>
              <a:ext uri="{FF2B5EF4-FFF2-40B4-BE49-F238E27FC236}">
                <a16:creationId xmlns:a16="http://schemas.microsoft.com/office/drawing/2014/main" id="{9FD26DA6-0FF9-5641-9731-B0A4BDCFDDE7}"/>
              </a:ext>
            </a:extLst>
          </p:cNvPr>
          <p:cNvSpPr>
            <a:spLocks noGrp="1" noChangeArrowheads="1"/>
          </p:cNvSpPr>
          <p:nvPr>
            <p:ph idx="1"/>
          </p:nvPr>
        </p:nvSpPr>
        <p:spPr>
          <a:xfrm>
            <a:off x="247337" y="867157"/>
            <a:ext cx="8649325" cy="1104128"/>
          </a:xfrm>
        </p:spPr>
        <p:txBody>
          <a:bodyPr/>
          <a:lstStyle/>
          <a:p>
            <a:pPr rtl="0">
              <a:buFont typeface="Arial" panose="020B0604020202020204" pitchFamily="34" charset="0"/>
              <a:buChar char="•"/>
            </a:pPr>
            <a:r>
              <a:rPr lang="fr-FR"/>
              <a:t>Une application peer-to-peer (P2P) permet à un périphérique d'agir à la fois en tant que client et serveur dans une même communication.</a:t>
            </a:r>
          </a:p>
          <a:p>
            <a:pPr rtl="0">
              <a:buFont typeface="Arial" panose="020B0604020202020204" pitchFamily="34" charset="0"/>
              <a:buChar char="•"/>
            </a:pPr>
            <a:r>
              <a:rPr lang="fr-FR"/>
              <a:t>Certaines applications P2P utilisent un système hybride où chaque pair accède à un serveur d'index pour obtenir l'emplacement d'une ressource stockée sur un autre pair.</a:t>
            </a:r>
          </a:p>
          <a:p>
            <a:pPr>
              <a:buFont typeface="Arial" panose="020B0604020202020204" pitchFamily="34" charset="0"/>
              <a:buChar char="•"/>
            </a:pPr>
            <a:endParaRPr lang="en-US" dirty="0"/>
          </a:p>
          <a:p>
            <a:pPr>
              <a:buFont typeface="Arial" panose="020B0604020202020204" pitchFamily="34" charset="0"/>
              <a:buChar char="•"/>
            </a:pPr>
            <a:endParaRPr lang="en-US" altLang="ja-JP" dirty="0"/>
          </a:p>
        </p:txBody>
      </p:sp>
      <p:pic>
        <p:nvPicPr>
          <p:cNvPr id="2" name="Picture 1">
            <a:extLst>
              <a:ext uri="{FF2B5EF4-FFF2-40B4-BE49-F238E27FC236}">
                <a16:creationId xmlns:a16="http://schemas.microsoft.com/office/drawing/2014/main" id="{D4E54141-D701-6049-AE0B-A96CA6EC39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52734" y="2138450"/>
            <a:ext cx="3638529" cy="2137893"/>
          </a:xfrm>
          <a:prstGeom prst="rect">
            <a:avLst/>
          </a:prstGeom>
        </p:spPr>
      </p:pic>
    </p:spTree>
    <p:custDataLst>
      <p:tags r:id="rId1"/>
    </p:custDataLst>
    <p:extLst>
      <p:ext uri="{BB962C8B-B14F-4D97-AF65-F5344CB8AC3E}">
        <p14:creationId xmlns:p14="http://schemas.microsoft.com/office/powerpoint/2010/main" val="112427509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15 Planning Guide</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buFont typeface="Arial" panose="020B0604020202020204" pitchFamily="34" charset="0"/>
              <a:buChar char="•"/>
            </a:pPr>
            <a:r>
              <a:rPr lang="fr-FR"/>
              <a:t>Optional slides that you can use in the classroom</a:t>
            </a:r>
          </a:p>
          <a:p>
            <a:pPr lvl="1" rtl="0">
              <a:buFont typeface="Arial" panose="020B0604020202020204" pitchFamily="34" charset="0"/>
              <a:buChar char="•"/>
            </a:pPr>
            <a:r>
              <a:rPr lang="fr-FR"/>
              <a:t>Begins on slide # 10</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243281791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Peer-to-Peer</a:t>
            </a:r>
            <a:br>
              <a:rPr lang="en-US" altLang="en-US" sz="1600" dirty="0"/>
            </a:br>
            <a:r>
              <a:rPr lang="fr-FR"/>
              <a:t>Applications P2P communes</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096002" cy="3675778"/>
          </a:xfrm>
        </p:spPr>
        <p:txBody>
          <a:bodyPr/>
          <a:lstStyle/>
          <a:p>
            <a:pPr marL="0" indent="0" rtl="0">
              <a:buNone/>
            </a:pPr>
            <a:r>
              <a:rPr lang="fr-FR" sz="1600"/>
              <a:t>Avec les applications P2P, chaque ordinateur du réseau exécutant l'application peut servir de client ou de serveur pour les autres ordinateurs du réseau exécutant l'application.</a:t>
            </a:r>
          </a:p>
          <a:p>
            <a:pPr marL="0" indent="0" rtl="0">
              <a:buNone/>
            </a:pPr>
            <a:r>
              <a:rPr lang="fr-FR" sz="1600"/>
              <a:t>Les réseaux P2P communs comprennent les éléments suivants :</a:t>
            </a:r>
          </a:p>
          <a:p>
            <a:pPr lvl="2" rtl="0"/>
            <a:r>
              <a:rPr lang="fr-FR" sz="1600"/>
              <a:t>BitTorrent</a:t>
            </a:r>
          </a:p>
          <a:p>
            <a:pPr lvl="2" rtl="0"/>
            <a:r>
              <a:rPr lang="fr-FR" sz="1600"/>
              <a:t>Direct Connect</a:t>
            </a:r>
          </a:p>
          <a:p>
            <a:pPr lvl="2" rtl="0"/>
            <a:r>
              <a:rPr lang="fr-FR" sz="1600"/>
              <a:t>eDonkey</a:t>
            </a:r>
          </a:p>
          <a:p>
            <a:pPr lvl="2" rtl="0"/>
            <a:r>
              <a:rPr lang="fr-FR" sz="1600"/>
              <a:t>Freenet</a:t>
            </a:r>
          </a:p>
          <a:p>
            <a:pPr>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altLang="ja-JP" dirty="0"/>
          </a:p>
        </p:txBody>
      </p:sp>
      <p:pic>
        <p:nvPicPr>
          <p:cNvPr id="2" name="Picture 1">
            <a:extLst>
              <a:ext uri="{FF2B5EF4-FFF2-40B4-BE49-F238E27FC236}">
                <a16:creationId xmlns:a16="http://schemas.microsoft.com/office/drawing/2014/main" id="{7D7F0888-DF2E-AE42-83C2-96E5A5F3E7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167952"/>
            <a:ext cx="4096002" cy="2858793"/>
          </a:xfrm>
          <a:prstGeom prst="rect">
            <a:avLst/>
          </a:prstGeom>
        </p:spPr>
      </p:pic>
    </p:spTree>
    <p:custDataLst>
      <p:tags r:id="rId1"/>
    </p:custDataLst>
    <p:extLst>
      <p:ext uri="{BB962C8B-B14F-4D97-AF65-F5344CB8AC3E}">
        <p14:creationId xmlns:p14="http://schemas.microsoft.com/office/powerpoint/2010/main" val="290083012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31464" cy="919480"/>
          </a:xfrm>
        </p:spPr>
        <p:txBody>
          <a:bodyPr/>
          <a:lstStyle/>
          <a:p>
            <a:pPr rtl="0"/>
            <a:r>
              <a:rPr lang="fr-FR" sz="4000">
                <a:solidFill>
                  <a:schemeClr val="accent5">
                    <a:lumMod val="40000"/>
                    <a:lumOff val="60000"/>
                  </a:schemeClr>
                </a:solidFill>
              </a:rPr>
              <a:t>15.3 Protocoles Web et messagerie</a:t>
            </a:r>
          </a:p>
        </p:txBody>
      </p:sp>
    </p:spTree>
    <p:custDataLst>
      <p:tags r:id="rId1"/>
    </p:custDataLst>
    <p:extLst>
      <p:ext uri="{BB962C8B-B14F-4D97-AF65-F5344CB8AC3E}">
        <p14:creationId xmlns:p14="http://schemas.microsoft.com/office/powerpoint/2010/main" val="3313693684"/>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Protocole de transfert hypertexte et langage de balisage hypertexte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334850" y="934540"/>
            <a:ext cx="8253749" cy="1525324"/>
          </a:xfrm>
        </p:spPr>
        <p:txBody>
          <a:bodyPr/>
          <a:lstStyle/>
          <a:p>
            <a:pPr marL="0" indent="0" rtl="0">
              <a:buNone/>
            </a:pPr>
            <a:r>
              <a:rPr lang="fr-FR"/>
              <a:t>Lorsqu'une adresse web ou un localisateur de ressources uniformes (URL) est tapé dans un navigateur web, celui-ci établit une connexion avec le service web. Le service Web s'exécute sur le serveur qui utilise le protocole HTTP. </a:t>
            </a:r>
          </a:p>
          <a:p>
            <a:pPr marL="0" indent="0" rtl="0">
              <a:buNone/>
            </a:pPr>
            <a:r>
              <a:rPr lang="fr-FR"/>
              <a:t>Pour mieux comprendre l'interaction entre le navigateur web et le serveur web, examinez comment une page web s'affiche dans un navigateur.</a:t>
            </a:r>
          </a:p>
        </p:txBody>
      </p:sp>
      <p:sp>
        <p:nvSpPr>
          <p:cNvPr id="4" name="TextBox 3">
            <a:extLst>
              <a:ext uri="{FF2B5EF4-FFF2-40B4-BE49-F238E27FC236}">
                <a16:creationId xmlns:a16="http://schemas.microsoft.com/office/drawing/2014/main" id="{6196067A-572A-4C4F-B832-9A9F19BF3066}"/>
              </a:ext>
            </a:extLst>
          </p:cNvPr>
          <p:cNvSpPr txBox="1"/>
          <p:nvPr/>
        </p:nvSpPr>
        <p:spPr>
          <a:xfrm>
            <a:off x="334850" y="2683636"/>
            <a:ext cx="3168204" cy="1769715"/>
          </a:xfrm>
          <a:prstGeom prst="rect">
            <a:avLst/>
          </a:prstGeom>
          <a:noFill/>
        </p:spPr>
        <p:txBody>
          <a:bodyPr wrap="square" rtlCol="0">
            <a:spAutoFit/>
          </a:bodyPr>
          <a:lstStyle/>
          <a:p>
            <a:pPr rtl="0"/>
            <a:r>
              <a:rPr lang="fr-FR" sz="1400" b="1"/>
              <a:t>Étape 1 </a:t>
            </a:r>
          </a:p>
          <a:p>
            <a:pPr rtl="0"/>
            <a:r>
              <a:rPr lang="fr-FR" sz="1400"/>
              <a:t>Le navigateur commence par interpréter les trois parties de l’adresse URL :</a:t>
            </a:r>
          </a:p>
          <a:p>
            <a:pPr marL="171450" indent="-171450" rtl="0">
              <a:buFont typeface="Arial" panose="020B0604020202020204" pitchFamily="34" charset="0"/>
              <a:buChar char="•"/>
            </a:pPr>
            <a:r>
              <a:rPr lang="fr-FR" sz="1400"/>
              <a:t>http (protocole ou schéma)</a:t>
            </a:r>
          </a:p>
          <a:p>
            <a:pPr marL="171450" indent="-171450" rtl="0">
              <a:buFont typeface="Arial" panose="020B0604020202020204" pitchFamily="34" charset="0"/>
              <a:buChar char="•"/>
            </a:pPr>
            <a:r>
              <a:rPr lang="fr-FR" sz="1400"/>
              <a:t>www.cisco.com (nom du serveur)</a:t>
            </a:r>
          </a:p>
          <a:p>
            <a:pPr marL="171450" indent="-171450" rtl="0">
              <a:buFont typeface="Arial" panose="020B0604020202020204" pitchFamily="34" charset="0"/>
              <a:buChar char="•"/>
            </a:pPr>
            <a:r>
              <a:rPr lang="fr-FR" sz="1400"/>
              <a:t>index.html (nom du fichier demandé)</a:t>
            </a:r>
          </a:p>
          <a:p>
            <a:endParaRPr lang="en-US" sz="1100" dirty="0"/>
          </a:p>
        </p:txBody>
      </p:sp>
      <p:pic>
        <p:nvPicPr>
          <p:cNvPr id="6" name="Picture 5">
            <a:extLst>
              <a:ext uri="{FF2B5EF4-FFF2-40B4-BE49-F238E27FC236}">
                <a16:creationId xmlns:a16="http://schemas.microsoft.com/office/drawing/2014/main" id="{399E13E8-DE12-DD41-92E8-798BC05E15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53486" y="2571750"/>
            <a:ext cx="4476750" cy="1206500"/>
          </a:xfrm>
          <a:prstGeom prst="rect">
            <a:avLst/>
          </a:prstGeom>
        </p:spPr>
      </p:pic>
    </p:spTree>
    <p:custDataLst>
      <p:tags r:id="rId1"/>
    </p:custDataLst>
    <p:extLst>
      <p:ext uri="{BB962C8B-B14F-4D97-AF65-F5344CB8AC3E}">
        <p14:creationId xmlns:p14="http://schemas.microsoft.com/office/powerpoint/2010/main" val="306145413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sz="2300"/>
              <a:t>Protocole de transfert hypertexte et langage de balisage hypertexte (suite)</a:t>
            </a:r>
            <a:r>
              <a:rPr lang="fr-FR" sz="1600"/>
              <a:t> </a:t>
            </a:r>
          </a:p>
        </p:txBody>
      </p:sp>
      <p:sp>
        <p:nvSpPr>
          <p:cNvPr id="4" name="TextBox 3">
            <a:extLst>
              <a:ext uri="{FF2B5EF4-FFF2-40B4-BE49-F238E27FC236}">
                <a16:creationId xmlns:a16="http://schemas.microsoft.com/office/drawing/2014/main" id="{6196067A-572A-4C4F-B832-9A9F19BF3066}"/>
              </a:ext>
            </a:extLst>
          </p:cNvPr>
          <p:cNvSpPr txBox="1"/>
          <p:nvPr/>
        </p:nvSpPr>
        <p:spPr>
          <a:xfrm>
            <a:off x="516764" y="955923"/>
            <a:ext cx="3168204" cy="2416046"/>
          </a:xfrm>
          <a:prstGeom prst="rect">
            <a:avLst/>
          </a:prstGeom>
          <a:noFill/>
        </p:spPr>
        <p:txBody>
          <a:bodyPr wrap="square" rtlCol="0">
            <a:spAutoFit/>
          </a:bodyPr>
          <a:lstStyle/>
          <a:p>
            <a:pPr rtl="0"/>
            <a:r>
              <a:rPr lang="fr-FR" sz="1400" b="1"/>
              <a:t>Étape 2</a:t>
            </a:r>
          </a:p>
          <a:p>
            <a:pPr rtl="0"/>
            <a:r>
              <a:rPr lang="fr-FR" sz="1400"/>
              <a:t>Le navigateur vérifie ensuite avec un serveur de noms pour convertir l'adresse www.cisco.com en une adresse numérique, qu'il utilise pour se connecter au serveur. </a:t>
            </a:r>
          </a:p>
          <a:p>
            <a:endParaRPr lang="en-US" sz="1400" dirty="0"/>
          </a:p>
          <a:p>
            <a:pPr rtl="0"/>
            <a:r>
              <a:rPr lang="fr-FR" sz="1400"/>
              <a:t>Le client initie une requête HTTP à un serveur en envoyant une requête GET au serveur et demande le fichier index.html.</a:t>
            </a:r>
          </a:p>
          <a:p>
            <a:endParaRPr lang="en-US" sz="1100" dirty="0"/>
          </a:p>
        </p:txBody>
      </p:sp>
      <p:pic>
        <p:nvPicPr>
          <p:cNvPr id="7" name="Picture 6">
            <a:extLst>
              <a:ext uri="{FF2B5EF4-FFF2-40B4-BE49-F238E27FC236}">
                <a16:creationId xmlns:a16="http://schemas.microsoft.com/office/drawing/2014/main" id="{BF487A90-5A1C-274B-90DE-43979B0B39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349" y="3262810"/>
            <a:ext cx="3369034" cy="1240461"/>
          </a:xfrm>
          <a:prstGeom prst="rect">
            <a:avLst/>
          </a:prstGeom>
        </p:spPr>
      </p:pic>
      <p:sp>
        <p:nvSpPr>
          <p:cNvPr id="8" name="TextBox 7">
            <a:extLst>
              <a:ext uri="{FF2B5EF4-FFF2-40B4-BE49-F238E27FC236}">
                <a16:creationId xmlns:a16="http://schemas.microsoft.com/office/drawing/2014/main" id="{CB2C7754-EDF8-784D-8B24-183FB4E7C181}"/>
              </a:ext>
            </a:extLst>
          </p:cNvPr>
          <p:cNvSpPr txBox="1"/>
          <p:nvPr/>
        </p:nvSpPr>
        <p:spPr>
          <a:xfrm>
            <a:off x="4572000" y="955923"/>
            <a:ext cx="3940935" cy="954107"/>
          </a:xfrm>
          <a:prstGeom prst="rect">
            <a:avLst/>
          </a:prstGeom>
          <a:noFill/>
        </p:spPr>
        <p:txBody>
          <a:bodyPr wrap="square" rtlCol="0">
            <a:spAutoFit/>
          </a:bodyPr>
          <a:lstStyle/>
          <a:p>
            <a:pPr rtl="0"/>
            <a:r>
              <a:rPr lang="fr-FR" sz="1400" b="1"/>
              <a:t>Étape 3</a:t>
            </a:r>
          </a:p>
          <a:p>
            <a:pPr rtl="0"/>
            <a:r>
              <a:rPr lang="fr-FR" sz="1400"/>
              <a:t>En réponse à la demande, le serveur envoie le code HTML de cette page Web au navigateur.</a:t>
            </a:r>
          </a:p>
        </p:txBody>
      </p:sp>
      <p:pic>
        <p:nvPicPr>
          <p:cNvPr id="9" name="Picture 8">
            <a:extLst>
              <a:ext uri="{FF2B5EF4-FFF2-40B4-BE49-F238E27FC236}">
                <a16:creationId xmlns:a16="http://schemas.microsoft.com/office/drawing/2014/main" id="{82613A1E-1EE0-894A-BCCD-1143E27C29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0566" y="2182901"/>
            <a:ext cx="3565839" cy="2159819"/>
          </a:xfrm>
          <a:prstGeom prst="rect">
            <a:avLst/>
          </a:prstGeom>
        </p:spPr>
      </p:pic>
    </p:spTree>
    <p:custDataLst>
      <p:tags r:id="rId1"/>
    </p:custDataLst>
    <p:extLst>
      <p:ext uri="{BB962C8B-B14F-4D97-AF65-F5344CB8AC3E}">
        <p14:creationId xmlns:p14="http://schemas.microsoft.com/office/powerpoint/2010/main" val="88892708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sz="2300"/>
              <a:t>Protocole de transfert hypertexte et langage de balisage hypertexte (suite)</a:t>
            </a:r>
            <a:r>
              <a:rPr lang="fr-FR" sz="1600"/>
              <a:t> </a:t>
            </a:r>
          </a:p>
        </p:txBody>
      </p:sp>
      <p:sp>
        <p:nvSpPr>
          <p:cNvPr id="4" name="TextBox 3">
            <a:extLst>
              <a:ext uri="{FF2B5EF4-FFF2-40B4-BE49-F238E27FC236}">
                <a16:creationId xmlns:a16="http://schemas.microsoft.com/office/drawing/2014/main" id="{6196067A-572A-4C4F-B832-9A9F19BF3066}"/>
              </a:ext>
            </a:extLst>
          </p:cNvPr>
          <p:cNvSpPr txBox="1"/>
          <p:nvPr/>
        </p:nvSpPr>
        <p:spPr>
          <a:xfrm>
            <a:off x="796953" y="993939"/>
            <a:ext cx="7105475" cy="692497"/>
          </a:xfrm>
          <a:prstGeom prst="rect">
            <a:avLst/>
          </a:prstGeom>
          <a:noFill/>
        </p:spPr>
        <p:txBody>
          <a:bodyPr wrap="square" rtlCol="0">
            <a:spAutoFit/>
          </a:bodyPr>
          <a:lstStyle/>
          <a:p>
            <a:pPr rtl="0"/>
            <a:r>
              <a:rPr lang="fr-FR" sz="1400" b="1"/>
              <a:t>Étape 4</a:t>
            </a:r>
          </a:p>
          <a:p>
            <a:pPr rtl="0"/>
            <a:r>
              <a:rPr lang="fr-FR" sz="1400"/>
              <a:t>Le navigateur déchiffre le code HTML et met en forme la page pour la fenêtre du navigateur</a:t>
            </a:r>
          </a:p>
          <a:p>
            <a:endParaRPr lang="en-US" sz="1100" dirty="0"/>
          </a:p>
        </p:txBody>
      </p:sp>
      <p:pic>
        <p:nvPicPr>
          <p:cNvPr id="2" name="Picture 1">
            <a:extLst>
              <a:ext uri="{FF2B5EF4-FFF2-40B4-BE49-F238E27FC236}">
                <a16:creationId xmlns:a16="http://schemas.microsoft.com/office/drawing/2014/main" id="{F0523439-CB19-8747-988D-F0DE366D21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1863" y="2011215"/>
            <a:ext cx="4695989" cy="2271806"/>
          </a:xfrm>
          <a:prstGeom prst="rect">
            <a:avLst/>
          </a:prstGeom>
        </p:spPr>
      </p:pic>
    </p:spTree>
    <p:custDataLst>
      <p:tags r:id="rId1"/>
    </p:custDataLst>
    <p:extLst>
      <p:ext uri="{BB962C8B-B14F-4D97-AF65-F5344CB8AC3E}">
        <p14:creationId xmlns:p14="http://schemas.microsoft.com/office/powerpoint/2010/main" val="436764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 HTTP et HTTPS</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254451" y="798944"/>
            <a:ext cx="3923266" cy="3833192"/>
          </a:xfrm>
        </p:spPr>
        <p:txBody>
          <a:bodyPr/>
          <a:lstStyle/>
          <a:p>
            <a:pPr marL="0" indent="0" rtl="0">
              <a:buNone/>
            </a:pPr>
            <a:r>
              <a:rPr lang="fr-FR" sz="1600"/>
              <a:t>HTTP est un protocole de requête/réponse qui spécifie les types de message utilisés pour cette communication. </a:t>
            </a:r>
          </a:p>
          <a:p>
            <a:pPr marL="0" indent="0" rtl="0">
              <a:buNone/>
            </a:pPr>
            <a:r>
              <a:rPr lang="fr-FR" sz="1600"/>
              <a:t>Les trois types de messages courants sont GET, POST et PUT .</a:t>
            </a:r>
          </a:p>
          <a:p>
            <a:pPr lvl="2" rtl="0">
              <a:buFont typeface="Arial" panose="020B0604020202020204" pitchFamily="34" charset="0"/>
              <a:buChar char="•"/>
            </a:pPr>
            <a:r>
              <a:rPr lang="fr-FR" sz="1600" b="1"/>
              <a:t>GET</a:t>
            </a:r>
            <a:r>
              <a:rPr lang="fr-FR" sz="1600"/>
              <a:t> - une requête du client pour obtenir des données. Un client (navigateur web) envoie le message GET au serveur web pour demander des pages HTML.</a:t>
            </a:r>
          </a:p>
          <a:p>
            <a:pPr lvl="2" rtl="0">
              <a:buFont typeface="Arial" panose="020B0604020202020204" pitchFamily="34" charset="0"/>
              <a:buChar char="•"/>
            </a:pPr>
            <a:r>
              <a:rPr lang="fr-FR" sz="1600" b="1"/>
              <a:t>POST</a:t>
            </a:r>
            <a:r>
              <a:rPr lang="fr-FR" sz="1600"/>
              <a:t> - Cette fonction permet de télécharger des fichiers de données sur le serveur web, par exemple des données de formulaires.</a:t>
            </a:r>
          </a:p>
          <a:p>
            <a:pPr lvl="2" rtl="0">
              <a:buFont typeface="Arial" panose="020B0604020202020204" pitchFamily="34" charset="0"/>
              <a:buChar char="•"/>
            </a:pPr>
            <a:r>
              <a:rPr lang="fr-FR" sz="1600" b="1"/>
              <a:t>PUT</a:t>
            </a:r>
            <a:r>
              <a:rPr lang="fr-FR" sz="1600"/>
              <a:t> - télécharge des ressources ou du contenu vers le serveur web, comme une image.</a:t>
            </a:r>
          </a:p>
          <a:p>
            <a:pPr>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03A5A68B-2DFD-284C-BC56-64FDC9705E1D}"/>
              </a:ext>
            </a:extLst>
          </p:cNvPr>
          <p:cNvSpPr txBox="1"/>
          <p:nvPr/>
        </p:nvSpPr>
        <p:spPr>
          <a:xfrm>
            <a:off x="4947804" y="3893472"/>
            <a:ext cx="3381381" cy="738664"/>
          </a:xfrm>
          <a:prstGeom prst="rect">
            <a:avLst/>
          </a:prstGeom>
          <a:noFill/>
        </p:spPr>
        <p:txBody>
          <a:bodyPr wrap="square" rtlCol="0">
            <a:spAutoFit/>
          </a:bodyPr>
          <a:lstStyle/>
          <a:p>
            <a:pPr rtl="0"/>
            <a:r>
              <a:rPr lang="fr-FR" sz="1400" b="1"/>
              <a:t>Remarque: </a:t>
            </a:r>
            <a:r>
              <a:rPr lang="fr-FR" sz="1400"/>
              <a:t>HTTP n'est pas un protocole sécurisé. Pour les communications sécurisées envoyées sur Internet, le protocole HTTPS doit être utilisé. </a:t>
            </a:r>
          </a:p>
        </p:txBody>
      </p:sp>
      <p:pic>
        <p:nvPicPr>
          <p:cNvPr id="2" name="Picture 1">
            <a:extLst>
              <a:ext uri="{FF2B5EF4-FFF2-40B4-BE49-F238E27FC236}">
                <a16:creationId xmlns:a16="http://schemas.microsoft.com/office/drawing/2014/main" id="{E80FE66E-3BA3-1147-9B07-9B55ED14D7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309296"/>
            <a:ext cx="4132991" cy="2524908"/>
          </a:xfrm>
          <a:prstGeom prst="rect">
            <a:avLst/>
          </a:prstGeom>
        </p:spPr>
      </p:pic>
    </p:spTree>
    <p:custDataLst>
      <p:tags r:id="rId1"/>
    </p:custDataLst>
    <p:extLst>
      <p:ext uri="{BB962C8B-B14F-4D97-AF65-F5344CB8AC3E}">
        <p14:creationId xmlns:p14="http://schemas.microsoft.com/office/powerpoint/2010/main" val="1588145085"/>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 les protocoles de la messagerie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201337" y="798944"/>
            <a:ext cx="4177480" cy="3593582"/>
          </a:xfrm>
        </p:spPr>
        <p:txBody>
          <a:bodyPr/>
          <a:lstStyle/>
          <a:p>
            <a:pPr marL="0" indent="0" rtl="0">
              <a:buNone/>
            </a:pPr>
            <a:r>
              <a:rPr lang="fr-FR" sz="1600"/>
              <a:t>Le courriel est une méthode de stockage et de transfert qui permet d'envoyer, de stocker et de récupérer des messages électroniques à travers un réseau. Les messages électroniques sont stockés dans des bases de données sur des serveurs de messagerie. Les clients de messagerie communiquent avec les serveurs de messagerie pour envoyer et recevoir des messages.</a:t>
            </a:r>
          </a:p>
          <a:p>
            <a:pPr marL="0" indent="0" rtl="0">
              <a:buNone/>
            </a:pPr>
            <a:r>
              <a:rPr lang="fr-FR" sz="1600"/>
              <a:t>Les protocoles de messagerie utilisés pour le fonctionnement sont les suivants: </a:t>
            </a:r>
          </a:p>
          <a:p>
            <a:pPr lvl="2" rtl="0">
              <a:buFont typeface="Arial" panose="020B0604020202020204" pitchFamily="34" charset="0"/>
              <a:buChar char="•"/>
            </a:pPr>
            <a:r>
              <a:rPr lang="fr-FR" sz="1600"/>
              <a:t>⁪Protocole SMTP (Simple Mail Transfer Protocol) (SMTP) pour envoyer des e-mails.</a:t>
            </a:r>
          </a:p>
          <a:p>
            <a:pPr lvl="2" rtl="0">
              <a:buFont typeface="Arial" panose="020B0604020202020204" pitchFamily="34" charset="0"/>
              <a:buChar char="•"/>
            </a:pPr>
            <a:r>
              <a:rPr lang="fr-FR" sz="1600"/>
              <a:t>Post Office Protocol (POP) &amp; IMAP — utilisé pour les clients pour recevoir du courrier.</a:t>
            </a:r>
          </a:p>
        </p:txBody>
      </p:sp>
      <p:pic>
        <p:nvPicPr>
          <p:cNvPr id="7" name="Picture 6">
            <a:extLst>
              <a:ext uri="{FF2B5EF4-FFF2-40B4-BE49-F238E27FC236}">
                <a16:creationId xmlns:a16="http://schemas.microsoft.com/office/drawing/2014/main" id="{9262A158-1A2F-834B-AA99-AC8B6A2F0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5185" y="1182807"/>
            <a:ext cx="3931776" cy="2777885"/>
          </a:xfrm>
          <a:prstGeom prst="rect">
            <a:avLst/>
          </a:prstGeom>
        </p:spPr>
      </p:pic>
    </p:spTree>
    <p:custDataLst>
      <p:tags r:id="rId1"/>
    </p:custDataLst>
    <p:extLst>
      <p:ext uri="{BB962C8B-B14F-4D97-AF65-F5344CB8AC3E}">
        <p14:creationId xmlns:p14="http://schemas.microsoft.com/office/powerpoint/2010/main" val="1519708071"/>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159391" y="798944"/>
            <a:ext cx="4010823" cy="3811693"/>
          </a:xfrm>
        </p:spPr>
        <p:txBody>
          <a:bodyPr/>
          <a:lstStyle/>
          <a:p>
            <a:pPr marL="171450" indent="-171450" rtl="0">
              <a:buFont typeface="Arial" panose="020B0604020202020204" pitchFamily="34" charset="0"/>
              <a:buChar char="•"/>
            </a:pPr>
            <a:r>
              <a:rPr lang="fr-FR"/>
              <a:t>Lorsqu'un client envoie un e-mail, le processus SMTP client se connecte à un processus SMTP serveur sur le port réservé 25. </a:t>
            </a:r>
          </a:p>
          <a:p>
            <a:pPr marL="171450" indent="-171450" rtl="0">
              <a:buFont typeface="Arial" panose="020B0604020202020204" pitchFamily="34" charset="0"/>
              <a:buChar char="•"/>
            </a:pPr>
            <a:r>
              <a:rPr lang="fr-FR"/>
              <a:t>Une fois la connexion établie, le client essaie d'envoyer l'e-mail au serveur via la connexion. </a:t>
            </a:r>
          </a:p>
          <a:p>
            <a:pPr marL="171450" indent="-171450" rtl="0">
              <a:buFont typeface="Arial" panose="020B0604020202020204" pitchFamily="34" charset="0"/>
              <a:buChar char="•"/>
            </a:pPr>
            <a:r>
              <a:rPr lang="fr-FR"/>
              <a:t>Lorsque le serveur reçoit le message, il place celui-ci dans un compte local, si le destinataire est local, ou transfère le message vers un autre serveur de messagerie.</a:t>
            </a:r>
          </a:p>
          <a:p>
            <a:pPr marL="171450" indent="-171450" rtl="0">
              <a:buFont typeface="Arial" panose="020B0604020202020204" pitchFamily="34" charset="0"/>
              <a:buChar char="•"/>
            </a:pPr>
            <a:r>
              <a:rPr lang="fr-FR"/>
              <a:t>Le serveur de courrier électronique de destination peut ne pas être en ligne ou peut être occupé. Par conséquent, le protocole SMTP met le message en attente pour envoi ultérieur. </a:t>
            </a:r>
          </a:p>
          <a:p>
            <a:pPr marL="0" indent="0">
              <a:buNone/>
            </a:pPr>
            <a:endParaRPr lang="en-US" sz="1400" dirty="0"/>
          </a:p>
        </p:txBody>
      </p:sp>
      <p:sp>
        <p:nvSpPr>
          <p:cNvPr id="10" name="TextBox 9">
            <a:extLst>
              <a:ext uri="{FF2B5EF4-FFF2-40B4-BE49-F238E27FC236}">
                <a16:creationId xmlns:a16="http://schemas.microsoft.com/office/drawing/2014/main" id="{896280D7-3AAC-2F4F-A10C-2BF65CDD24A5}"/>
              </a:ext>
            </a:extLst>
          </p:cNvPr>
          <p:cNvSpPr txBox="1"/>
          <p:nvPr/>
        </p:nvSpPr>
        <p:spPr>
          <a:xfrm>
            <a:off x="4173731" y="3698225"/>
            <a:ext cx="4604510" cy="738664"/>
          </a:xfrm>
          <a:prstGeom prst="rect">
            <a:avLst/>
          </a:prstGeom>
          <a:noFill/>
        </p:spPr>
        <p:txBody>
          <a:bodyPr wrap="square" rtlCol="0">
            <a:spAutoFit/>
          </a:bodyPr>
          <a:lstStyle/>
          <a:p>
            <a:pPr rtl="0"/>
            <a:r>
              <a:rPr lang="fr-FR" sz="1400" b="1"/>
              <a:t>Remarque</a:t>
            </a:r>
            <a:r>
              <a:rPr lang="fr-FR" sz="1400"/>
              <a:t>: les formats de message SMTP nécessitent un en-tête de message (adresse électronique du destinataire et adresse électronique de l'expéditeur) et un corps de message.</a:t>
            </a:r>
          </a:p>
        </p:txBody>
      </p:sp>
      <p:pic>
        <p:nvPicPr>
          <p:cNvPr id="2" name="Picture 1">
            <a:extLst>
              <a:ext uri="{FF2B5EF4-FFF2-40B4-BE49-F238E27FC236}">
                <a16:creationId xmlns:a16="http://schemas.microsoft.com/office/drawing/2014/main" id="{66221D30-2DD5-7848-A041-0C1604ECB2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2354" y="1148020"/>
            <a:ext cx="3804455" cy="2276797"/>
          </a:xfrm>
          <a:prstGeom prst="rect">
            <a:avLst/>
          </a:prstGeom>
        </p:spPr>
      </p:pic>
    </p:spTree>
    <p:custDataLst>
      <p:tags r:id="rId1"/>
    </p:custDataLst>
    <p:extLst>
      <p:ext uri="{BB962C8B-B14F-4D97-AF65-F5344CB8AC3E}">
        <p14:creationId xmlns:p14="http://schemas.microsoft.com/office/powerpoint/2010/main" val="818232113"/>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 (suite) </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157904" y="720550"/>
            <a:ext cx="8288844" cy="646331"/>
          </a:xfrm>
        </p:spPr>
        <p:txBody>
          <a:bodyPr/>
          <a:lstStyle/>
          <a:p>
            <a:pPr marL="0" indent="0" rtl="0">
              <a:buNone/>
            </a:pPr>
            <a:r>
              <a:rPr lang="fr-FR" sz="1600"/>
              <a:t>Le protocole POP (Post Office Protocol) est utilisé par une application pour récupérer le courrier électronique à partir d'un serveur de messagerie. Lorsque le courrier est téléchargé du serveur vers le client en utilisant le protocole POP, les messages sont alors supprimés sur le serveur. </a:t>
            </a:r>
          </a:p>
        </p:txBody>
      </p:sp>
      <p:sp>
        <p:nvSpPr>
          <p:cNvPr id="4" name="TextBox 3">
            <a:extLst>
              <a:ext uri="{FF2B5EF4-FFF2-40B4-BE49-F238E27FC236}">
                <a16:creationId xmlns:a16="http://schemas.microsoft.com/office/drawing/2014/main" id="{5180BF74-693D-A948-BA3D-E75F2787A14C}"/>
              </a:ext>
            </a:extLst>
          </p:cNvPr>
          <p:cNvSpPr txBox="1"/>
          <p:nvPr/>
        </p:nvSpPr>
        <p:spPr>
          <a:xfrm>
            <a:off x="181087" y="1445276"/>
            <a:ext cx="4121239" cy="3631763"/>
          </a:xfrm>
          <a:prstGeom prst="rect">
            <a:avLst/>
          </a:prstGeom>
          <a:noFill/>
        </p:spPr>
        <p:txBody>
          <a:bodyPr wrap="square" rtlCol="0">
            <a:spAutoFit/>
          </a:bodyPr>
          <a:lstStyle/>
          <a:p>
            <a:pPr marL="360362" lvl="1" indent="-171450" rtl="0">
              <a:spcAft>
                <a:spcPts val="600"/>
              </a:spcAft>
              <a:buFont typeface="Arial" panose="020B0604020202020204" pitchFamily="34" charset="0"/>
              <a:buChar char="•"/>
            </a:pPr>
            <a:r>
              <a:rPr lang="fr-FR" sz="1600"/>
              <a:t>Le serveur démarre le service POP en écoutant passivement les éventuelles requêtes de connexion client sur le port TCP 110. </a:t>
            </a:r>
          </a:p>
          <a:p>
            <a:pPr marL="360362" lvl="1" indent="-171450" rtl="0">
              <a:spcAft>
                <a:spcPts val="600"/>
              </a:spcAft>
              <a:buFont typeface="Arial" panose="020B0604020202020204" pitchFamily="34" charset="0"/>
              <a:buChar char="•"/>
            </a:pPr>
            <a:r>
              <a:rPr lang="fr-FR" sz="1600"/>
              <a:t>Lorsqu'un client souhaite utiliser le service, il envoie une requête d'établissement de connexion TCP au serveur.</a:t>
            </a:r>
          </a:p>
          <a:p>
            <a:pPr marL="360362" lvl="1" indent="-171450" rtl="0">
              <a:spcAft>
                <a:spcPts val="600"/>
              </a:spcAft>
              <a:buFont typeface="Arial" panose="020B0604020202020204" pitchFamily="34" charset="0"/>
              <a:buChar char="•"/>
            </a:pPr>
            <a:r>
              <a:rPr lang="fr-FR" sz="1600"/>
              <a:t>Une fois la connexion établie, le serveur POP envoie un message de bienvenue. </a:t>
            </a:r>
          </a:p>
          <a:p>
            <a:pPr marL="360362" lvl="1" indent="-171450" rtl="0">
              <a:spcAft>
                <a:spcPts val="600"/>
              </a:spcAft>
              <a:buFont typeface="Arial" panose="020B0604020202020204" pitchFamily="34" charset="0"/>
              <a:buChar char="•"/>
            </a:pPr>
            <a:r>
              <a:rPr lang="fr-FR" sz="1600"/>
              <a:t>Le client et le serveur POP échangent alors des commandes et des réponses jusqu'à ce que la connexion soit fermée ou abandonnée.</a:t>
            </a:r>
          </a:p>
          <a:p>
            <a:endParaRPr lang="en-US" dirty="0"/>
          </a:p>
        </p:txBody>
      </p:sp>
      <p:sp>
        <p:nvSpPr>
          <p:cNvPr id="10" name="TextBox 9">
            <a:extLst>
              <a:ext uri="{FF2B5EF4-FFF2-40B4-BE49-F238E27FC236}">
                <a16:creationId xmlns:a16="http://schemas.microsoft.com/office/drawing/2014/main" id="{896280D7-3AAC-2F4F-A10C-2BF65CDD24A5}"/>
              </a:ext>
            </a:extLst>
          </p:cNvPr>
          <p:cNvSpPr txBox="1"/>
          <p:nvPr/>
        </p:nvSpPr>
        <p:spPr>
          <a:xfrm>
            <a:off x="4302326" y="3995480"/>
            <a:ext cx="4604510" cy="646331"/>
          </a:xfrm>
          <a:prstGeom prst="rect">
            <a:avLst/>
          </a:prstGeom>
          <a:noFill/>
        </p:spPr>
        <p:txBody>
          <a:bodyPr wrap="square" rtlCol="0">
            <a:spAutoFit/>
          </a:bodyPr>
          <a:lstStyle/>
          <a:p>
            <a:pPr rtl="0"/>
            <a:r>
              <a:rPr lang="fr-FR" sz="1200"/>
              <a:t>Remarque : comme le POP ne stocke pas les messages, il n'est pas recommandé aux petites entreprises qui ont besoin d'une solution de sauvegarde centralisée.</a:t>
            </a:r>
          </a:p>
        </p:txBody>
      </p:sp>
      <p:pic>
        <p:nvPicPr>
          <p:cNvPr id="6" name="Picture 5">
            <a:extLst>
              <a:ext uri="{FF2B5EF4-FFF2-40B4-BE49-F238E27FC236}">
                <a16:creationId xmlns:a16="http://schemas.microsoft.com/office/drawing/2014/main" id="{C276C8FC-AA7E-4540-8C1B-7D30BA7669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9168" y="1537703"/>
            <a:ext cx="3690825" cy="2365350"/>
          </a:xfrm>
          <a:prstGeom prst="rect">
            <a:avLst/>
          </a:prstGeom>
        </p:spPr>
      </p:pic>
    </p:spTree>
    <p:custDataLst>
      <p:tags r:id="rId1"/>
    </p:custDataLst>
    <p:extLst>
      <p:ext uri="{BB962C8B-B14F-4D97-AF65-F5344CB8AC3E}">
        <p14:creationId xmlns:p14="http://schemas.microsoft.com/office/powerpoint/2010/main" val="943040641"/>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 (suite) </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365759" y="798944"/>
            <a:ext cx="3804455" cy="3811693"/>
          </a:xfrm>
        </p:spPr>
        <p:txBody>
          <a:bodyPr/>
          <a:lstStyle/>
          <a:p>
            <a:pPr marL="0" indent="0" rtl="0">
              <a:buNone/>
            </a:pPr>
            <a:r>
              <a:rPr lang="fr-FR" sz="1600"/>
              <a:t>Le protocole de messagerie IMAP (Internet Message Access Protocol) décrit une autre méthode de récupération des messages électroniques.</a:t>
            </a:r>
          </a:p>
          <a:p>
            <a:pPr marL="171450" indent="-171450" rtl="0">
              <a:buFont typeface="Arial" panose="020B0604020202020204" pitchFamily="34" charset="0"/>
              <a:buChar char="•"/>
            </a:pPr>
            <a:r>
              <a:rPr lang="fr-FR" sz="1600"/>
              <a:t>Contrairement au protocole POP, lorsqu'un utilisateur se connecte à un serveur IMAP, des copies des messages sont téléchargées dans l'application cliente. Les messages originaux sont conservés sur le serveur jusqu'à ce qu'ils soient supprimés manuellement. </a:t>
            </a:r>
          </a:p>
          <a:p>
            <a:pPr marL="171450" indent="-171450" rtl="0">
              <a:buFont typeface="Arial" panose="020B0604020202020204" pitchFamily="34" charset="0"/>
              <a:buChar char="•"/>
            </a:pPr>
            <a:r>
              <a:rPr lang="fr-FR" sz="1600"/>
              <a:t> Lorsqu'un utilisateur décide de supprimer un message, le serveur synchronise cette action et supprime le message du serveur.</a:t>
            </a:r>
          </a:p>
          <a:p>
            <a:pPr marL="171450" indent="-171450">
              <a:buFont typeface="Arial" panose="020B0604020202020204" pitchFamily="34" charset="0"/>
              <a:buChar char="•"/>
            </a:pPr>
            <a:endParaRPr lang="en-US" sz="1400" dirty="0"/>
          </a:p>
        </p:txBody>
      </p:sp>
      <p:pic>
        <p:nvPicPr>
          <p:cNvPr id="4" name="Picture 3">
            <a:extLst>
              <a:ext uri="{FF2B5EF4-FFF2-40B4-BE49-F238E27FC236}">
                <a16:creationId xmlns:a16="http://schemas.microsoft.com/office/drawing/2014/main" id="{33D3C51F-9248-F141-809D-8ED8CD7247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190312"/>
            <a:ext cx="4013820" cy="2762876"/>
          </a:xfrm>
          <a:prstGeom prst="rect">
            <a:avLst/>
          </a:prstGeom>
        </p:spPr>
      </p:pic>
    </p:spTree>
    <p:custDataLst>
      <p:tags r:id="rId1"/>
    </p:custDataLst>
    <p:extLst>
      <p:ext uri="{BB962C8B-B14F-4D97-AF65-F5344CB8AC3E}">
        <p14:creationId xmlns:p14="http://schemas.microsoft.com/office/powerpoint/2010/main" val="317330138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To facilitate learning, the following features within the GUI may be included in this module:</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What to Expect in this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Feature</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Videos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Check Your Understanding(CYU)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Per topic online quiz to help learners gauge content understanding.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Interactive Activities</a:t>
                      </a:r>
                    </a:p>
                  </a:txBody>
                  <a:tcPr marL="9525" marR="9525" marT="9525" marB="0" anchor="b"/>
                </a:tc>
                <a:tc>
                  <a:txBody>
                    <a:bodyPr/>
                    <a:lstStyle/>
                    <a:p>
                      <a:pPr rtl="0"/>
                      <a:r>
                        <a:rPr lang="fr-FR"/>
                        <a:t>A variety of formats to help learners gauge content understanding.</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Syntax Checker</a:t>
                      </a:r>
                    </a:p>
                  </a:txBody>
                  <a:tcPr marL="9525" marR="9525" marT="9525" marB="0" anchor="b"/>
                </a:tc>
                <a:tc>
                  <a:txBody>
                    <a:bodyPr/>
                    <a:lstStyle/>
                    <a:p>
                      <a:pPr rtl="0"/>
                      <a:r>
                        <a:rPr lang="fr-FR"/>
                        <a:t>Small simulations that expose learners to Cisco command line to practice configuration skills.</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PT Activity</a:t>
                      </a:r>
                    </a:p>
                  </a:txBody>
                  <a:tcPr marL="9525" marR="9525" marT="9525" marB="0" anchor="b"/>
                </a:tc>
                <a:tc>
                  <a:txBody>
                    <a:bodyPr/>
                    <a:lstStyle/>
                    <a:p>
                      <a:pPr rtl="0"/>
                      <a:r>
                        <a:rPr lang="fr-FR"/>
                        <a:t>Simulation and modeling activities designed to explore, acquire, reinforce, and expand skills.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80314" cy="929640"/>
          </a:xfrm>
        </p:spPr>
        <p:txBody>
          <a:bodyPr/>
          <a:lstStyle/>
          <a:p>
            <a:pPr rtl="0"/>
            <a:r>
              <a:rPr lang="fr-FR">
                <a:solidFill>
                  <a:schemeClr val="accent5">
                    <a:lumMod val="40000"/>
                    <a:lumOff val="60000"/>
                  </a:schemeClr>
                </a:solidFill>
              </a:rPr>
              <a:t>15.4 Services d'adressage IP</a:t>
            </a:r>
          </a:p>
        </p:txBody>
      </p:sp>
    </p:spTree>
    <p:custDataLst>
      <p:tags r:id="rId1"/>
    </p:custDataLst>
    <p:extLst>
      <p:ext uri="{BB962C8B-B14F-4D97-AF65-F5344CB8AC3E}">
        <p14:creationId xmlns:p14="http://schemas.microsoft.com/office/powerpoint/2010/main" val="3886944279"/>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1" y="41393"/>
            <a:ext cx="4571999" cy="757551"/>
          </a:xfrm>
        </p:spPr>
        <p:txBody>
          <a:bodyPr/>
          <a:lstStyle/>
          <a:p>
            <a:pPr rtl="0"/>
            <a:r>
              <a:rPr lang="fr-FR" sz="1600">
                <a:latin typeface="Arial" charset="0"/>
              </a:rPr>
              <a:t>Services d'adressage IP</a:t>
            </a:r>
            <a:br>
              <a:rPr lang="en-US" dirty="0">
                <a:latin typeface="Arial" charset="0"/>
              </a:rPr>
            </a:br>
            <a:r>
              <a:rPr lang="fr-FR">
                <a:latin typeface="Arial" charset="0"/>
              </a:rPr>
              <a:t>Service de noms de domaine</a:t>
            </a:r>
          </a:p>
        </p:txBody>
      </p:sp>
      <p:sp>
        <p:nvSpPr>
          <p:cNvPr id="4" name="Content Placeholder 3"/>
          <p:cNvSpPr>
            <a:spLocks noGrp="1"/>
          </p:cNvSpPr>
          <p:nvPr>
            <p:ph idx="1"/>
          </p:nvPr>
        </p:nvSpPr>
        <p:spPr>
          <a:xfrm>
            <a:off x="277840" y="855700"/>
            <a:ext cx="3698542" cy="3456241"/>
          </a:xfrm>
        </p:spPr>
        <p:txBody>
          <a:bodyPr/>
          <a:lstStyle/>
          <a:p>
            <a:pPr rtl="0">
              <a:lnSpc>
                <a:spcPct val="85000"/>
              </a:lnSpc>
              <a:spcBef>
                <a:spcPct val="30000"/>
              </a:spcBef>
              <a:buFont typeface="Arial" panose="020B0604020202020204" pitchFamily="34" charset="0"/>
              <a:buChar char="•"/>
            </a:pPr>
            <a:r>
              <a:rPr lang="fr-FR" sz="1600"/>
              <a:t>Les noms de domaine ont été créés pour convertir les adresses IP numériques en un nom simple et reconnaissable.</a:t>
            </a:r>
          </a:p>
          <a:p>
            <a:pPr rtl="0">
              <a:lnSpc>
                <a:spcPct val="85000"/>
              </a:lnSpc>
              <a:spcBef>
                <a:spcPct val="30000"/>
              </a:spcBef>
              <a:buFont typeface="Arial" panose="020B0604020202020204" pitchFamily="34" charset="0"/>
              <a:buChar char="•"/>
            </a:pPr>
            <a:r>
              <a:rPr lang="fr-FR" sz="1600"/>
              <a:t>Les noms de domaine complets (FQDN), tels que http://www.cisco.com, sont beaucoup plus faciles à retenir que le 198.133.219.25.</a:t>
            </a:r>
          </a:p>
          <a:p>
            <a:pPr rtl="0">
              <a:lnSpc>
                <a:spcPct val="85000"/>
              </a:lnSpc>
              <a:spcBef>
                <a:spcPct val="30000"/>
              </a:spcBef>
              <a:buFont typeface="Arial" panose="020B0604020202020204" pitchFamily="34" charset="0"/>
              <a:buChar char="•"/>
            </a:pPr>
            <a:r>
              <a:rPr lang="fr-FR" sz="1600"/>
              <a:t>Le protocole DNS définit un service automatisé qui associe les noms des ressources à l'adresse réseau numérique requise. Il comprend le format des demandes, des réponses et des données.</a:t>
            </a:r>
          </a:p>
        </p:txBody>
      </p:sp>
      <p:pic>
        <p:nvPicPr>
          <p:cNvPr id="5" name="Picture 4">
            <a:extLst>
              <a:ext uri="{FF2B5EF4-FFF2-40B4-BE49-F238E27FC236}">
                <a16:creationId xmlns:a16="http://schemas.microsoft.com/office/drawing/2014/main" id="{AB8D7A97-2DB3-AF48-B8C9-2127DC9CFB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2455" y="168661"/>
            <a:ext cx="3142713" cy="1476344"/>
          </a:xfrm>
          <a:prstGeom prst="rect">
            <a:avLst/>
          </a:prstGeom>
        </p:spPr>
      </p:pic>
      <p:sp>
        <p:nvSpPr>
          <p:cNvPr id="9" name="Down Arrow 8">
            <a:extLst>
              <a:ext uri="{FF2B5EF4-FFF2-40B4-BE49-F238E27FC236}">
                <a16:creationId xmlns:a16="http://schemas.microsoft.com/office/drawing/2014/main" id="{C006C51B-AE10-F048-9A47-6EA5F94ECD61}"/>
              </a:ext>
            </a:extLst>
          </p:cNvPr>
          <p:cNvSpPr/>
          <p:nvPr/>
        </p:nvSpPr>
        <p:spPr>
          <a:xfrm>
            <a:off x="6279999" y="1645005"/>
            <a:ext cx="231819" cy="279934"/>
          </a:xfrm>
          <a:prstGeom prst="down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2BB2DB6A-04F6-5947-BC52-BA8EF0D14A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42455" y="1966884"/>
            <a:ext cx="3142713" cy="920439"/>
          </a:xfrm>
          <a:prstGeom prst="rect">
            <a:avLst/>
          </a:prstGeom>
        </p:spPr>
      </p:pic>
      <p:sp>
        <p:nvSpPr>
          <p:cNvPr id="12" name="Down Arrow 11">
            <a:extLst>
              <a:ext uri="{FF2B5EF4-FFF2-40B4-BE49-F238E27FC236}">
                <a16:creationId xmlns:a16="http://schemas.microsoft.com/office/drawing/2014/main" id="{821FA132-4366-6D41-9DC5-061AF00EA497}"/>
              </a:ext>
            </a:extLst>
          </p:cNvPr>
          <p:cNvSpPr/>
          <p:nvPr/>
        </p:nvSpPr>
        <p:spPr>
          <a:xfrm>
            <a:off x="6279999" y="2817519"/>
            <a:ext cx="231819" cy="279934"/>
          </a:xfrm>
          <a:prstGeom prst="down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FED8F21-EC3C-A849-9DEF-D0AB8C02F3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42455" y="3106467"/>
            <a:ext cx="3156032" cy="1868371"/>
          </a:xfrm>
          <a:prstGeom prst="rect">
            <a:avLst/>
          </a:prstGeom>
        </p:spPr>
      </p:pic>
    </p:spTree>
    <p:custDataLst>
      <p:tags r:id="rId1"/>
    </p:custDataLst>
    <p:extLst>
      <p:ext uri="{BB962C8B-B14F-4D97-AF65-F5344CB8AC3E}">
        <p14:creationId xmlns:p14="http://schemas.microsoft.com/office/powerpoint/2010/main" val="249957050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Format de message DNS</a:t>
            </a:r>
          </a:p>
        </p:txBody>
      </p:sp>
      <p:sp>
        <p:nvSpPr>
          <p:cNvPr id="4" name="Content Placeholder 3"/>
          <p:cNvSpPr>
            <a:spLocks noGrp="1"/>
          </p:cNvSpPr>
          <p:nvPr>
            <p:ph idx="1"/>
          </p:nvPr>
        </p:nvSpPr>
        <p:spPr>
          <a:xfrm>
            <a:off x="145358" y="938988"/>
            <a:ext cx="8444850" cy="3607254"/>
          </a:xfrm>
        </p:spPr>
        <p:txBody>
          <a:bodyPr/>
          <a:lstStyle/>
          <a:p>
            <a:pPr marL="0" indent="0" rtl="0">
              <a:lnSpc>
                <a:spcPct val="85000"/>
              </a:lnSpc>
              <a:spcBef>
                <a:spcPct val="30000"/>
              </a:spcBef>
              <a:buNone/>
            </a:pPr>
            <a:r>
              <a:rPr lang="fr-FR"/>
              <a:t>Le serveur DNS stocke différents types d'enregistrements de ressource utilisés pour résoudre des noms. Ces enregistrements contiennent le nom, l'adresse et le type d'enregistrement.</a:t>
            </a:r>
          </a:p>
          <a:p>
            <a:pPr marL="0" indent="0" rtl="0">
              <a:buNone/>
            </a:pPr>
            <a:r>
              <a:rPr lang="fr-FR"/>
              <a:t>Certains de ces types d'enregistrements sont les suivants :</a:t>
            </a:r>
          </a:p>
          <a:p>
            <a:pPr lvl="2" rtl="0">
              <a:buFont typeface="Arial" panose="020B0604020202020204" pitchFamily="34" charset="0"/>
              <a:buChar char="•"/>
            </a:pPr>
            <a:r>
              <a:rPr lang="fr-FR" b="1"/>
              <a:t>A</a:t>
            </a:r>
            <a:r>
              <a:rPr lang="fr-FR"/>
              <a:t> - Adresse IPv4 de l'appareil terminal</a:t>
            </a:r>
          </a:p>
          <a:p>
            <a:pPr lvl="2" rtl="0">
              <a:buFont typeface="Arial" panose="020B0604020202020204" pitchFamily="34" charset="0"/>
              <a:buChar char="•"/>
            </a:pPr>
            <a:r>
              <a:rPr lang="fr-FR" b="1"/>
              <a:t>NS</a:t>
            </a:r>
            <a:r>
              <a:rPr lang="fr-FR"/>
              <a:t> - Serveur de nom autorisé</a:t>
            </a:r>
          </a:p>
          <a:p>
            <a:pPr lvl="2" rtl="0">
              <a:buFont typeface="Arial" panose="020B0604020202020204" pitchFamily="34" charset="0"/>
              <a:buChar char="•"/>
            </a:pPr>
            <a:r>
              <a:rPr lang="fr-FR" b="1"/>
              <a:t>AAAA</a:t>
            </a:r>
            <a:r>
              <a:rPr lang="fr-FR"/>
              <a:t> - une adresse IPv6 de périphérique terminal (prononcer «quadruple A»)</a:t>
            </a:r>
          </a:p>
          <a:p>
            <a:pPr lvl="2" rtl="0">
              <a:buFont typeface="Arial" panose="020B0604020202020204" pitchFamily="34" charset="0"/>
              <a:buChar char="•"/>
            </a:pPr>
            <a:r>
              <a:rPr lang="fr-FR" b="1"/>
              <a:t>MX</a:t>
            </a:r>
            <a:r>
              <a:rPr lang="fr-FR"/>
              <a:t> - Enregistrement d'échange de courrier électronique</a:t>
            </a:r>
          </a:p>
          <a:p>
            <a:pPr marL="0" indent="0" rtl="0">
              <a:lnSpc>
                <a:spcPct val="85000"/>
              </a:lnSpc>
              <a:spcBef>
                <a:spcPct val="30000"/>
              </a:spcBef>
              <a:buNone/>
            </a:pPr>
            <a:r>
              <a:rPr lang="fr-FR"/>
              <a:t>Lorsqu'un client envoie une requête, le processus du serveur DNS cherche d'abord dans ses propres enregistrements pour résoudre le nom. S'il ne peut pas résoudre le nom à l'aide de ses enregistrements stockés, il contacte d'autres serveurs pour résoudre le nom. </a:t>
            </a:r>
          </a:p>
          <a:p>
            <a:pPr marL="0" indent="0" rtl="0">
              <a:lnSpc>
                <a:spcPct val="85000"/>
              </a:lnSpc>
              <a:spcBef>
                <a:spcPct val="30000"/>
              </a:spcBef>
              <a:buNone/>
            </a:pPr>
            <a:r>
              <a:rPr lang="fr-FR"/>
              <a:t>Lorsqu'une correspondance est trouvée et retournée au serveur demandeur d'origine, le serveur stocke provisoirement l'adresse numérotée pour le cas où le même nom serait à nouveau demandé.</a:t>
            </a:r>
          </a:p>
        </p:txBody>
      </p:sp>
    </p:spTree>
    <p:custDataLst>
      <p:tags r:id="rId1"/>
    </p:custDataLst>
    <p:extLst>
      <p:ext uri="{BB962C8B-B14F-4D97-AF65-F5344CB8AC3E}">
        <p14:creationId xmlns:p14="http://schemas.microsoft.com/office/powerpoint/2010/main" val="1035807511"/>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Format de message DNS (suite)</a:t>
            </a:r>
          </a:p>
        </p:txBody>
      </p:sp>
      <p:sp>
        <p:nvSpPr>
          <p:cNvPr id="4" name="Content Placeholder 3"/>
          <p:cNvSpPr>
            <a:spLocks noGrp="1"/>
          </p:cNvSpPr>
          <p:nvPr>
            <p:ph idx="1"/>
          </p:nvPr>
        </p:nvSpPr>
        <p:spPr>
          <a:xfrm>
            <a:off x="158237" y="924939"/>
            <a:ext cx="8444850" cy="851175"/>
          </a:xfrm>
        </p:spPr>
        <p:txBody>
          <a:bodyPr/>
          <a:lstStyle/>
          <a:p>
            <a:pPr marL="0" indent="0" rtl="0">
              <a:lnSpc>
                <a:spcPct val="85000"/>
              </a:lnSpc>
              <a:spcBef>
                <a:spcPct val="30000"/>
              </a:spcBef>
              <a:buNone/>
            </a:pPr>
            <a:r>
              <a:rPr lang="fr-FR"/>
              <a:t>Le DNS utilise le même format de message entre les serveurs, consistant en une question, une réponse, une autorité et des informations supplémentaires pour tous les types de requêtes des clients et les réponses des serveurs, les messages d'erreur et le transfert d'informations sur les enregistrements de ressources.</a:t>
            </a:r>
          </a:p>
        </p:txBody>
      </p:sp>
      <p:graphicFrame>
        <p:nvGraphicFramePr>
          <p:cNvPr id="2" name="Table 1">
            <a:extLst>
              <a:ext uri="{FF2B5EF4-FFF2-40B4-BE49-F238E27FC236}">
                <a16:creationId xmlns:a16="http://schemas.microsoft.com/office/drawing/2014/main" id="{9C980BE5-FAC9-104D-A85A-B7F1F7B0303E}"/>
              </a:ext>
            </a:extLst>
          </p:cNvPr>
          <p:cNvGraphicFramePr>
            <a:graphicFrameLocks noGrp="1"/>
          </p:cNvGraphicFramePr>
          <p:nvPr>
            <p:extLst>
              <p:ext uri="{D42A27DB-BD31-4B8C-83A1-F6EECF244321}">
                <p14:modId xmlns:p14="http://schemas.microsoft.com/office/powerpoint/2010/main" val="2558854449"/>
              </p:ext>
            </p:extLst>
          </p:nvPr>
        </p:nvGraphicFramePr>
        <p:xfrm>
          <a:off x="1271638" y="1902109"/>
          <a:ext cx="6600724" cy="1854200"/>
        </p:xfrm>
        <a:graphic>
          <a:graphicData uri="http://schemas.openxmlformats.org/drawingml/2006/table">
            <a:tbl>
              <a:tblPr firstRow="1" bandRow="1">
                <a:tableStyleId>{5C22544A-7EE6-4342-B048-85BDC9FD1C3A}</a:tableStyleId>
              </a:tblPr>
              <a:tblGrid>
                <a:gridCol w="2140913">
                  <a:extLst>
                    <a:ext uri="{9D8B030D-6E8A-4147-A177-3AD203B41FA5}">
                      <a16:colId xmlns:a16="http://schemas.microsoft.com/office/drawing/2014/main" val="2315706228"/>
                    </a:ext>
                  </a:extLst>
                </a:gridCol>
                <a:gridCol w="4459811">
                  <a:extLst>
                    <a:ext uri="{9D8B030D-6E8A-4147-A177-3AD203B41FA5}">
                      <a16:colId xmlns:a16="http://schemas.microsoft.com/office/drawing/2014/main" val="542607747"/>
                    </a:ext>
                  </a:extLst>
                </a:gridCol>
              </a:tblGrid>
              <a:tr h="370840">
                <a:tc>
                  <a:txBody>
                    <a:bodyPr/>
                    <a:lstStyle/>
                    <a:p>
                      <a:pPr algn="l" rtl="0" fontAlgn="ctr"/>
                      <a:r>
                        <a:rPr lang="fr-FR" sz="1200" b="1">
                          <a:effectLst/>
                        </a:rPr>
                        <a:t>Section des messages DNS</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a16="http://schemas.microsoft.com/office/drawing/2014/main" val="315480480"/>
                  </a:ext>
                </a:extLst>
              </a:tr>
              <a:tr h="370840">
                <a:tc>
                  <a:txBody>
                    <a:bodyPr/>
                    <a:lstStyle/>
                    <a:p>
                      <a:pPr rtl="0" fontAlgn="ctr"/>
                      <a:r>
                        <a:rPr lang="fr-FR" sz="1200" b="0">
                          <a:effectLst/>
                        </a:rPr>
                        <a:t>Question</a:t>
                      </a:r>
                    </a:p>
                  </a:txBody>
                  <a:tcPr marL="47625" marR="47625" marT="47625" marB="47625" anchor="ctr"/>
                </a:tc>
                <a:tc>
                  <a:txBody>
                    <a:bodyPr/>
                    <a:lstStyle/>
                    <a:p>
                      <a:pPr rtl="0" fontAlgn="ctr"/>
                      <a:r>
                        <a:rPr lang="fr-FR" sz="1200" b="0">
                          <a:effectLst/>
                        </a:rPr>
                        <a:t>Question relative au nom du serveur</a:t>
                      </a:r>
                    </a:p>
                  </a:txBody>
                  <a:tcPr marL="47625" marR="47625" marT="47625" marB="47625" anchor="ctr"/>
                </a:tc>
                <a:extLst>
                  <a:ext uri="{0D108BD9-81ED-4DB2-BD59-A6C34878D82A}">
                    <a16:rowId xmlns:a16="http://schemas.microsoft.com/office/drawing/2014/main" val="1252125352"/>
                  </a:ext>
                </a:extLst>
              </a:tr>
              <a:tr h="370840">
                <a:tc>
                  <a:txBody>
                    <a:bodyPr/>
                    <a:lstStyle/>
                    <a:p>
                      <a:pPr rtl="0" fontAlgn="ctr"/>
                      <a:r>
                        <a:rPr lang="fr-FR" sz="1200" b="0">
                          <a:effectLst/>
                        </a:rPr>
                        <a:t>Répond</a:t>
                      </a:r>
                    </a:p>
                  </a:txBody>
                  <a:tcPr marL="47625" marR="47625" marT="47625" marB="47625" anchor="ctr"/>
                </a:tc>
                <a:tc>
                  <a:txBody>
                    <a:bodyPr/>
                    <a:lstStyle/>
                    <a:p>
                      <a:pPr rtl="0" fontAlgn="ctr"/>
                      <a:r>
                        <a:rPr lang="fr-FR" sz="1200" b="0">
                          <a:effectLst/>
                        </a:rPr>
                        <a:t>Enregistrements de ressources répondant à la question</a:t>
                      </a:r>
                    </a:p>
                  </a:txBody>
                  <a:tcPr marL="47625" marR="47625" marT="47625" marB="47625" anchor="ctr"/>
                </a:tc>
                <a:extLst>
                  <a:ext uri="{0D108BD9-81ED-4DB2-BD59-A6C34878D82A}">
                    <a16:rowId xmlns:a16="http://schemas.microsoft.com/office/drawing/2014/main" val="1891012850"/>
                  </a:ext>
                </a:extLst>
              </a:tr>
              <a:tr h="370840">
                <a:tc>
                  <a:txBody>
                    <a:bodyPr/>
                    <a:lstStyle/>
                    <a:p>
                      <a:pPr rtl="0" fontAlgn="ctr"/>
                      <a:r>
                        <a:rPr lang="fr-FR" sz="1200" b="0">
                          <a:effectLst/>
                        </a:rPr>
                        <a:t>L'autorité</a:t>
                      </a:r>
                    </a:p>
                  </a:txBody>
                  <a:tcPr marL="47625" marR="47625" marT="47625" marB="47625" anchor="ctr"/>
                </a:tc>
                <a:tc>
                  <a:txBody>
                    <a:bodyPr/>
                    <a:lstStyle/>
                    <a:p>
                      <a:pPr rtl="0" fontAlgn="ctr"/>
                      <a:r>
                        <a:rPr lang="fr-FR" sz="1200" b="0">
                          <a:effectLst/>
                        </a:rPr>
                        <a:t>Enregistrements de ressources désignant une autorité</a:t>
                      </a:r>
                    </a:p>
                  </a:txBody>
                  <a:tcPr marL="47625" marR="47625" marT="47625" marB="47625" anchor="ctr"/>
                </a:tc>
                <a:extLst>
                  <a:ext uri="{0D108BD9-81ED-4DB2-BD59-A6C34878D82A}">
                    <a16:rowId xmlns:a16="http://schemas.microsoft.com/office/drawing/2014/main" val="2540945836"/>
                  </a:ext>
                </a:extLst>
              </a:tr>
              <a:tr h="370840">
                <a:tc>
                  <a:txBody>
                    <a:bodyPr/>
                    <a:lstStyle/>
                    <a:p>
                      <a:pPr rtl="0" fontAlgn="ctr"/>
                      <a:r>
                        <a:rPr lang="fr-FR" sz="1200" b="0">
                          <a:effectLst/>
                        </a:rPr>
                        <a:t>Informations supplémentaires</a:t>
                      </a:r>
                    </a:p>
                  </a:txBody>
                  <a:tcPr marL="47625" marR="47625" marT="47625" marB="47625" anchor="ctr"/>
                </a:tc>
                <a:tc>
                  <a:txBody>
                    <a:bodyPr/>
                    <a:lstStyle/>
                    <a:p>
                      <a:pPr rtl="0" fontAlgn="ctr"/>
                      <a:r>
                        <a:rPr lang="fr-FR" sz="1200" b="0">
                          <a:effectLst/>
                        </a:rPr>
                        <a:t>Enregistrements de ressources contenant des informations supplémentaires</a:t>
                      </a:r>
                    </a:p>
                  </a:txBody>
                  <a:tcPr marL="47625" marR="47625" marT="47625" marB="47625" anchor="ctr"/>
                </a:tc>
                <a:extLst>
                  <a:ext uri="{0D108BD9-81ED-4DB2-BD59-A6C34878D82A}">
                    <a16:rowId xmlns:a16="http://schemas.microsoft.com/office/drawing/2014/main" val="3919801711"/>
                  </a:ext>
                </a:extLst>
              </a:tr>
            </a:tbl>
          </a:graphicData>
        </a:graphic>
      </p:graphicFrame>
    </p:spTree>
    <p:custDataLst>
      <p:tags r:id="rId1"/>
    </p:custDataLst>
    <p:extLst>
      <p:ext uri="{BB962C8B-B14F-4D97-AF65-F5344CB8AC3E}">
        <p14:creationId xmlns:p14="http://schemas.microsoft.com/office/powerpoint/2010/main" val="253329720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Hiérarchie des DNS</a:t>
            </a:r>
          </a:p>
        </p:txBody>
      </p:sp>
      <p:sp>
        <p:nvSpPr>
          <p:cNvPr id="4" name="Content Placeholder 3"/>
          <p:cNvSpPr>
            <a:spLocks noGrp="1"/>
          </p:cNvSpPr>
          <p:nvPr>
            <p:ph idx="1"/>
          </p:nvPr>
        </p:nvSpPr>
        <p:spPr>
          <a:xfrm>
            <a:off x="145356" y="938987"/>
            <a:ext cx="4426644" cy="3697407"/>
          </a:xfrm>
        </p:spPr>
        <p:txBody>
          <a:bodyPr/>
          <a:lstStyle/>
          <a:p>
            <a:pPr rtl="0">
              <a:lnSpc>
                <a:spcPct val="85000"/>
              </a:lnSpc>
              <a:spcBef>
                <a:spcPct val="30000"/>
              </a:spcBef>
              <a:buFont typeface="Arial" panose="020B0604020202020204" pitchFamily="34" charset="0"/>
              <a:buChar char="•"/>
            </a:pPr>
            <a:r>
              <a:rPr lang="fr-FR" sz="1450"/>
              <a:t>Le protocole DNS utilise un système hiérarchique pour créer une base de données assurant la résolution des noms.</a:t>
            </a:r>
          </a:p>
          <a:p>
            <a:pPr rtl="0">
              <a:lnSpc>
                <a:spcPct val="85000"/>
              </a:lnSpc>
              <a:spcBef>
                <a:spcPct val="30000"/>
              </a:spcBef>
              <a:buFont typeface="Arial" panose="020B0604020202020204" pitchFamily="34" charset="0"/>
              <a:buChar char="•"/>
            </a:pPr>
            <a:r>
              <a:rPr lang="fr-FR" sz="1450"/>
              <a:t>Chaque serveur DNS tient à jour un fichier de base de données spécifique et se charge uniquement des mappages entre noms et adresses IP dans cette petite partie de la structure DNS globale.</a:t>
            </a:r>
          </a:p>
          <a:p>
            <a:pPr rtl="0">
              <a:lnSpc>
                <a:spcPct val="85000"/>
              </a:lnSpc>
              <a:spcBef>
                <a:spcPct val="30000"/>
              </a:spcBef>
              <a:buFont typeface="Arial" panose="020B0604020202020204" pitchFamily="34" charset="0"/>
              <a:buChar char="•"/>
            </a:pPr>
            <a:r>
              <a:rPr lang="fr-FR" sz="1450"/>
              <a:t>Lorsqu'un serveur DNS reçoit une demande de traduction de nom qui n'appartient pas à cette zone DNS, le serveur DNS transfère la requête à un autre serveur DNS se trouvant dans la zone de traduction correcte.</a:t>
            </a:r>
          </a:p>
          <a:p>
            <a:pPr rtl="0">
              <a:buFont typeface="Arial" panose="020B0604020202020204" pitchFamily="34" charset="0"/>
              <a:buChar char="•"/>
            </a:pPr>
            <a:r>
              <a:rPr lang="fr-FR" sz="1450"/>
              <a:t>Exemples de domaines de premier niveau :</a:t>
            </a:r>
          </a:p>
          <a:p>
            <a:pPr lvl="2" rtl="0"/>
            <a:r>
              <a:rPr lang="fr-FR" b="1"/>
              <a:t>.com</a:t>
            </a:r>
            <a:r>
              <a:rPr lang="fr-FR"/>
              <a:t> - une entreprise ou une industrie</a:t>
            </a:r>
          </a:p>
          <a:p>
            <a:pPr lvl="2" rtl="0"/>
            <a:r>
              <a:rPr lang="fr-FR" b="1"/>
              <a:t>.org</a:t>
            </a:r>
            <a:r>
              <a:rPr lang="fr-FR"/>
              <a:t> - organisme à but non lucratif</a:t>
            </a:r>
          </a:p>
          <a:p>
            <a:pPr lvl="2" rtl="0"/>
            <a:r>
              <a:rPr lang="fr-FR" b="1"/>
              <a:t>.au</a:t>
            </a:r>
            <a:r>
              <a:rPr lang="fr-FR"/>
              <a:t> - Australie</a:t>
            </a:r>
          </a:p>
          <a:p>
            <a:pPr>
              <a:lnSpc>
                <a:spcPct val="85000"/>
              </a:lnSpc>
              <a:spcBef>
                <a:spcPct val="30000"/>
              </a:spcBef>
              <a:buFont typeface="Arial" panose="020B0604020202020204" pitchFamily="34" charset="0"/>
              <a:buChar char="•"/>
            </a:pPr>
            <a:endParaRPr lang="en-US" sz="1300" dirty="0"/>
          </a:p>
        </p:txBody>
      </p:sp>
      <p:pic>
        <p:nvPicPr>
          <p:cNvPr id="6" name="Picture 5">
            <a:extLst>
              <a:ext uri="{FF2B5EF4-FFF2-40B4-BE49-F238E27FC236}">
                <a16:creationId xmlns:a16="http://schemas.microsoft.com/office/drawing/2014/main" id="{CEF54D7E-85AC-F849-98E7-21E1FEC4A5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671911"/>
            <a:ext cx="4146997" cy="3799677"/>
          </a:xfrm>
          <a:prstGeom prst="rect">
            <a:avLst/>
          </a:prstGeom>
        </p:spPr>
      </p:pic>
    </p:spTree>
    <p:custDataLst>
      <p:tags r:id="rId1"/>
    </p:custDataLst>
    <p:extLst>
      <p:ext uri="{BB962C8B-B14F-4D97-AF65-F5344CB8AC3E}">
        <p14:creationId xmlns:p14="http://schemas.microsoft.com/office/powerpoint/2010/main" val="2774411612"/>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La commande nslookup</a:t>
            </a:r>
          </a:p>
        </p:txBody>
      </p:sp>
      <p:sp>
        <p:nvSpPr>
          <p:cNvPr id="4" name="Content Placeholder 3"/>
          <p:cNvSpPr>
            <a:spLocks noGrp="1"/>
          </p:cNvSpPr>
          <p:nvPr>
            <p:ph idx="1"/>
          </p:nvPr>
        </p:nvSpPr>
        <p:spPr>
          <a:xfrm>
            <a:off x="145356" y="938987"/>
            <a:ext cx="4426644" cy="3452709"/>
          </a:xfrm>
        </p:spPr>
        <p:txBody>
          <a:bodyPr/>
          <a:lstStyle/>
          <a:p>
            <a:pPr rtl="0">
              <a:lnSpc>
                <a:spcPct val="85000"/>
              </a:lnSpc>
              <a:spcBef>
                <a:spcPct val="30000"/>
              </a:spcBef>
              <a:buFont typeface="Arial" panose="020B0604020202020204" pitchFamily="34" charset="0"/>
              <a:buChar char="•"/>
            </a:pPr>
            <a:r>
              <a:rPr lang="fr-FR"/>
              <a:t>Nslookup est un utilitaire de système d'exploitation informatique qui permet à un utilisateur d'interroger manuellement les serveurs DNS configurés sur l'appareil pour résoudre un nom d'hôte donné. </a:t>
            </a:r>
          </a:p>
          <a:p>
            <a:pPr rtl="0">
              <a:lnSpc>
                <a:spcPct val="85000"/>
              </a:lnSpc>
              <a:spcBef>
                <a:spcPct val="30000"/>
              </a:spcBef>
              <a:buFont typeface="Arial" panose="020B0604020202020204" pitchFamily="34" charset="0"/>
              <a:buChar char="•"/>
            </a:pPr>
            <a:r>
              <a:rPr lang="fr-FR"/>
              <a:t>Cet utilitaire permet également de résoudre les problèmes de résolution de noms et de vérifier l’état actuel des serveurs de noms.</a:t>
            </a:r>
          </a:p>
          <a:p>
            <a:pPr rtl="0">
              <a:lnSpc>
                <a:spcPct val="85000"/>
              </a:lnSpc>
              <a:spcBef>
                <a:spcPct val="30000"/>
              </a:spcBef>
              <a:buFont typeface="Arial" panose="020B0604020202020204" pitchFamily="34" charset="0"/>
              <a:buChar char="•"/>
            </a:pPr>
            <a:r>
              <a:rPr lang="fr-FR"/>
              <a:t>Lorsque la commande </a:t>
            </a:r>
            <a:r>
              <a:rPr lang="fr-FR" b="1"/>
              <a:t>nslookup</a:t>
            </a:r>
            <a:r>
              <a:rPr lang="fr-FR"/>
              <a:t> est émise, le serveur DNS par défaut configuré pour votre hôte est affiché.  </a:t>
            </a:r>
          </a:p>
          <a:p>
            <a:pPr rtl="0">
              <a:lnSpc>
                <a:spcPct val="85000"/>
              </a:lnSpc>
              <a:spcBef>
                <a:spcPct val="30000"/>
              </a:spcBef>
              <a:buFont typeface="Arial" panose="020B0604020202020204" pitchFamily="34" charset="0"/>
              <a:buChar char="•"/>
            </a:pPr>
            <a:r>
              <a:rPr lang="fr-FR"/>
              <a:t>Le nom d'un hôte ou d'un domaine peut être saisi à l'improviste </a:t>
            </a:r>
            <a:r>
              <a:rPr lang="fr-FR" b="1"/>
              <a:t>nslookup</a:t>
            </a:r>
            <a:r>
              <a:rPr lang="fr-FR"/>
              <a:t> .</a:t>
            </a:r>
          </a:p>
          <a:p>
            <a:pPr>
              <a:lnSpc>
                <a:spcPct val="85000"/>
              </a:lnSpc>
              <a:spcBef>
                <a:spcPct val="30000"/>
              </a:spcBef>
              <a:buFont typeface="Arial" panose="020B0604020202020204" pitchFamily="34" charset="0"/>
              <a:buChar char="•"/>
            </a:pPr>
            <a:endParaRPr lang="en-US" sz="1300" dirty="0"/>
          </a:p>
        </p:txBody>
      </p:sp>
      <p:pic>
        <p:nvPicPr>
          <p:cNvPr id="2" name="Picture 1">
            <a:extLst>
              <a:ext uri="{FF2B5EF4-FFF2-40B4-BE49-F238E27FC236}">
                <a16:creationId xmlns:a16="http://schemas.microsoft.com/office/drawing/2014/main" id="{5E31C44E-5369-ED4A-8F52-91563D1671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217" y="1104274"/>
            <a:ext cx="3189489" cy="2793162"/>
          </a:xfrm>
          <a:prstGeom prst="rect">
            <a:avLst/>
          </a:prstGeom>
        </p:spPr>
      </p:pic>
    </p:spTree>
    <p:custDataLst>
      <p:tags r:id="rId1"/>
    </p:custDataLst>
    <p:extLst>
      <p:ext uri="{BB962C8B-B14F-4D97-AF65-F5344CB8AC3E}">
        <p14:creationId xmlns:p14="http://schemas.microsoft.com/office/powerpoint/2010/main" val="3379125942"/>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Protocole de configuration dynamique de l'hôte</a:t>
            </a:r>
          </a:p>
        </p:txBody>
      </p:sp>
      <p:sp>
        <p:nvSpPr>
          <p:cNvPr id="4" name="Content Placeholder 3"/>
          <p:cNvSpPr>
            <a:spLocks noGrp="1"/>
          </p:cNvSpPr>
          <p:nvPr>
            <p:ph idx="1"/>
          </p:nvPr>
        </p:nvSpPr>
        <p:spPr>
          <a:xfrm>
            <a:off x="145357" y="748804"/>
            <a:ext cx="4572000" cy="3645891"/>
          </a:xfrm>
        </p:spPr>
        <p:txBody>
          <a:bodyPr/>
          <a:lstStyle/>
          <a:p>
            <a:pPr rtl="0">
              <a:lnSpc>
                <a:spcPct val="85000"/>
              </a:lnSpc>
              <a:spcBef>
                <a:spcPct val="30000"/>
              </a:spcBef>
              <a:buFont typeface="Arial" panose="020B0604020202020204" pitchFamily="34" charset="0"/>
              <a:buChar char="•"/>
            </a:pPr>
            <a:r>
              <a:rPr lang="fr-FR"/>
              <a:t>Le protocole DHCP pour IPv4 automatise l'affectation des adresses IPv4, des masques de sous-réseau, des passerelles et d'autres paramètres réseau IPv4. </a:t>
            </a:r>
          </a:p>
          <a:p>
            <a:pPr rtl="0">
              <a:lnSpc>
                <a:spcPct val="85000"/>
              </a:lnSpc>
              <a:spcBef>
                <a:spcPct val="30000"/>
              </a:spcBef>
              <a:buFont typeface="Arial" panose="020B0604020202020204" pitchFamily="34" charset="0"/>
              <a:buChar char="•"/>
            </a:pPr>
            <a:r>
              <a:rPr lang="fr-FR"/>
              <a:t>DHCP est considéré comme l'adressage dynamique par rapport à l'adressage statique. L'adressage statique saisissant manuellement les informations d'adresse IP.</a:t>
            </a:r>
          </a:p>
          <a:p>
            <a:pPr rtl="0">
              <a:lnSpc>
                <a:spcPct val="85000"/>
              </a:lnSpc>
              <a:spcBef>
                <a:spcPct val="30000"/>
              </a:spcBef>
              <a:buFont typeface="Arial" panose="020B0604020202020204" pitchFamily="34" charset="0"/>
              <a:buChar char="•"/>
            </a:pPr>
            <a:r>
              <a:rPr lang="fr-FR"/>
              <a:t>Lorsqu'un hôte se connecte au réseau, le serveur DHCP est contacté et une adresse est demandée. Le serveur DHCP choisit une adresse dans une plage d'adresses configurée (nommée pool) et affecte cette adresse à l'hôte pour une durée définie.</a:t>
            </a:r>
          </a:p>
          <a:p>
            <a:pPr rtl="0">
              <a:lnSpc>
                <a:spcPct val="85000"/>
              </a:lnSpc>
              <a:spcBef>
                <a:spcPct val="30000"/>
              </a:spcBef>
              <a:buFont typeface="Arial" panose="020B0604020202020204" pitchFamily="34" charset="0"/>
              <a:buChar char="•"/>
            </a:pPr>
            <a:r>
              <a:rPr lang="fr-FR"/>
              <a:t>De nombreux réseaux utilisent à la fois le protocole DHCP et l'adressage statique. Le protocole DHCP est utilisé pour les hôtes d'usage général, comme les périphériques des utilisateurs finaux. L'adressage statique est utilisé pour les périphériques réseau tels que les routeurs de passerelle, les commutateurs, les serveurs et les imprimantes.</a:t>
            </a:r>
          </a:p>
        </p:txBody>
      </p:sp>
      <p:sp>
        <p:nvSpPr>
          <p:cNvPr id="7" name="TextBox 6">
            <a:extLst>
              <a:ext uri="{FF2B5EF4-FFF2-40B4-BE49-F238E27FC236}">
                <a16:creationId xmlns:a16="http://schemas.microsoft.com/office/drawing/2014/main" id="{BA55AA53-2AC1-7C42-B194-CE4263C8137C}"/>
              </a:ext>
            </a:extLst>
          </p:cNvPr>
          <p:cNvSpPr txBox="1"/>
          <p:nvPr/>
        </p:nvSpPr>
        <p:spPr>
          <a:xfrm>
            <a:off x="4717357" y="3835181"/>
            <a:ext cx="4090497" cy="1169551"/>
          </a:xfrm>
          <a:prstGeom prst="rect">
            <a:avLst/>
          </a:prstGeom>
          <a:noFill/>
        </p:spPr>
        <p:txBody>
          <a:bodyPr wrap="square" rtlCol="0">
            <a:spAutoFit/>
          </a:bodyPr>
          <a:lstStyle/>
          <a:p>
            <a:pPr rtl="0"/>
            <a:r>
              <a:rPr lang="fr-FR" sz="1400" b="1"/>
              <a:t>Remarque : </a:t>
            </a:r>
            <a:r>
              <a:rPr lang="fr-FR" sz="1400"/>
              <a:t>le DHCP pour IPv6 (DHCPv6) fournit des services similaires pour les clients IPv6. Toutefois, DHCPv6 ne fournit pas d'adresse de passerelle par défaut. Cela ne peut être obtenu que de manière dynamique à partir du message annoncé par le routeur.</a:t>
            </a:r>
          </a:p>
        </p:txBody>
      </p:sp>
      <p:pic>
        <p:nvPicPr>
          <p:cNvPr id="5" name="Picture 4">
            <a:extLst>
              <a:ext uri="{FF2B5EF4-FFF2-40B4-BE49-F238E27FC236}">
                <a16:creationId xmlns:a16="http://schemas.microsoft.com/office/drawing/2014/main" id="{5DAF81A6-7CEB-854A-B1C9-F78E1DE581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17357" y="938987"/>
            <a:ext cx="4090497" cy="2644194"/>
          </a:xfrm>
          <a:prstGeom prst="rect">
            <a:avLst/>
          </a:prstGeom>
        </p:spPr>
      </p:pic>
    </p:spTree>
    <p:custDataLst>
      <p:tags r:id="rId1"/>
    </p:custDataLst>
    <p:extLst>
      <p:ext uri="{BB962C8B-B14F-4D97-AF65-F5344CB8AC3E}">
        <p14:creationId xmlns:p14="http://schemas.microsoft.com/office/powerpoint/2010/main" val="251913811"/>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Fonctionnement du protocole DHCP</a:t>
            </a:r>
          </a:p>
        </p:txBody>
      </p:sp>
      <p:sp>
        <p:nvSpPr>
          <p:cNvPr id="4" name="Content Placeholder 3"/>
          <p:cNvSpPr>
            <a:spLocks noGrp="1"/>
          </p:cNvSpPr>
          <p:nvPr>
            <p:ph idx="1"/>
          </p:nvPr>
        </p:nvSpPr>
        <p:spPr>
          <a:xfrm>
            <a:off x="145357" y="798945"/>
            <a:ext cx="4375428" cy="3785934"/>
          </a:xfrm>
        </p:spPr>
        <p:txBody>
          <a:bodyPr/>
          <a:lstStyle/>
          <a:p>
            <a:pPr marL="0" indent="0" rtl="0">
              <a:lnSpc>
                <a:spcPct val="85000"/>
              </a:lnSpc>
              <a:spcBef>
                <a:spcPct val="30000"/>
              </a:spcBef>
              <a:buNone/>
            </a:pPr>
            <a:r>
              <a:rPr lang="fr-FR"/>
              <a:t>Processus DHCP: </a:t>
            </a:r>
          </a:p>
          <a:p>
            <a:pPr lvl="2" rtl="0">
              <a:lnSpc>
                <a:spcPct val="85000"/>
              </a:lnSpc>
              <a:spcBef>
                <a:spcPct val="30000"/>
              </a:spcBef>
              <a:buFont typeface="Arial" panose="020B0604020202020204" pitchFamily="34" charset="0"/>
              <a:buChar char="•"/>
            </a:pPr>
            <a:r>
              <a:rPr lang="fr-FR"/>
              <a:t>Lorsqu'un périphérique IPv4 configuré pour DHCP démarre ou se connecte au réseau, le client diffuse un message de détection DHCP (DHCPDISCOVER) pour identifier tous les serveurs DHCP disponibles sur le réseau.</a:t>
            </a:r>
          </a:p>
          <a:p>
            <a:pPr lvl="2" rtl="0">
              <a:lnSpc>
                <a:spcPct val="85000"/>
              </a:lnSpc>
              <a:spcBef>
                <a:spcPct val="30000"/>
              </a:spcBef>
              <a:buFont typeface="Arial" panose="020B0604020202020204" pitchFamily="34" charset="0"/>
              <a:buChar char="•"/>
            </a:pPr>
            <a:r>
              <a:rPr lang="fr-FR"/>
              <a:t>Un serveur DHCP répond par un message d'offre DHCP (DHCPOFFER), qui offre un bail au client. (Si un client reçoit plus d'une offre en raison de plusieurs serveurs DHCP sur le réseau, il doit en choisir une.)</a:t>
            </a:r>
          </a:p>
          <a:p>
            <a:pPr lvl="2" rtl="0">
              <a:lnSpc>
                <a:spcPct val="85000"/>
              </a:lnSpc>
              <a:spcBef>
                <a:spcPct val="30000"/>
              </a:spcBef>
              <a:buFont typeface="Arial" panose="020B0604020202020204" pitchFamily="34" charset="0"/>
              <a:buChar char="•"/>
            </a:pPr>
            <a:r>
              <a:rPr lang="fr-FR"/>
              <a:t>Il doit donc effectuer un choix et envoyer une requête DHCP (DHCPREQUEST) qui identifie explicitement le serveur et l'offre de bail qu'il accepte. </a:t>
            </a:r>
          </a:p>
          <a:p>
            <a:pPr lvl="2" rtl="0">
              <a:lnSpc>
                <a:spcPct val="85000"/>
              </a:lnSpc>
              <a:spcBef>
                <a:spcPct val="30000"/>
              </a:spcBef>
              <a:buFont typeface="Arial" panose="020B0604020202020204" pitchFamily="34" charset="0"/>
              <a:buChar char="•"/>
            </a:pPr>
            <a:r>
              <a:rPr lang="fr-FR"/>
              <a:t>Le serveur renvoie ensuite un message DHCP (DHCPACK) qui reconnaît au client que le bail a été finalisé.</a:t>
            </a:r>
          </a:p>
          <a:p>
            <a:pPr lvl="2" rtl="0">
              <a:lnSpc>
                <a:spcPct val="85000"/>
              </a:lnSpc>
              <a:spcBef>
                <a:spcPct val="30000"/>
              </a:spcBef>
              <a:buFont typeface="Arial" panose="020B0604020202020204" pitchFamily="34" charset="0"/>
              <a:buChar char="•"/>
            </a:pPr>
            <a:r>
              <a:rPr lang="fr-FR"/>
              <a:t> Si l'offre n'est plus valable, le serveur sélectionné répond avec un message d'accusé de réception négatif DHCP (DHCPNAK) et le processus doit commencer avec un nouveau message DHCPDISCOVER. </a:t>
            </a:r>
          </a:p>
          <a:p>
            <a:pPr lvl="2">
              <a:lnSpc>
                <a:spcPct val="85000"/>
              </a:lnSpc>
              <a:spcBef>
                <a:spcPct val="30000"/>
              </a:spcBef>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9AB8ABD6-260A-A34D-87DA-1EAD407A3F00}"/>
              </a:ext>
            </a:extLst>
          </p:cNvPr>
          <p:cNvSpPr txBox="1"/>
          <p:nvPr/>
        </p:nvSpPr>
        <p:spPr>
          <a:xfrm>
            <a:off x="4757738" y="4007798"/>
            <a:ext cx="4282388" cy="577081"/>
          </a:xfrm>
          <a:prstGeom prst="rect">
            <a:avLst/>
          </a:prstGeom>
          <a:noFill/>
        </p:spPr>
        <p:txBody>
          <a:bodyPr wrap="square" rtlCol="0">
            <a:spAutoFit/>
          </a:bodyPr>
          <a:lstStyle/>
          <a:p>
            <a:pPr rtl="0"/>
            <a:r>
              <a:rPr lang="fr-FR" sz="1050" b="1"/>
              <a:t>Remarque</a:t>
            </a:r>
            <a:r>
              <a:rPr lang="fr-FR" sz="1050"/>
              <a:t>: DHCPv6 a un ensemble de messages similaire à ceux de DHCPv4. Les messages DHCPv6 sont les suivants : SOLICIT, ADVERTISE, INFORMATION REQUEST et REPLY.</a:t>
            </a:r>
          </a:p>
        </p:txBody>
      </p:sp>
      <p:pic>
        <p:nvPicPr>
          <p:cNvPr id="8" name="Picture 7">
            <a:extLst>
              <a:ext uri="{FF2B5EF4-FFF2-40B4-BE49-F238E27FC236}">
                <a16:creationId xmlns:a16="http://schemas.microsoft.com/office/drawing/2014/main" id="{71902DE9-6AA5-5C43-9687-5CB6EC3552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7738" y="1215726"/>
            <a:ext cx="4149309" cy="2712048"/>
          </a:xfrm>
          <a:prstGeom prst="rect">
            <a:avLst/>
          </a:prstGeom>
        </p:spPr>
      </p:pic>
    </p:spTree>
    <p:custDataLst>
      <p:tags r:id="rId1"/>
    </p:custDataLst>
    <p:extLst>
      <p:ext uri="{BB962C8B-B14F-4D97-AF65-F5344CB8AC3E}">
        <p14:creationId xmlns:p14="http://schemas.microsoft.com/office/powerpoint/2010/main" val="57865025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810519"/>
          </a:xfrm>
        </p:spPr>
        <p:txBody>
          <a:bodyPr/>
          <a:lstStyle/>
          <a:p>
            <a:pPr rtl="0"/>
            <a:r>
              <a:rPr lang="fr-FR" sz="1600">
                <a:latin typeface="Arial" charset="0"/>
              </a:rPr>
              <a:t>Services d'adressage IP</a:t>
            </a:r>
            <a:br>
              <a:rPr lang="en-US" altLang="en-US" dirty="0"/>
            </a:br>
            <a:r>
              <a:rPr lang="fr-FR"/>
              <a:t>Travaux pratiques – Observation de la résolution DNS</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sz="1800"/>
              <a:t>Au cours de ce TP, vous aborderez les points suivants: </a:t>
            </a:r>
          </a:p>
          <a:p>
            <a:pPr rtl="0">
              <a:buFont typeface="Arial" panose="020B0604020202020204" pitchFamily="34" charset="0"/>
              <a:buChar char="•"/>
            </a:pPr>
            <a:r>
              <a:rPr lang="fr-FR" sz="1800"/>
              <a:t>Observer la conversion DNS d'une URL en adresse IP</a:t>
            </a:r>
          </a:p>
          <a:p>
            <a:pPr rtl="0">
              <a:buFont typeface="Arial" panose="020B0604020202020204" pitchFamily="34" charset="0"/>
              <a:buChar char="•"/>
            </a:pPr>
            <a:r>
              <a:rPr lang="fr-FR" sz="1800"/>
              <a:t>Observer la recherche DNS à l'aide de la commande </a:t>
            </a:r>
            <a:r>
              <a:rPr lang="fr-FR" sz="1800" b="1"/>
              <a:t>nslookup</a:t>
            </a:r>
            <a:r>
              <a:rPr lang="fr-FR" sz="1800"/>
              <a:t> sur un site web </a:t>
            </a:r>
          </a:p>
          <a:p>
            <a:pPr rtl="0">
              <a:buFont typeface="Arial" panose="020B0604020202020204" pitchFamily="34" charset="0"/>
              <a:buChar char="•"/>
            </a:pPr>
            <a:r>
              <a:rPr lang="fr-FR" sz="1800"/>
              <a:t>Observer la recherche DNS à l'aide de la command  </a:t>
            </a:r>
            <a:r>
              <a:rPr lang="fr-FR" sz="1800" b="1"/>
              <a:t>nslookup</a:t>
            </a:r>
            <a:r>
              <a:rPr lang="fr-FR" sz="1800"/>
              <a:t> sur les serveurs de messagerie</a:t>
            </a:r>
          </a:p>
        </p:txBody>
      </p:sp>
    </p:spTree>
    <p:custDataLst>
      <p:tags r:id="rId1"/>
    </p:custDataLst>
    <p:extLst>
      <p:ext uri="{BB962C8B-B14F-4D97-AF65-F5344CB8AC3E}">
        <p14:creationId xmlns:p14="http://schemas.microsoft.com/office/powerpoint/2010/main" val="4022567837"/>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849120"/>
            <a:ext cx="8280314" cy="868680"/>
          </a:xfrm>
        </p:spPr>
        <p:txBody>
          <a:bodyPr/>
          <a:lstStyle/>
          <a:p>
            <a:pPr rtl="0"/>
            <a:r>
              <a:rPr lang="fr-FR">
                <a:solidFill>
                  <a:schemeClr val="accent5">
                    <a:lumMod val="40000"/>
                    <a:lumOff val="60000"/>
                  </a:schemeClr>
                </a:solidFill>
              </a:rPr>
              <a:t>15.5 Services de partage de fichiers</a:t>
            </a:r>
          </a:p>
        </p:txBody>
      </p:sp>
    </p:spTree>
    <p:custDataLst>
      <p:tags r:id="rId1"/>
    </p:custDataLst>
    <p:extLst>
      <p:ext uri="{BB962C8B-B14F-4D97-AF65-F5344CB8AC3E}">
        <p14:creationId xmlns:p14="http://schemas.microsoft.com/office/powerpoint/2010/main" val="189676025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Feature</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Hands-On Labs</a:t>
                      </a:r>
                    </a:p>
                  </a:txBody>
                  <a:tcPr marL="9525" marR="9525" marT="9525" marB="0" anchor="b"/>
                </a:tc>
                <a:tc>
                  <a:txBody>
                    <a:bodyPr/>
                    <a:lstStyle/>
                    <a:p>
                      <a:pPr rtl="0"/>
                      <a:r>
                        <a:rPr lang="fr-FR"/>
                        <a:t>Labs designed for working with physical equipment.</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Class Activities</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These are found on the Instructor Resources page. Class Activities are designed to facilitate learning, class discussion, and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Module Quizzes</a:t>
                      </a:r>
                    </a:p>
                  </a:txBody>
                  <a:tcPr marL="9525" marR="9525" marT="9525" marB="0" anchor="b"/>
                </a:tc>
                <a:tc>
                  <a:txBody>
                    <a:bodyPr/>
                    <a:lstStyle/>
                    <a:p>
                      <a:pPr rtl="0"/>
                      <a:r>
                        <a:rPr lang="fr-FR"/>
                        <a:t>Self-assessments that integrate concepts and skills learned throughout the series of topics presented in the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Module Summary</a:t>
                      </a:r>
                    </a:p>
                  </a:txBody>
                  <a:tcPr marL="9525" marR="9525" marT="9525" marB="0" anchor="b"/>
                </a:tc>
                <a:tc>
                  <a:txBody>
                    <a:bodyPr/>
                    <a:lstStyle/>
                    <a:p>
                      <a:pPr rtl="0"/>
                      <a:r>
                        <a:rPr lang="fr-FR"/>
                        <a:t>Briefly recaps module content.</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What to Expect in this Module (Cont.)</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To facilitate learning, the following features may be included in this module:</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de partage de fichiers</a:t>
            </a:r>
            <a:br>
              <a:rPr lang="en-US" dirty="0">
                <a:latin typeface="Arial" charset="0"/>
              </a:rPr>
            </a:br>
            <a:r>
              <a:rPr lang="fr-FR">
                <a:latin typeface="Arial" charset="0"/>
              </a:rPr>
              <a:t>Protocole de transfert de fichiers</a:t>
            </a:r>
          </a:p>
        </p:txBody>
      </p:sp>
      <p:sp>
        <p:nvSpPr>
          <p:cNvPr id="4" name="Content Placeholder 3"/>
          <p:cNvSpPr>
            <a:spLocks noGrp="1"/>
          </p:cNvSpPr>
          <p:nvPr>
            <p:ph idx="1"/>
          </p:nvPr>
        </p:nvSpPr>
        <p:spPr>
          <a:xfrm>
            <a:off x="145357" y="845389"/>
            <a:ext cx="8853286" cy="757551"/>
          </a:xfrm>
        </p:spPr>
        <p:txBody>
          <a:bodyPr/>
          <a:lstStyle/>
          <a:p>
            <a:pPr marL="0" indent="0" rtl="0">
              <a:buNone/>
            </a:pPr>
            <a:r>
              <a:rPr lang="fr-FR" sz="1600"/>
              <a:t>Il a été développé en vue de permettre le transfert de données entre un client et un serveur. Un FTP est une application s'exécutant sur un ordinateur client qui sert à envoyer et à extraire des données d'un serveur FTP.</a:t>
            </a:r>
          </a:p>
        </p:txBody>
      </p:sp>
      <p:sp>
        <p:nvSpPr>
          <p:cNvPr id="3" name="TextBox 2">
            <a:extLst>
              <a:ext uri="{FF2B5EF4-FFF2-40B4-BE49-F238E27FC236}">
                <a16:creationId xmlns:a16="http://schemas.microsoft.com/office/drawing/2014/main" id="{29E91E5B-4914-9147-A6A1-717B5A557658}"/>
              </a:ext>
            </a:extLst>
          </p:cNvPr>
          <p:cNvSpPr txBox="1"/>
          <p:nvPr/>
        </p:nvSpPr>
        <p:spPr>
          <a:xfrm>
            <a:off x="4395616" y="1666806"/>
            <a:ext cx="4494726" cy="3308598"/>
          </a:xfrm>
          <a:prstGeom prst="rect">
            <a:avLst/>
          </a:prstGeom>
          <a:noFill/>
        </p:spPr>
        <p:txBody>
          <a:bodyPr wrap="square" rtlCol="0">
            <a:spAutoFit/>
          </a:bodyPr>
          <a:lstStyle/>
          <a:p>
            <a:pPr rtl="0">
              <a:spcAft>
                <a:spcPts val="600"/>
              </a:spcAft>
            </a:pPr>
            <a:r>
              <a:rPr lang="fr-FR" sz="1500" b="1"/>
              <a:t>Étape 1 - </a:t>
            </a:r>
            <a:r>
              <a:rPr lang="fr-FR" sz="1500"/>
              <a:t>Le client établit la première connexion au serveur pour contrôler le trafic à l'aide du port TCP 21. Le trafic se compose de commandes client et de réponses serveur. </a:t>
            </a:r>
          </a:p>
          <a:p>
            <a:pPr rtl="0">
              <a:spcAft>
                <a:spcPts val="600"/>
              </a:spcAft>
            </a:pPr>
            <a:r>
              <a:rPr lang="fr-FR" sz="1500" b="1"/>
              <a:t>Étape 2 - </a:t>
            </a:r>
            <a:r>
              <a:rPr lang="fr-FR" sz="1500"/>
              <a:t>Le client établit la deuxième connexion au serveur pour le transfert de données proprement dit en utilisant le port TCP 20. Cette connexion est créée chaque fois que des données doivent être transférées.</a:t>
            </a:r>
          </a:p>
          <a:p>
            <a:pPr rtl="0">
              <a:spcAft>
                <a:spcPts val="600"/>
              </a:spcAft>
            </a:pPr>
            <a:r>
              <a:rPr lang="fr-FR" sz="1500" b="1"/>
              <a:t>Étape 3 - </a:t>
            </a:r>
            <a:r>
              <a:rPr lang="fr-FR" sz="1500"/>
              <a:t>Le transfert de données peut se faire dans les deux sens. Le client peut télécharger (extraire) des données à partir du serveur ou le client peut télécharger (stocker) des données vers le serveur.</a:t>
            </a:r>
          </a:p>
          <a:p>
            <a:endParaRPr lang="en-US" sz="1400" dirty="0"/>
          </a:p>
        </p:txBody>
      </p:sp>
      <p:pic>
        <p:nvPicPr>
          <p:cNvPr id="2" name="Picture 1">
            <a:extLst>
              <a:ext uri="{FF2B5EF4-FFF2-40B4-BE49-F238E27FC236}">
                <a16:creationId xmlns:a16="http://schemas.microsoft.com/office/drawing/2014/main" id="{6C01A4A1-4776-9843-BC09-6E05F45C8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3658" y="1968844"/>
            <a:ext cx="3935896" cy="2571750"/>
          </a:xfrm>
          <a:prstGeom prst="rect">
            <a:avLst/>
          </a:prstGeom>
        </p:spPr>
      </p:pic>
    </p:spTree>
    <p:custDataLst>
      <p:tags r:id="rId1"/>
    </p:custDataLst>
    <p:extLst>
      <p:ext uri="{BB962C8B-B14F-4D97-AF65-F5344CB8AC3E}">
        <p14:creationId xmlns:p14="http://schemas.microsoft.com/office/powerpoint/2010/main" val="801996907"/>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de partage de fichiers</a:t>
            </a:r>
            <a:br>
              <a:rPr lang="en-US" dirty="0">
                <a:latin typeface="Arial" charset="0"/>
              </a:rPr>
            </a:br>
            <a:r>
              <a:rPr lang="fr-FR">
                <a:latin typeface="Arial" charset="0"/>
              </a:rPr>
              <a:t>Bloc de messages du serveur</a:t>
            </a:r>
          </a:p>
        </p:txBody>
      </p:sp>
      <p:sp>
        <p:nvSpPr>
          <p:cNvPr id="4" name="Content Placeholder 3"/>
          <p:cNvSpPr>
            <a:spLocks noGrp="1"/>
          </p:cNvSpPr>
          <p:nvPr>
            <p:ph idx="1"/>
          </p:nvPr>
        </p:nvSpPr>
        <p:spPr>
          <a:xfrm>
            <a:off x="155517" y="798944"/>
            <a:ext cx="4411993" cy="3693972"/>
          </a:xfrm>
        </p:spPr>
        <p:txBody>
          <a:bodyPr/>
          <a:lstStyle/>
          <a:p>
            <a:pPr marL="0" indent="0" rtl="0">
              <a:lnSpc>
                <a:spcPct val="85000"/>
              </a:lnSpc>
              <a:spcBef>
                <a:spcPct val="30000"/>
              </a:spcBef>
              <a:buNone/>
            </a:pPr>
            <a:r>
              <a:rPr lang="fr-FR"/>
              <a:t>Le Server Message Block (SMB) est un protocole de partage de fichiers client/serveur, de type demande-réponse. Les serveurs peuvent mettre leurs propres ressources à la disposition des clients sur le réseau.</a:t>
            </a:r>
          </a:p>
          <a:p>
            <a:pPr marL="0" indent="0" rtl="0">
              <a:buNone/>
            </a:pPr>
            <a:r>
              <a:rPr lang="fr-FR"/>
              <a:t>Trois fonctions des messages SMB:</a:t>
            </a:r>
          </a:p>
          <a:p>
            <a:pPr lvl="2" rtl="0">
              <a:buFont typeface="Arial" panose="020B0604020202020204" pitchFamily="34" charset="0"/>
              <a:buChar char="•"/>
            </a:pPr>
            <a:r>
              <a:rPr lang="fr-FR" sz="1500"/>
              <a:t>démarrer et authentifier des sessions ou y mettre fin</a:t>
            </a:r>
          </a:p>
          <a:p>
            <a:pPr lvl="2" rtl="0">
              <a:buFont typeface="Arial" panose="020B0604020202020204" pitchFamily="34" charset="0"/>
              <a:buChar char="•"/>
            </a:pPr>
            <a:r>
              <a:rPr lang="fr-FR" sz="1500"/>
              <a:t>contrôler l'accès aux fichiers et aux imprimantes</a:t>
            </a:r>
          </a:p>
          <a:p>
            <a:pPr lvl="2" rtl="0">
              <a:buFont typeface="Arial" panose="020B0604020202020204" pitchFamily="34" charset="0"/>
              <a:buChar char="•"/>
            </a:pPr>
            <a:r>
              <a:rPr lang="fr-FR" sz="1500"/>
              <a:t>permettre à une application d'envoyer ou de recevoir des messages vers ou depuis un autre périphérique.</a:t>
            </a:r>
          </a:p>
          <a:p>
            <a:pPr marL="0" indent="0" rtl="0">
              <a:buNone/>
            </a:pPr>
            <a:r>
              <a:rPr lang="fr-FR"/>
              <a:t>Contrairement au partage de fichiers pris en charge par le protocole FTP, les clients établissent une connexion à long terme aux serveurs. Une fois la connexion établie, l'utilisateur du client peut accéder aux ressources résidant sur le serveur comme si elles étaient situées localement sur l'hôte client.</a:t>
            </a:r>
          </a:p>
          <a:p>
            <a:pPr>
              <a:lnSpc>
                <a:spcPct val="85000"/>
              </a:lnSpc>
              <a:spcBef>
                <a:spcPct val="30000"/>
              </a:spcBef>
              <a:buFont typeface="Arial" panose="020B0604020202020204" pitchFamily="34" charset="0"/>
              <a:buChar char="•"/>
            </a:pPr>
            <a:endParaRPr lang="en-US" dirty="0"/>
          </a:p>
          <a:p>
            <a:pPr>
              <a:lnSpc>
                <a:spcPct val="85000"/>
              </a:lnSpc>
              <a:spcBef>
                <a:spcPct val="30000"/>
              </a:spcBef>
              <a:buFont typeface="Arial" panose="020B0604020202020204" pitchFamily="34" charset="0"/>
              <a:buChar char="•"/>
            </a:pPr>
            <a:endParaRPr lang="en-US" dirty="0"/>
          </a:p>
        </p:txBody>
      </p:sp>
      <p:pic>
        <p:nvPicPr>
          <p:cNvPr id="5" name="Picture 4">
            <a:extLst>
              <a:ext uri="{FF2B5EF4-FFF2-40B4-BE49-F238E27FC236}">
                <a16:creationId xmlns:a16="http://schemas.microsoft.com/office/drawing/2014/main" id="{9E51335B-21F7-D54D-9B20-7FC8D74A01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4910" y="1316218"/>
            <a:ext cx="3689008" cy="2511064"/>
          </a:xfrm>
          <a:prstGeom prst="rect">
            <a:avLst/>
          </a:prstGeom>
        </p:spPr>
      </p:pic>
    </p:spTree>
    <p:custDataLst>
      <p:tags r:id="rId1"/>
    </p:custDataLst>
    <p:extLst>
      <p:ext uri="{BB962C8B-B14F-4D97-AF65-F5344CB8AC3E}">
        <p14:creationId xmlns:p14="http://schemas.microsoft.com/office/powerpoint/2010/main" val="3906801152"/>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80314" cy="919480"/>
          </a:xfrm>
        </p:spPr>
        <p:txBody>
          <a:bodyPr/>
          <a:lstStyle/>
          <a:p>
            <a:pPr rtl="0"/>
            <a:r>
              <a:rPr lang="fr-FR">
                <a:solidFill>
                  <a:schemeClr val="accent5">
                    <a:lumMod val="40000"/>
                    <a:lumOff val="60000"/>
                  </a:schemeClr>
                </a:solidFill>
              </a:rPr>
              <a:t>15.6 Module pratique et questionnaire</a:t>
            </a:r>
          </a:p>
        </p:txBody>
      </p:sp>
    </p:spTree>
    <p:custDataLst>
      <p:tags r:id="rId1"/>
    </p:custDataLst>
    <p:extLst>
      <p:ext uri="{BB962C8B-B14F-4D97-AF65-F5344CB8AC3E}">
        <p14:creationId xmlns:p14="http://schemas.microsoft.com/office/powerpoint/2010/main" val="827754946"/>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 ? </a:t>
            </a:r>
          </a:p>
        </p:txBody>
      </p:sp>
      <p:sp>
        <p:nvSpPr>
          <p:cNvPr id="4" name="Content Placeholder 3"/>
          <p:cNvSpPr>
            <a:spLocks noGrp="1"/>
          </p:cNvSpPr>
          <p:nvPr>
            <p:ph idx="1"/>
          </p:nvPr>
        </p:nvSpPr>
        <p:spPr>
          <a:xfrm>
            <a:off x="145357" y="798943"/>
            <a:ext cx="8709276" cy="3923527"/>
          </a:xfrm>
        </p:spPr>
        <p:txBody>
          <a:bodyPr/>
          <a:lstStyle/>
          <a:p>
            <a:pPr rtl="0">
              <a:lnSpc>
                <a:spcPct val="85000"/>
              </a:lnSpc>
              <a:spcBef>
                <a:spcPct val="30000"/>
              </a:spcBef>
              <a:buFont typeface="Arial" panose="020B0604020202020204" pitchFamily="34" charset="0"/>
              <a:buChar char="•"/>
            </a:pPr>
            <a:r>
              <a:rPr lang="fr-FR" sz="1250"/>
              <a:t>Les protocoles de couche application sont utilisés pour échanger des données entre les programmes s'exécutant sur les hôtes source et de destination. La couche de présentation a trois fonctions principales : le formatage, ou présentation des données, la compression des données, et le cryptage des données pour la transmission et le décryptage des données à la réception. La couche session crée et gère les communications entre les applications source et de destination. </a:t>
            </a:r>
          </a:p>
          <a:p>
            <a:pPr rtl="0">
              <a:lnSpc>
                <a:spcPct val="85000"/>
              </a:lnSpc>
              <a:spcBef>
                <a:spcPct val="30000"/>
              </a:spcBef>
              <a:buFont typeface="Arial" panose="020B0604020202020204" pitchFamily="34" charset="0"/>
              <a:buChar char="•"/>
            </a:pPr>
            <a:r>
              <a:rPr lang="fr-FR" sz="1250"/>
              <a:t>Dans le modèle client/serveur, le périphérique qui envoie une requête d'informations est nommé client et celui qui répond à la requête est nommé serveur. </a:t>
            </a:r>
          </a:p>
          <a:p>
            <a:pPr rtl="0">
              <a:lnSpc>
                <a:spcPct val="85000"/>
              </a:lnSpc>
              <a:spcBef>
                <a:spcPct val="30000"/>
              </a:spcBef>
              <a:buFont typeface="Arial" panose="020B0604020202020204" pitchFamily="34" charset="0"/>
              <a:buChar char="•"/>
            </a:pPr>
            <a:r>
              <a:rPr lang="fr-FR" sz="1250"/>
              <a:t>Dans un réseau peer to peer, deux ordinateurs sont connectés via un réseau et peuvent partager des ressources sans disposer de serveur dédié.</a:t>
            </a:r>
          </a:p>
          <a:p>
            <a:pPr rtl="0">
              <a:lnSpc>
                <a:spcPct val="85000"/>
              </a:lnSpc>
              <a:spcBef>
                <a:spcPct val="30000"/>
              </a:spcBef>
              <a:buFont typeface="Arial" panose="020B0604020202020204" pitchFamily="34" charset="0"/>
              <a:buChar char="•"/>
            </a:pPr>
            <a:r>
              <a:rPr lang="fr-FR" sz="1250"/>
              <a:t>Les trois types de messages HTTP les plus courants sont GET, POST et PUT.  </a:t>
            </a:r>
          </a:p>
          <a:p>
            <a:pPr rtl="0">
              <a:lnSpc>
                <a:spcPct val="85000"/>
              </a:lnSpc>
              <a:spcBef>
                <a:spcPct val="30000"/>
              </a:spcBef>
              <a:buFont typeface="Arial" panose="020B0604020202020204" pitchFamily="34" charset="0"/>
              <a:buChar char="•"/>
            </a:pPr>
            <a:r>
              <a:rPr lang="fr-FR" sz="1250"/>
              <a:t>Le courrier électronique prend en charge trois protocoles distincts pour fonctionner : SMTP, POP et IMAP.</a:t>
            </a:r>
          </a:p>
          <a:p>
            <a:pPr rtl="0">
              <a:lnSpc>
                <a:spcPct val="85000"/>
              </a:lnSpc>
              <a:spcBef>
                <a:spcPct val="30000"/>
              </a:spcBef>
              <a:buFont typeface="Arial" panose="020B0604020202020204" pitchFamily="34" charset="0"/>
              <a:buChar char="•"/>
            </a:pPr>
            <a:r>
              <a:rPr lang="fr-FR" sz="1250"/>
              <a:t>Le protocole DNS fait correspondre les noms de ressources avec l'adresse numérique du réseau requise. </a:t>
            </a:r>
          </a:p>
          <a:p>
            <a:pPr rtl="0">
              <a:lnSpc>
                <a:spcPct val="85000"/>
              </a:lnSpc>
              <a:spcBef>
                <a:spcPct val="30000"/>
              </a:spcBef>
              <a:buFont typeface="Arial" panose="020B0604020202020204" pitchFamily="34" charset="0"/>
              <a:buChar char="•"/>
            </a:pPr>
            <a:r>
              <a:rPr lang="fr-FR" sz="1250"/>
              <a:t>Le DHCP de service IPv4 automatise l'attribution des adresses IPv4, des masques de sous-réseau, des passerelles et d'autres paramètres de réseau IPv4. Les messages DHCPv6 sont les suivants: SOLICIT, ADVERTISE, INFORMATION REQUEST et REPLY.</a:t>
            </a:r>
          </a:p>
          <a:p>
            <a:pPr rtl="0">
              <a:lnSpc>
                <a:spcPct val="85000"/>
              </a:lnSpc>
              <a:spcBef>
                <a:spcPct val="30000"/>
              </a:spcBef>
              <a:buFont typeface="Arial" panose="020B0604020202020204" pitchFamily="34" charset="0"/>
              <a:buChar char="•"/>
            </a:pPr>
            <a:r>
              <a:rPr lang="fr-FR" sz="1250"/>
              <a:t>Un FTP est une application s'exécutant sur un ordinateur client qui sert à envoyer et à extraire des données d'un serveur FTP. </a:t>
            </a:r>
          </a:p>
          <a:p>
            <a:pPr rtl="0">
              <a:lnSpc>
                <a:spcPct val="85000"/>
              </a:lnSpc>
              <a:spcBef>
                <a:spcPct val="30000"/>
              </a:spcBef>
              <a:buFont typeface="Arial" panose="020B0604020202020204" pitchFamily="34" charset="0"/>
              <a:buChar char="•"/>
            </a:pPr>
            <a:r>
              <a:rPr lang="fr-FR" sz="1250"/>
              <a:t>Trois fonctions des messages SMB : démarrer, authentifier et terminer les sessions, contrôler l'accès au fichier et à l'imprimante, et permettre à une application d'envoyer ou de recevoir des messages vers ou depuis un autre appareil. </a:t>
            </a:r>
          </a:p>
          <a:p>
            <a:pPr>
              <a:lnSpc>
                <a:spcPct val="85000"/>
              </a:lnSpc>
              <a:spcBef>
                <a:spcPct val="30000"/>
              </a:spcBef>
            </a:pPr>
            <a:endParaRPr lang="en-US" sz="1200" dirty="0"/>
          </a:p>
          <a:p>
            <a:pPr>
              <a:lnSpc>
                <a:spcPct val="85000"/>
              </a:lnSpc>
              <a:spcBef>
                <a:spcPct val="30000"/>
              </a:spcBef>
            </a:pPr>
            <a:endParaRPr lang="en-US" sz="1200" dirty="0"/>
          </a:p>
          <a:p>
            <a:pPr>
              <a:lnSpc>
                <a:spcPct val="85000"/>
              </a:lnSpc>
              <a:spcBef>
                <a:spcPct val="30000"/>
              </a:spcBef>
            </a:pPr>
            <a:endParaRPr lang="en-US" sz="1200" dirty="0"/>
          </a:p>
          <a:p>
            <a:pPr>
              <a:lnSpc>
                <a:spcPct val="85000"/>
              </a:lnSpc>
              <a:spcBef>
                <a:spcPct val="30000"/>
              </a:spcBef>
            </a:pPr>
            <a:endParaRPr lang="en-US" sz="1200"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600">
                <a:latin typeface="Arial" charset="0"/>
              </a:rPr>
              <a:t>Module 15 : Application Layer</a:t>
            </a:r>
            <a:br>
              <a:rPr lang="en-US" dirty="0">
                <a:latin typeface="Arial" charset="0"/>
              </a:rPr>
            </a:br>
            <a:r>
              <a:rPr lang="fr-FR">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673865833"/>
              </p:ext>
            </p:extLst>
          </p:nvPr>
        </p:nvGraphicFramePr>
        <p:xfrm>
          <a:off x="977602" y="702310"/>
          <a:ext cx="7188796" cy="3632183"/>
        </p:xfrm>
        <a:graphic>
          <a:graphicData uri="http://schemas.openxmlformats.org/drawingml/2006/table">
            <a:tbl>
              <a:tblPr firstRow="1" bandRow="1">
                <a:tableStyleId>{F5AB1C69-6EDB-4FF4-983F-18BD219EF322}</a:tableStyleId>
              </a:tblPr>
              <a:tblGrid>
                <a:gridCol w="3490226">
                  <a:extLst>
                    <a:ext uri="{9D8B030D-6E8A-4147-A177-3AD203B41FA5}">
                      <a16:colId xmlns:a16="http://schemas.microsoft.com/office/drawing/2014/main" val="2731093094"/>
                    </a:ext>
                  </a:extLst>
                </a:gridCol>
                <a:gridCol w="3698570">
                  <a:extLst>
                    <a:ext uri="{9D8B030D-6E8A-4147-A177-3AD203B41FA5}">
                      <a16:colId xmlns:a16="http://schemas.microsoft.com/office/drawing/2014/main" val="2353496225"/>
                    </a:ext>
                  </a:extLst>
                </a:gridCol>
              </a:tblGrid>
              <a:tr h="3632183">
                <a:tc>
                  <a:txBody>
                    <a:bodyPr/>
                    <a:lstStyle/>
                    <a:p>
                      <a:pPr marL="173038" indent="-173038" rtl="0">
                        <a:spcBef>
                          <a:spcPts val="200"/>
                        </a:spcBef>
                        <a:spcAft>
                          <a:spcPts val="200"/>
                        </a:spcAft>
                        <a:buFont typeface="Arial" panose="020B0604020202020204" pitchFamily="34" charset="0"/>
                        <a:buChar char="•"/>
                      </a:pPr>
                      <a:r>
                        <a:rPr lang="fr-FR" b="0">
                          <a:solidFill>
                            <a:schemeClr val="tx1"/>
                          </a:solidFill>
                          <a:latin typeface="+mn-lt"/>
                        </a:rPr>
                        <a:t>Application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Presentation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Session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Client-server model</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Peer-to-peer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Uniform Resource Locator (URL)</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Uniform Resource Identifiers (URI)</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HTTP/HTTPS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GET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POST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PUT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SMTP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fr-FR" b="0">
                          <a:solidFill>
                            <a:schemeClr val="tx1"/>
                          </a:solidFill>
                          <a:latin typeface="+mn-lt"/>
                        </a:rPr>
                        <a:t>IMAP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Domain Name Service (DNS)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Fully-Qualified Domain Names (FQDNs)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nslookup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Dynamic Host Configuration Protocol (DHCP)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DHCPDISCOVER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DHCPOFFER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DHCPREQUEST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DHCPACK</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File Transfer Protocol (FTP)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Server Message Block (SMB)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a:spcBef>
                <a:spcPct val="30000"/>
              </a:spcBef>
              <a:buFont typeface="Arial" panose="020B0604020202020204" pitchFamily="34" charset="0"/>
              <a:buChar char="•"/>
            </a:pPr>
            <a:endParaRPr lang="en-US" dirty="0"/>
          </a:p>
          <a:p>
            <a:pPr>
              <a:spcBef>
                <a:spcPct val="30000"/>
              </a:spcBef>
              <a:buFont typeface="Arial" panose="020B0604020202020204" pitchFamily="34" charset="0"/>
              <a:buChar char="•"/>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15: Activities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4187391959"/>
              </p:ext>
            </p:extLst>
          </p:nvPr>
        </p:nvGraphicFramePr>
        <p:xfrm>
          <a:off x="455999" y="1147358"/>
          <a:ext cx="8229418" cy="2756922"/>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15.1.4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Application, Session, Presentation</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15.2.5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Peer-to-Peer</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t>15.3.5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Web and Email Protocols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t>15.4.5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Syntax Checker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The nslookup Command</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15.4.8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Observe DNS Resolution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15.4.9</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IP Addressing Services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t>15.5.3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File Sharing Services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22206681"/>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a:t>
            </a:r>
          </a:p>
        </p:txBody>
      </p:sp>
      <p:sp>
        <p:nvSpPr>
          <p:cNvPr id="11266" name="Rectangle 34"/>
          <p:cNvSpPr>
            <a:spLocks noGrp="1" noChangeArrowheads="1"/>
          </p:cNvSpPr>
          <p:nvPr>
            <p:ph idx="1"/>
          </p:nvPr>
        </p:nvSpPr>
        <p:spPr>
          <a:xfrm>
            <a:off x="144065" y="798944"/>
            <a:ext cx="8853286" cy="3680459"/>
          </a:xfrm>
        </p:spPr>
        <p:txBody>
          <a:bodyPr/>
          <a:lstStyle/>
          <a:p>
            <a:pPr marL="0" indent="0" rtl="0">
              <a:lnSpc>
                <a:spcPct val="85000"/>
              </a:lnSpc>
              <a:spcBef>
                <a:spcPct val="30000"/>
              </a:spcBef>
              <a:buNone/>
            </a:pPr>
            <a:r>
              <a:rPr lang="fr-FR" sz="1600"/>
              <a:t>Prior to teaching Module 15,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rtl="0">
              <a:lnSpc>
                <a:spcPct val="85000"/>
              </a:lnSpc>
              <a:spcBef>
                <a:spcPct val="30000"/>
              </a:spcBef>
              <a:buFont typeface="Arial" panose="020B0604020202020204" pitchFamily="34" charset="0"/>
              <a:buChar char="•"/>
            </a:pPr>
            <a:r>
              <a:rPr lang="fr-FR"/>
              <a:t>After this Module, the Network Application Communications Exam is available, covering Modules 14-15.</a:t>
            </a:r>
          </a:p>
          <a:p>
            <a:pPr marL="0" indent="0" rtl="0">
              <a:lnSpc>
                <a:spcPct val="85000"/>
              </a:lnSpc>
              <a:spcBef>
                <a:spcPct val="30000"/>
              </a:spcBef>
              <a:buNone/>
            </a:pPr>
            <a:r>
              <a:rPr lang="fr-FR" sz="1600"/>
              <a:t>Topic 15.1</a:t>
            </a:r>
          </a:p>
          <a:p>
            <a:pPr lvl="1" rtl="0">
              <a:lnSpc>
                <a:spcPct val="85000"/>
              </a:lnSpc>
              <a:spcBef>
                <a:spcPct val="30000"/>
              </a:spcBef>
              <a:buFont typeface="Arial" panose="020B0604020202020204" pitchFamily="34" charset="0"/>
              <a:buChar char="•"/>
            </a:pPr>
            <a:r>
              <a:rPr lang="fr-FR" sz="1600"/>
              <a:t>Ask the students or have a class discussion</a:t>
            </a:r>
          </a:p>
          <a:p>
            <a:pPr lvl="2" rtl="0">
              <a:lnSpc>
                <a:spcPct val="85000"/>
              </a:lnSpc>
              <a:spcBef>
                <a:spcPct val="30000"/>
              </a:spcBef>
              <a:buFont typeface="Arial" panose="020B0604020202020204" pitchFamily="34" charset="0"/>
              <a:buChar char="•"/>
            </a:pPr>
            <a:r>
              <a:rPr lang="fr-FR" sz="1600"/>
              <a:t>What are some protocols at the application layer of the TCP/IP model?</a:t>
            </a:r>
          </a:p>
          <a:p>
            <a:pPr lvl="2" rtl="0">
              <a:lnSpc>
                <a:spcPct val="85000"/>
              </a:lnSpc>
              <a:spcBef>
                <a:spcPct val="30000"/>
              </a:spcBef>
              <a:buFont typeface="Arial" panose="020B0604020202020204" pitchFamily="34" charset="0"/>
              <a:buChar char="•"/>
            </a:pPr>
            <a:r>
              <a:rPr lang="fr-FR" sz="1600"/>
              <a:t>Why is the application layer of the TCP/IP model considered to be closest to the end user?</a:t>
            </a:r>
          </a:p>
          <a:p>
            <a:pPr lvl="2" rtl="0">
              <a:lnSpc>
                <a:spcPct val="85000"/>
              </a:lnSpc>
              <a:spcBef>
                <a:spcPct val="30000"/>
              </a:spcBef>
              <a:buFont typeface="Arial" panose="020B0604020202020204" pitchFamily="34" charset="0"/>
              <a:buChar char="•"/>
            </a:pPr>
            <a:r>
              <a:rPr lang="fr-FR" sz="1600"/>
              <a:t>Why do you think the TCP/IP model combines the application, presentation and session layers into one layer?</a:t>
            </a:r>
          </a:p>
          <a:p>
            <a:pPr>
              <a:lnSpc>
                <a:spcPct val="85000"/>
              </a:lnSpc>
              <a:spcBef>
                <a:spcPct val="30000"/>
              </a:spcBef>
              <a:buFont typeface="Arial" panose="020B0604020202020204" pitchFamily="34" charset="0"/>
              <a:buChar char="•"/>
            </a:pPr>
            <a:endParaRPr lang="en-US" dirty="0"/>
          </a:p>
          <a:p>
            <a:pPr lvl="1">
              <a:lnSpc>
                <a:spcPct val="85000"/>
              </a:lnSpc>
              <a:spcBef>
                <a:spcPct val="30000"/>
              </a:spcBef>
              <a:buFont typeface="Arial" panose="020B0604020202020204" pitchFamily="34" charset="0"/>
              <a:buChar char="•"/>
            </a:pPr>
            <a:endParaRPr lang="en-US" dirty="0"/>
          </a:p>
          <a:p>
            <a:pPr eaLnBrk="1" hangingPunct="1">
              <a:lnSpc>
                <a:spcPct val="85000"/>
              </a:lnSpc>
              <a:spcBef>
                <a:spcPct val="30000"/>
              </a:spcBef>
              <a:buFont typeface="Arial" panose="020B0604020202020204" pitchFamily="34" charset="0"/>
              <a:buChar char="•"/>
            </a:pPr>
            <a:endParaRPr lang="en-US" dirty="0"/>
          </a:p>
          <a:p>
            <a:pPr marL="630238" lvl="2" indent="-214313">
              <a:buFont typeface="Arial" panose="020B0604020202020204" pitchFamily="34" charset="0"/>
              <a:buChar char="•"/>
            </a:pPr>
            <a:endParaRPr lang="en-US" sz="1200" dirty="0"/>
          </a:p>
          <a:p>
            <a:pPr marL="701675" lvl="2" indent="-285750">
              <a:buFont typeface="Arial" panose="020B0604020202020204" pitchFamily="34" charset="0"/>
              <a:buChar char="•"/>
            </a:pPr>
            <a:endParaRPr lang="en-US" sz="1500" dirty="0"/>
          </a:p>
          <a:p>
            <a:pPr eaLnBrk="1" hangingPunct="1">
              <a:lnSpc>
                <a:spcPct val="85000"/>
              </a:lnSpc>
              <a:spcBef>
                <a:spcPct val="30000"/>
              </a:spcBef>
              <a:buFont typeface="Arial" panose="020B0604020202020204" pitchFamily="34" charset="0"/>
              <a:buChar char="•"/>
            </a:pPr>
            <a:endParaRPr lang="en-US" b="1" dirty="0">
              <a:solidFill>
                <a:srgbClr val="FF0000"/>
              </a:solidFill>
            </a:endParaRPr>
          </a:p>
          <a:p>
            <a:pPr eaLnBrk="1" hangingPunct="1">
              <a:lnSpc>
                <a:spcPct val="85000"/>
              </a:lnSpc>
              <a:spcBef>
                <a:spcPct val="30000"/>
              </a:spcBef>
              <a:buFont typeface="Arial" panose="020B0604020202020204" pitchFamily="34" charset="0"/>
              <a:buChar char="•"/>
            </a:pPr>
            <a:endParaRPr lang="en-US" dirty="0"/>
          </a:p>
        </p:txBody>
      </p:sp>
    </p:spTree>
    <p:custDataLst>
      <p:tags r:id="rId1"/>
    </p:custDataLst>
    <p:extLst>
      <p:ext uri="{BB962C8B-B14F-4D97-AF65-F5344CB8AC3E}">
        <p14:creationId xmlns:p14="http://schemas.microsoft.com/office/powerpoint/2010/main" val="155670768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 (Cont.)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Topic 15.2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are some advantages/disadvantages of using a peer-to-peer network?</a:t>
            </a:r>
          </a:p>
          <a:p>
            <a:pPr lvl="2" rtl="0">
              <a:lnSpc>
                <a:spcPct val="85000"/>
              </a:lnSpc>
              <a:spcBef>
                <a:spcPct val="30000"/>
              </a:spcBef>
            </a:pPr>
            <a:r>
              <a:rPr lang="fr-FR" sz="1600"/>
              <a:t>Has anyone ever used a peer-to-peer network?</a:t>
            </a:r>
          </a:p>
          <a:p>
            <a:pPr lvl="2" rtl="0">
              <a:lnSpc>
                <a:spcPct val="85000"/>
              </a:lnSpc>
              <a:spcBef>
                <a:spcPct val="30000"/>
              </a:spcBef>
            </a:pPr>
            <a:r>
              <a:rPr lang="fr-FR" sz="1600"/>
              <a:t>Is anyone familiar with or heard about any of the peer-to-peer applications (BitTorrent, Direct Connect, eDonkey etc.)?</a:t>
            </a:r>
          </a:p>
          <a:p>
            <a:pPr marL="261937" lvl="2" indent="0">
              <a:lnSpc>
                <a:spcPct val="85000"/>
              </a:lnSpc>
              <a:spcBef>
                <a:spcPct val="30000"/>
              </a:spcBef>
              <a:buNone/>
            </a:pPr>
            <a:endParaRPr lang="en-US" sz="1600" dirty="0"/>
          </a:p>
          <a:p>
            <a:pPr marL="0" indent="0" rtl="0">
              <a:lnSpc>
                <a:spcPct val="85000"/>
              </a:lnSpc>
              <a:spcBef>
                <a:spcPct val="30000"/>
              </a:spcBef>
              <a:buNone/>
            </a:pPr>
            <a:r>
              <a:rPr lang="fr-FR" sz="1600"/>
              <a:t>Topic 15.3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is HTTPS recommended over HTTP on websites such as banks or online stores?</a:t>
            </a:r>
          </a:p>
          <a:p>
            <a:pPr lvl="2" rtl="0">
              <a:lnSpc>
                <a:spcPct val="85000"/>
              </a:lnSpc>
              <a:spcBef>
                <a:spcPct val="30000"/>
              </a:spcBef>
            </a:pPr>
            <a:r>
              <a:rPr lang="fr-FR" sz="1600"/>
              <a:t>What are the three common HTTP message types?</a:t>
            </a:r>
          </a:p>
          <a:p>
            <a:pPr lvl="2" rtl="0">
              <a:lnSpc>
                <a:spcPct val="85000"/>
              </a:lnSpc>
              <a:spcBef>
                <a:spcPct val="30000"/>
              </a:spcBef>
            </a:pPr>
            <a:r>
              <a:rPr lang="fr-FR" sz="1600"/>
              <a:t>What is the difference between POP3 and IMAP?</a:t>
            </a:r>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4938879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 (Cont.)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Topic 15.4</a:t>
            </a:r>
          </a:p>
          <a:p>
            <a:pPr lvl="1" rtl="0">
              <a:lnSpc>
                <a:spcPct val="85000"/>
              </a:lnSpc>
              <a:spcBef>
                <a:spcPct val="30000"/>
              </a:spcBef>
            </a:pPr>
            <a:r>
              <a:rPr lang="fr-FR" sz="1600"/>
              <a:t>Ask the students or have a class discussion</a:t>
            </a:r>
          </a:p>
          <a:p>
            <a:pPr lvl="2" algn="thaiDist" rtl="0">
              <a:lnSpc>
                <a:spcPct val="85000"/>
              </a:lnSpc>
              <a:spcBef>
                <a:spcPct val="30000"/>
              </a:spcBef>
            </a:pPr>
            <a:r>
              <a:rPr lang="fr-FR" sz="1600"/>
              <a:t>Draw a DNS hierarchy example on the board and walkthrough the DNS name resolution process.</a:t>
            </a:r>
          </a:p>
          <a:p>
            <a:pPr lvl="2" algn="thaiDist" rtl="0">
              <a:lnSpc>
                <a:spcPct val="85000"/>
              </a:lnSpc>
              <a:spcBef>
                <a:spcPct val="30000"/>
              </a:spcBef>
            </a:pPr>
            <a:r>
              <a:rPr lang="fr-FR" sz="1600"/>
              <a:t>If available, show the class an example of how to perform an nslookup on various domain names. </a:t>
            </a:r>
          </a:p>
          <a:p>
            <a:pPr lvl="2" algn="thaiDist" rtl="0">
              <a:lnSpc>
                <a:spcPct val="85000"/>
              </a:lnSpc>
              <a:spcBef>
                <a:spcPct val="30000"/>
              </a:spcBef>
            </a:pPr>
            <a:r>
              <a:rPr lang="fr-FR" sz="1600"/>
              <a:t>Why is it recommended to use DHCP on larger networks?</a:t>
            </a:r>
          </a:p>
          <a:p>
            <a:pPr lvl="2" algn="thaiDist">
              <a:lnSpc>
                <a:spcPct val="85000"/>
              </a:lnSpc>
              <a:spcBef>
                <a:spcPct val="30000"/>
              </a:spcBef>
            </a:pPr>
            <a:endParaRPr lang="en-US" sz="1600" dirty="0"/>
          </a:p>
          <a:p>
            <a:pPr marL="0" indent="0" rtl="0">
              <a:lnSpc>
                <a:spcPct val="85000"/>
              </a:lnSpc>
              <a:spcBef>
                <a:spcPct val="30000"/>
              </a:spcBef>
              <a:buNone/>
            </a:pPr>
            <a:r>
              <a:rPr lang="fr-FR" sz="1600"/>
              <a:t>Topic 15.5</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does a client establish two connections to an FTP server?</a:t>
            </a:r>
          </a:p>
          <a:p>
            <a:pPr lvl="2" rtl="0">
              <a:lnSpc>
                <a:spcPct val="85000"/>
              </a:lnSpc>
              <a:spcBef>
                <a:spcPct val="30000"/>
              </a:spcBef>
            </a:pPr>
            <a:r>
              <a:rPr lang="fr-FR" sz="1600"/>
              <a:t>What are the differences between FTP and Server Message Block (SMB)?</a:t>
            </a:r>
          </a:p>
          <a:p>
            <a:pPr lvl="2">
              <a:lnSpc>
                <a:spcPct val="85000"/>
              </a:lnSpc>
              <a:spcBef>
                <a:spcPct val="30000"/>
              </a:spcBef>
            </a:pPr>
            <a:endParaRPr lang="en-US" dirty="0"/>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786234882"/>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7B819F7-17DD-448E-BEBD-8A57BECB5B6E}"/>
</file>

<file path=customXml/itemProps2.xml><?xml version="1.0" encoding="utf-8"?>
<ds:datastoreItem xmlns:ds="http://schemas.openxmlformats.org/officeDocument/2006/customXml" ds:itemID="{347448DA-CB31-4E54-89E6-43635DBE2E86}"/>
</file>

<file path=customXml/itemProps3.xml><?xml version="1.0" encoding="utf-8"?>
<ds:datastoreItem xmlns:ds="http://schemas.openxmlformats.org/officeDocument/2006/customXml" ds:itemID="{969B65B2-0B33-4894-8B26-3A4FEF12F5E3}"/>
</file>

<file path=docProps/app.xml><?xml version="1.0" encoding="utf-8"?>
<Properties xmlns="http://schemas.openxmlformats.org/officeDocument/2006/extended-properties" xmlns:vt="http://schemas.openxmlformats.org/officeDocument/2006/docPropsVTypes">
  <Template>Default Theme</Template>
  <TotalTime>8403</TotalTime>
  <Words>4851</Words>
  <Application>Microsoft Office PowerPoint</Application>
  <PresentationFormat>On-screen Show (16:9)</PresentationFormat>
  <Paragraphs>509</Paragraphs>
  <Slides>45</Slides>
  <Notes>43</Notes>
  <HiddenSlides>9</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CiscoSans ExtraLight</vt:lpstr>
      <vt:lpstr>Wingdings</vt:lpstr>
      <vt:lpstr>Default Theme</vt:lpstr>
      <vt:lpstr>Module 15: Couche Application</vt:lpstr>
      <vt:lpstr>Instructor Materials – Module 15 Planning Guide</vt:lpstr>
      <vt:lpstr>What to Expect in this Module</vt:lpstr>
      <vt:lpstr>What to Expect in this Module (Cont.)</vt:lpstr>
      <vt:lpstr>Check Your Understanding</vt:lpstr>
      <vt:lpstr>Module 15: Activities</vt:lpstr>
      <vt:lpstr>Module 15: Best Practices</vt:lpstr>
      <vt:lpstr>Module 15: Best Practices (Cont.) </vt:lpstr>
      <vt:lpstr>Module 15: Best Practices (Cont.) </vt:lpstr>
      <vt:lpstr>Module 15: Couche d'application </vt:lpstr>
      <vt:lpstr>Objectifs de ce module</vt:lpstr>
      <vt:lpstr>15.1 - Application, présentation et session</vt:lpstr>
      <vt:lpstr>Application, Présentation et Session Couche Application</vt:lpstr>
      <vt:lpstr>Application, Présentation et Session  Couche Présentation et Session</vt:lpstr>
      <vt:lpstr>Application, Présentation et Session Protocoles de couche application TCP/IP</vt:lpstr>
      <vt:lpstr>15.2 Peer-to-Peer</vt:lpstr>
      <vt:lpstr>Peer-to-Peer Modèle client-serveur</vt:lpstr>
      <vt:lpstr>Peer-to-Peer Réseaux peer to peer</vt:lpstr>
      <vt:lpstr>Peer-to-Peer Applications peer to peer</vt:lpstr>
      <vt:lpstr>Peer-to-Peer Applications P2P communes</vt:lpstr>
      <vt:lpstr>15.3 Protocoles Web et messagerie</vt:lpstr>
      <vt:lpstr>Protocoles Web et messagerie Protocole de transfert hypertexte et langage de balisage hypertexte</vt:lpstr>
      <vt:lpstr>Protocoles Web et messagerie Protocole de transfert hypertexte et langage de balisage hypertexte (suite) </vt:lpstr>
      <vt:lpstr>Protocoles Web et messagerie Protocole de transfert hypertexte et langage de balisage hypertexte (suite) </vt:lpstr>
      <vt:lpstr>Protocoles Web et messagerie  HTTP et HTTPS</vt:lpstr>
      <vt:lpstr>Protocoles Web et messagerie  les protocoles de la messagerie</vt:lpstr>
      <vt:lpstr>Protocoles Web et messagerie SMTP, POP et IMAP</vt:lpstr>
      <vt:lpstr>Protocoles Web et messagerie SMTP, POP et IMAP (suite) </vt:lpstr>
      <vt:lpstr>Protocoles Web et messagerie SMTP, POP et IMAP (suite) </vt:lpstr>
      <vt:lpstr>15.4 Services d'adressage IP</vt:lpstr>
      <vt:lpstr>Services d'adressage IP Service de noms de domaine</vt:lpstr>
      <vt:lpstr>Services d'adressage IP Format de message DNS</vt:lpstr>
      <vt:lpstr>Services d'adressage IP Format de message DNS (suite)</vt:lpstr>
      <vt:lpstr>Services d'adressage IP Hiérarchie des DNS</vt:lpstr>
      <vt:lpstr>Services d'adressage IP La commande nslookup</vt:lpstr>
      <vt:lpstr>Services d'adressage IP Protocole de configuration dynamique de l'hôte</vt:lpstr>
      <vt:lpstr>Services d'adressage IP Fonctionnement du protocole DHCP</vt:lpstr>
      <vt:lpstr>Services d'adressage IP Travaux pratiques – Observation de la résolution DNS</vt:lpstr>
      <vt:lpstr>15.5 Services de partage de fichiers</vt:lpstr>
      <vt:lpstr>Services de partage de fichiers Protocole de transfert de fichiers</vt:lpstr>
      <vt:lpstr>Services de partage de fichiers Bloc de messages du serveur</vt:lpstr>
      <vt:lpstr>15.6 Module pratique et questionnaire</vt:lpstr>
      <vt:lpstr>Module Pratique et questionnaire Qu'est-ce que j'ai appris dans ce module ? </vt:lpstr>
      <vt:lpstr>Module 15 : Application Layer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294</cp:revision>
  <dcterms:created xsi:type="dcterms:W3CDTF">2019-10-18T06:21:22Z</dcterms:created>
  <dcterms:modified xsi:type="dcterms:W3CDTF">2020-06-07T10:29:49Z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0x01010085D998DF15A1554688C8A0026C99861A</vt:lpwstr>
  </property>
</Properties>
</file>