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Slides/notesSlide48.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59.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7.xml" ContentType="application/vnd.openxmlformats-officedocument.presentationml.tags+xml"/>
  <Override PartName="/ppt/tags/tag2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27.xml" ContentType="application/vnd.openxmlformats-officedocument.presentationml.tags+xml"/>
  <Override PartName="/ppt/tags/tag11.xml" ContentType="application/vnd.openxmlformats-officedocument.presentationml.tags+xml"/>
  <Override PartName="/ppt/tags/tag28.xml" ContentType="application/vnd.openxmlformats-officedocument.presentationml.tags+xml"/>
  <Override PartName="/ppt/tags/tag12.xml" ContentType="application/vnd.openxmlformats-officedocument.presentationml.tags+xml"/>
  <Override PartName="/ppt/tags/tag29.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33.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app.xml" ContentType="application/vnd.openxmlformats-officedocument.extended-properties+xml"/>
  <Override PartName="/ppt/tags/tag22.xml" ContentType="application/vnd.openxmlformats-officedocument.presentationml.tags+xml"/>
  <Override PartName="/ppt/tags/tag23.xml" ContentType="application/vnd.openxmlformats-officedocument.presentationml.tags+xml"/>
  <Override PartName="/docProps/custom.xml" ContentType="application/vnd.openxmlformats-officedocument.custom-properties+xml"/>
  <Override PartName="/ppt/tags/tag24.xml" ContentType="application/vnd.openxmlformats-officedocument.presentationml.tags+xml"/>
  <Override PartName="/ppt/tags/tag32.xml" ContentType="application/vnd.openxmlformats-officedocument.presentationml.tags+xml"/>
  <Override PartName="/ppt/tags/tag31.xml" ContentType="application/vnd.openxmlformats-officedocument.presentationml.tags+xml"/>
  <Override PartName="/ppt/tags/tag2.xml" ContentType="application/vnd.openxmlformats-officedocument.presentationml.tags+xml"/>
  <Override PartName="/ppt/tags/tag1.xml" ContentType="application/vnd.openxmlformats-officedocument.presentationml.tags+xml"/>
  <Override PartName="/ppt/tags/tag3.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ppt/tags/tag30.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 id="2147484032" r:id="rId2"/>
  </p:sldMasterIdLst>
  <p:notesMasterIdLst>
    <p:notesMasterId r:id="rId77"/>
  </p:notesMasterIdLst>
  <p:sldIdLst>
    <p:sldId id="513" r:id="rId3"/>
    <p:sldId id="730" r:id="rId4"/>
    <p:sldId id="1070" r:id="rId5"/>
    <p:sldId id="1074" r:id="rId6"/>
    <p:sldId id="880" r:id="rId7"/>
    <p:sldId id="1072" r:id="rId8"/>
    <p:sldId id="924" r:id="rId9"/>
    <p:sldId id="1073" r:id="rId10"/>
    <p:sldId id="1052" r:id="rId11"/>
    <p:sldId id="1054" r:id="rId12"/>
    <p:sldId id="1055" r:id="rId13"/>
    <p:sldId id="1056" r:id="rId14"/>
    <p:sldId id="1057" r:id="rId15"/>
    <p:sldId id="876" r:id="rId16"/>
    <p:sldId id="925" r:id="rId17"/>
    <p:sldId id="759" r:id="rId18"/>
    <p:sldId id="628" r:id="rId19"/>
    <p:sldId id="1058" r:id="rId20"/>
    <p:sldId id="926" r:id="rId21"/>
    <p:sldId id="927" r:id="rId22"/>
    <p:sldId id="788" r:id="rId23"/>
    <p:sldId id="928" r:id="rId24"/>
    <p:sldId id="956" r:id="rId25"/>
    <p:sldId id="930" r:id="rId26"/>
    <p:sldId id="932" r:id="rId27"/>
    <p:sldId id="886" r:id="rId28"/>
    <p:sldId id="936" r:id="rId29"/>
    <p:sldId id="955" r:id="rId30"/>
    <p:sldId id="942" r:id="rId31"/>
    <p:sldId id="957" r:id="rId32"/>
    <p:sldId id="944" r:id="rId33"/>
    <p:sldId id="946" r:id="rId34"/>
    <p:sldId id="947" r:id="rId35"/>
    <p:sldId id="948" r:id="rId36"/>
    <p:sldId id="952" r:id="rId37"/>
    <p:sldId id="966" r:id="rId38"/>
    <p:sldId id="967" r:id="rId39"/>
    <p:sldId id="968" r:id="rId40"/>
    <p:sldId id="972" r:id="rId41"/>
    <p:sldId id="976" r:id="rId42"/>
    <p:sldId id="977" r:id="rId43"/>
    <p:sldId id="978" r:id="rId44"/>
    <p:sldId id="979" r:id="rId45"/>
    <p:sldId id="980" r:id="rId46"/>
    <p:sldId id="981" r:id="rId47"/>
    <p:sldId id="987" r:id="rId48"/>
    <p:sldId id="984" r:id="rId49"/>
    <p:sldId id="985" r:id="rId50"/>
    <p:sldId id="990" r:id="rId51"/>
    <p:sldId id="995" r:id="rId52"/>
    <p:sldId id="996" r:id="rId53"/>
    <p:sldId id="1015" r:id="rId54"/>
    <p:sldId id="998" r:id="rId55"/>
    <p:sldId id="999" r:id="rId56"/>
    <p:sldId id="1009" r:id="rId57"/>
    <p:sldId id="1000" r:id="rId58"/>
    <p:sldId id="1001" r:id="rId59"/>
    <p:sldId id="1002" r:id="rId60"/>
    <p:sldId id="1003" r:id="rId61"/>
    <p:sldId id="1004" r:id="rId62"/>
    <p:sldId id="1021" r:id="rId63"/>
    <p:sldId id="1022" r:id="rId64"/>
    <p:sldId id="1035" r:id="rId65"/>
    <p:sldId id="1024" r:id="rId66"/>
    <p:sldId id="1025" r:id="rId67"/>
    <p:sldId id="1041" r:id="rId68"/>
    <p:sldId id="1026" r:id="rId69"/>
    <p:sldId id="1027" r:id="rId70"/>
    <p:sldId id="1043" r:id="rId71"/>
    <p:sldId id="1042" r:id="rId72"/>
    <p:sldId id="1044" r:id="rId73"/>
    <p:sldId id="1045" r:id="rId74"/>
    <p:sldId id="1050" r:id="rId75"/>
    <p:sldId id="291" r:id="rId76"/>
  </p:sldIdLst>
  <p:sldSz cx="9144000" cy="5143500" type="screen16x9"/>
  <p:notesSz cx="6858000" cy="9144000"/>
  <p:custDataLst>
    <p:tags r:id="rId78"/>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cmAuthor id="2" name="Bob Vachon" initials="BV" lastIdx="24" clrIdx="2"/>
  <p:cmAuthor id="3" name="Sue Livingston -X (suliving - UNICON INC at Cisco)" initials="SL-(-UIaC" lastIdx="4" clrIdx="3">
    <p:extLst>
      <p:ext uri="{19B8F6BF-5375-455C-9EA6-DF929625EA0E}">
        <p15:presenceInfo xmlns:p15="http://schemas.microsoft.com/office/powerpoint/2012/main" userId="S::suliving@cisco.com::dc701d48-dd51-411a-9041-b7f1328f1486" providerId="AD"/>
      </p:ext>
    </p:extLst>
  </p:cmAuthor>
  <p:cmAuthor id="4" name="jagibbon" initials="jmg" lastIdx="3"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13" autoAdjust="0"/>
    <p:restoredTop sz="84965" autoAdjust="0"/>
  </p:normalViewPr>
  <p:slideViewPr>
    <p:cSldViewPr snapToGrid="0" showGuides="1">
      <p:cViewPr varScale="1">
        <p:scale>
          <a:sx n="76" d="100"/>
          <a:sy n="76" d="100"/>
        </p:scale>
        <p:origin x="1296" y="56"/>
      </p:cViewPr>
      <p:guideLst>
        <p:guide orient="horz" pos="1620"/>
        <p:guide pos="336"/>
      </p:guideLst>
    </p:cSldViewPr>
  </p:slid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customXml" Target="../customXml/item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commentAuthors" Target="commentAuthors.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85" Type="http://schemas.openxmlformats.org/officeDocument/2006/relationships/customXml" Target="../customXml/item2.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ags" Target="tags/tag1.xml"/><Relationship Id="rId81" Type="http://schemas.openxmlformats.org/officeDocument/2006/relationships/viewProps" Target="viewProps.xml"/><Relationship Id="rId86"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61" Type="http://schemas.openxmlformats.org/officeDocument/2006/relationships/slide" Target="slides/slide59.xml"/><Relationship Id="rId8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4/13/2021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de L’Académie des Réseaux de Cisco</a:t>
            </a:r>
          </a:p>
          <a:p>
            <a:pPr rtl="0">
              <a:buFontTx/>
              <a:buNone/>
            </a:pPr>
            <a:r>
              <a:rPr lang="fr-FR" b="0"/>
              <a:t>Introduction aux Réseaux v7.0 (ITN)</a:t>
            </a:r>
          </a:p>
          <a:p>
            <a:pPr rtl="0">
              <a:buFontTx/>
              <a:buNone/>
            </a:pPr>
            <a:r>
              <a:rPr lang="fr-FR" sz="1200" b="0"/>
              <a:t>Module 1: Mise en réseau aujourd'hui</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rtl="0"/>
              <a:t>12</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287837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rtl="0"/>
              <a:t>13</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4149976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de L’Académie des Réseaux de Cisco</a:t>
            </a:r>
          </a:p>
          <a:p>
            <a:pPr rtl="0">
              <a:buFontTx/>
              <a:buNone/>
            </a:pPr>
            <a:r>
              <a:rPr lang="fr-FR" b="0"/>
              <a:t>Introduction aux Réseaux v7.0 (ITN)</a:t>
            </a:r>
          </a:p>
          <a:p>
            <a:pPr rtl="0">
              <a:buFontTx/>
              <a:buNone/>
            </a:pPr>
            <a:r>
              <a:rPr lang="fr-FR" sz="1200" b="0"/>
              <a:t>Module 1 : Mise en réseau</a:t>
            </a:r>
            <a:r>
              <a:rPr lang="fr-FR" sz="1200" b="0" baseline="0"/>
              <a:t> aujourd'hui</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14</a:t>
            </a:fld>
            <a:endParaRPr/>
          </a:p>
        </p:txBody>
      </p:sp>
    </p:spTree>
    <p:extLst>
      <p:ext uri="{BB962C8B-B14F-4D97-AF65-F5344CB8AC3E}">
        <p14:creationId xmlns:p14="http://schemas.microsoft.com/office/powerpoint/2010/main" val="508118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15</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200" b="0"/>
              <a:t>1 - Mise en réseau aujourd'hui</a:t>
            </a:r>
          </a:p>
          <a:p>
            <a:pPr rtl="0"/>
            <a:r>
              <a:rPr lang="fr-FR"/>
              <a:t>1.0.2 – Qu'est-ce que je vais apprendre dans ce module?</a:t>
            </a:r>
          </a:p>
        </p:txBody>
      </p:sp>
    </p:spTree>
    <p:extLst>
      <p:ext uri="{BB962C8B-B14F-4D97-AF65-F5344CB8AC3E}">
        <p14:creationId xmlns:p14="http://schemas.microsoft.com/office/powerpoint/2010/main" val="1587924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1 - Mise en réseau aujourd'hui</a:t>
            </a:r>
          </a:p>
          <a:p>
            <a:pPr rtl="0">
              <a:buFontTx/>
              <a:buNone/>
            </a:pPr>
            <a:r>
              <a:rPr lang="fr-FR" sz="1200" b="0"/>
              <a:t>1.1 Les réseaux</a:t>
            </a:r>
            <a:r>
              <a:rPr lang="fr-FR" sz="1200" b="0" baseline="0"/>
              <a:t> affectent nos vies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16</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17</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1.1 Les réseaux affectent nos vies</a:t>
            </a:r>
          </a:p>
          <a:p>
            <a:pPr rtl="0">
              <a:lnSpc>
                <a:spcPct val="80000"/>
              </a:lnSpc>
              <a:buFontTx/>
              <a:buNone/>
            </a:pPr>
            <a:r>
              <a:rPr lang="fr-FR" sz="1200" kern="1200">
                <a:solidFill>
                  <a:schemeClr val="tx1"/>
                </a:solidFill>
                <a:latin typeface="Arial" charset="0"/>
                <a:ea typeface="ＭＳ Ｐゴシック" charset="0"/>
                <a:cs typeface="ＭＳ Ｐゴシック" charset="0"/>
              </a:rPr>
              <a:t>1.1.1 — </a:t>
            </a:r>
            <a:r>
              <a:rPr lang="fr-FR"/>
              <a:t>Les réseaux nous connectent</a:t>
            </a:r>
          </a:p>
        </p:txBody>
      </p:sp>
    </p:spTree>
    <p:extLst>
      <p:ext uri="{BB962C8B-B14F-4D97-AF65-F5344CB8AC3E}">
        <p14:creationId xmlns:p14="http://schemas.microsoft.com/office/powerpoint/2010/main" val="3525190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18</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1.1 Les réseaux affectent nos vies</a:t>
            </a:r>
          </a:p>
          <a:p>
            <a:pPr rtl="0">
              <a:lnSpc>
                <a:spcPct val="80000"/>
              </a:lnSpc>
              <a:buFontTx/>
              <a:buNone/>
            </a:pPr>
            <a:r>
              <a:rPr lang="fr-FR" sz="1200" kern="1200">
                <a:solidFill>
                  <a:schemeClr val="tx1"/>
                </a:solidFill>
                <a:latin typeface="Arial" charset="0"/>
                <a:ea typeface="ＭＳ Ｐゴシック" charset="0"/>
                <a:cs typeface="ＭＳ Ｐゴシック" charset="0"/>
              </a:rPr>
              <a:t>1.1.2 – </a:t>
            </a:r>
            <a:r>
              <a:rPr lang="fr-FR"/>
              <a:t>Vidéo - L'expérience d'apprentissage Cisco Networking Academy</a:t>
            </a:r>
          </a:p>
        </p:txBody>
      </p:sp>
    </p:spTree>
    <p:extLst>
      <p:ext uri="{BB962C8B-B14F-4D97-AF65-F5344CB8AC3E}">
        <p14:creationId xmlns:p14="http://schemas.microsoft.com/office/powerpoint/2010/main" val="3070550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19</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1.1 Les réseaux affectent nos vies</a:t>
            </a:r>
          </a:p>
          <a:p>
            <a:pPr rtl="0">
              <a:lnSpc>
                <a:spcPct val="80000"/>
              </a:lnSpc>
              <a:buFontTx/>
              <a:buNone/>
            </a:pPr>
            <a:r>
              <a:rPr lang="fr-FR">
                <a:latin typeface="Arial" charset="0"/>
              </a:rPr>
              <a:t>1.1.3</a:t>
            </a:r>
            <a:r>
              <a:rPr lang="fr-FR" baseline="0">
                <a:latin typeface="Arial" charset="0"/>
              </a:rPr>
              <a:t> Sans frontières</a:t>
            </a:r>
          </a:p>
          <a:p>
            <a:pPr>
              <a:lnSpc>
                <a:spcPct val="80000"/>
              </a:lnSpc>
              <a:buFontTx/>
              <a:buNone/>
            </a:pPr>
            <a:endParaRPr lang="en-US" dirty="0"/>
          </a:p>
        </p:txBody>
      </p:sp>
    </p:spTree>
    <p:extLst>
      <p:ext uri="{BB962C8B-B14F-4D97-AF65-F5344CB8AC3E}">
        <p14:creationId xmlns:p14="http://schemas.microsoft.com/office/powerpoint/2010/main" val="785335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1.2 - Composants</a:t>
            </a:r>
            <a:r>
              <a:rPr lang="fr-FR" sz="1200" kern="1200" baseline="0">
                <a:solidFill>
                  <a:schemeClr val="tx1"/>
                </a:solidFill>
                <a:latin typeface="Arial" charset="0"/>
                <a:ea typeface="ＭＳ Ｐゴシック" charset="0"/>
                <a:cs typeface="ＭＳ Ｐゴシック" charset="0"/>
              </a:rPr>
              <a:t> réseau</a:t>
            </a:r>
          </a:p>
        </p:txBody>
      </p:sp>
      <p:sp>
        <p:nvSpPr>
          <p:cNvPr id="4" name="Slide Number Placeholder 3"/>
          <p:cNvSpPr>
            <a:spLocks noGrp="1"/>
          </p:cNvSpPr>
          <p:nvPr>
            <p:ph type="sldNum" sz="quarter" idx="10"/>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21</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1.2 - Composants</a:t>
            </a:r>
            <a:r>
              <a:rPr lang="fr-FR" sz="1200" kern="1200" baseline="0">
                <a:solidFill>
                  <a:schemeClr val="tx1"/>
                </a:solidFill>
                <a:latin typeface="Arial" charset="0"/>
                <a:ea typeface="ＭＳ Ｐゴシック" charset="0"/>
                <a:cs typeface="ＭＳ Ｐゴシック" charset="0"/>
              </a:rPr>
              <a:t> réseau</a:t>
            </a:r>
          </a:p>
          <a:p>
            <a:pPr rtl="0">
              <a:lnSpc>
                <a:spcPct val="80000"/>
              </a:lnSpc>
              <a:buFontTx/>
              <a:buNone/>
            </a:pPr>
            <a:r>
              <a:rPr lang="fr-FR" sz="1200" kern="1200">
                <a:solidFill>
                  <a:schemeClr val="tx1"/>
                </a:solidFill>
                <a:latin typeface="Arial" charset="0"/>
                <a:ea typeface="ＭＳ Ｐゴシック" charset="0"/>
                <a:cs typeface="ＭＳ Ｐゴシック" charset="0"/>
              </a:rPr>
              <a:t>1.2.1— Rôles d'hôte</a:t>
            </a:r>
          </a:p>
        </p:txBody>
      </p:sp>
    </p:spTree>
    <p:extLst>
      <p:ext uri="{BB962C8B-B14F-4D97-AF65-F5344CB8AC3E}">
        <p14:creationId xmlns:p14="http://schemas.microsoft.com/office/powerpoint/2010/main" val="3427554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22</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1.2 - Composants</a:t>
            </a:r>
            <a:r>
              <a:rPr lang="fr-FR" sz="1200" kern="1200" baseline="0">
                <a:solidFill>
                  <a:schemeClr val="tx1"/>
                </a:solidFill>
                <a:latin typeface="Arial" charset="0"/>
                <a:ea typeface="ＭＳ Ｐゴシック" charset="0"/>
                <a:cs typeface="ＭＳ Ｐゴシック" charset="0"/>
              </a:rPr>
              <a:t> réseau</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1.2.2 – Peer-to-peer</a:t>
            </a:r>
          </a:p>
          <a:p>
            <a:pPr>
              <a:lnSpc>
                <a:spcPct val="80000"/>
              </a:lnSpc>
              <a:buFontTx/>
              <a:buNone/>
            </a:pPr>
            <a:endParaRPr lang="en-US" dirty="0"/>
          </a:p>
        </p:txBody>
      </p:sp>
    </p:spTree>
    <p:extLst>
      <p:ext uri="{BB962C8B-B14F-4D97-AF65-F5344CB8AC3E}">
        <p14:creationId xmlns:p14="http://schemas.microsoft.com/office/powerpoint/2010/main" val="3427554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23</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1.2 - Composants</a:t>
            </a:r>
            <a:r>
              <a:rPr lang="fr-FR" sz="1200" kern="1200" baseline="0">
                <a:solidFill>
                  <a:schemeClr val="tx1"/>
                </a:solidFill>
                <a:latin typeface="Arial" charset="0"/>
                <a:ea typeface="ＭＳ Ｐゴシック" charset="0"/>
                <a:cs typeface="ＭＳ Ｐゴシック" charset="0"/>
              </a:rPr>
              <a:t> réseau</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1.2.3 — Appareils terminaux</a:t>
            </a:r>
          </a:p>
        </p:txBody>
      </p:sp>
    </p:spTree>
    <p:extLst>
      <p:ext uri="{BB962C8B-B14F-4D97-AF65-F5344CB8AC3E}">
        <p14:creationId xmlns:p14="http://schemas.microsoft.com/office/powerpoint/2010/main" val="3427554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1.2 - Composants</a:t>
            </a:r>
            <a:r>
              <a:rPr lang="fr-FR" sz="1200" kern="1200" baseline="0">
                <a:solidFill>
                  <a:schemeClr val="tx1"/>
                </a:solidFill>
                <a:latin typeface="Arial" charset="0"/>
                <a:ea typeface="ＭＳ Ｐゴシック" charset="0"/>
                <a:cs typeface="ＭＳ Ｐゴシック" charset="0"/>
              </a:rPr>
              <a:t> réseau</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1.2.4 – </a:t>
            </a:r>
            <a:r>
              <a:rPr lang="fr-FR"/>
              <a:t>Appareils réseau intermédiaires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24</a:t>
            </a:fld>
            <a:endParaRPr>
              <a:solidFill>
                <a:prstClr val="black"/>
              </a:solidFill>
            </a:endParaRPr>
          </a:p>
        </p:txBody>
      </p:sp>
    </p:spTree>
    <p:extLst>
      <p:ext uri="{BB962C8B-B14F-4D97-AF65-F5344CB8AC3E}">
        <p14:creationId xmlns:p14="http://schemas.microsoft.com/office/powerpoint/2010/main" val="3447941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25</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1.2 - Composants</a:t>
            </a:r>
            <a:r>
              <a:rPr lang="fr-FR" sz="1200" kern="1200" baseline="0">
                <a:solidFill>
                  <a:schemeClr val="tx1"/>
                </a:solidFill>
                <a:latin typeface="Arial" charset="0"/>
                <a:ea typeface="ＭＳ Ｐゴシック" charset="0"/>
                <a:cs typeface="ＭＳ Ｐゴシック" charset="0"/>
              </a:rPr>
              <a:t> réseau</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1.2.5 — </a:t>
            </a:r>
            <a:r>
              <a:rPr lang="fr-FR"/>
              <a:t>Support réseau</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a:effectLst/>
              </a:rPr>
              <a:t>1.2.6 — Vérifiez votre compréhension — Composants réseau</a:t>
            </a:r>
          </a:p>
        </p:txBody>
      </p:sp>
    </p:spTree>
    <p:extLst>
      <p:ext uri="{BB962C8B-B14F-4D97-AF65-F5344CB8AC3E}">
        <p14:creationId xmlns:p14="http://schemas.microsoft.com/office/powerpoint/2010/main" val="3427554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1.3 - </a:t>
            </a:r>
            <a:r>
              <a:rPr lang="fr-FR" sz="1200">
                <a:solidFill>
                  <a:schemeClr val="accent5">
                    <a:lumMod val="40000"/>
                    <a:lumOff val="60000"/>
                  </a:schemeClr>
                </a:solidFill>
              </a:rPr>
              <a:t>Topologies et représentations du réseau</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26</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1.3 - </a:t>
            </a:r>
            <a:r>
              <a:rPr lang="fr-FR" sz="1200">
                <a:solidFill>
                  <a:schemeClr val="accent5">
                    <a:lumMod val="40000"/>
                    <a:lumOff val="60000"/>
                  </a:schemeClr>
                </a:solidFill>
              </a:rPr>
              <a:t>Topologies et représentations du réseau</a:t>
            </a:r>
          </a:p>
          <a:p>
            <a:pPr rtl="0">
              <a:lnSpc>
                <a:spcPct val="80000"/>
              </a:lnSpc>
              <a:buFontTx/>
              <a:buNone/>
            </a:pPr>
            <a:r>
              <a:rPr lang="fr-FR">
                <a:latin typeface="Arial" charset="0"/>
              </a:rPr>
              <a:t>1.3.1 – Représentations</a:t>
            </a:r>
            <a:r>
              <a:rPr lang="fr-FR" baseline="0">
                <a:latin typeface="Arial" charset="0"/>
              </a:rPr>
              <a:t>du réseau</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27</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1.3 - </a:t>
            </a:r>
            <a:r>
              <a:rPr lang="fr-FR" sz="1200">
                <a:solidFill>
                  <a:schemeClr val="accent5">
                    <a:lumMod val="40000"/>
                    <a:lumOff val="60000"/>
                  </a:schemeClr>
                </a:solidFill>
              </a:rPr>
              <a:t>Topologies et représentations du réseau</a:t>
            </a:r>
          </a:p>
          <a:p>
            <a:pPr rtl="0">
              <a:lnSpc>
                <a:spcPct val="80000"/>
              </a:lnSpc>
              <a:buFontTx/>
              <a:buNone/>
            </a:pPr>
            <a:r>
              <a:rPr lang="fr-FR">
                <a:latin typeface="Arial" charset="0"/>
              </a:rPr>
              <a:t>1.3.2 - Diagrammes de topologie</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a:effectLst/>
              </a:rPr>
              <a:t>1.3.3 — Vérifiez votre compréhension — Représentation du réseau et topologies</a:t>
            </a:r>
          </a:p>
          <a:p>
            <a:pPr>
              <a:lnSpc>
                <a:spcPct val="80000"/>
              </a:lnSpc>
              <a:buFontTx/>
              <a:buNone/>
            </a:pPr>
            <a:endParaRPr lang="en-US"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28</a:t>
            </a:fld>
            <a:endParaRPr>
              <a:solidFill>
                <a:prstClr val="black"/>
              </a:solidFill>
            </a:endParaRPr>
          </a:p>
        </p:txBody>
      </p:sp>
    </p:spTree>
    <p:extLst>
      <p:ext uri="{BB962C8B-B14F-4D97-AF65-F5344CB8AC3E}">
        <p14:creationId xmlns:p14="http://schemas.microsoft.com/office/powerpoint/2010/main" val="42607111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1.4 – </a:t>
            </a:r>
            <a:r>
              <a:rPr lang="fr-FR" sz="1200">
                <a:solidFill>
                  <a:schemeClr val="accent5">
                    <a:lumMod val="40000"/>
                    <a:lumOff val="60000"/>
                  </a:schemeClr>
                </a:solidFill>
              </a:rPr>
              <a:t>Types de réseaux communs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29</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1.4 – </a:t>
            </a:r>
            <a:r>
              <a:rPr lang="fr-FR" sz="1200">
                <a:solidFill>
                  <a:schemeClr val="accent5">
                    <a:lumMod val="40000"/>
                    <a:lumOff val="60000"/>
                  </a:schemeClr>
                </a:solidFill>
              </a:rPr>
              <a:t>Types de réseaux communs</a:t>
            </a:r>
          </a:p>
          <a:p>
            <a:pPr rtl="0"/>
            <a:r>
              <a:rPr lang="fr-FR"/>
              <a:t>1.4.1</a:t>
            </a:r>
            <a:r>
              <a:rPr lang="fr-FR" baseline="0"/>
              <a:t> –Réseaux de tailles diverses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30</a:t>
            </a:fld>
            <a:endParaRPr>
              <a:solidFill>
                <a:prstClr val="black"/>
              </a:solidFill>
            </a:endParaRPr>
          </a:p>
        </p:txBody>
      </p:sp>
    </p:spTree>
    <p:extLst>
      <p:ext uri="{BB962C8B-B14F-4D97-AF65-F5344CB8AC3E}">
        <p14:creationId xmlns:p14="http://schemas.microsoft.com/office/powerpoint/2010/main" val="42784409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31</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1.4 – </a:t>
            </a:r>
            <a:r>
              <a:rPr lang="fr-FR" sz="1200">
                <a:solidFill>
                  <a:schemeClr val="accent5">
                    <a:lumMod val="40000"/>
                    <a:lumOff val="60000"/>
                  </a:schemeClr>
                </a:solidFill>
              </a:rPr>
              <a:t>Types de réseaux communs</a:t>
            </a:r>
          </a:p>
          <a:p>
            <a:pPr rtl="0"/>
            <a:r>
              <a:rPr lang="fr-FR"/>
              <a:t>1.4.2</a:t>
            </a:r>
            <a:r>
              <a:rPr lang="fr-FR" baseline="0"/>
              <a:t> – </a:t>
            </a:r>
            <a:r>
              <a:rPr lang="fr-FR"/>
              <a:t>LAN et WAN</a:t>
            </a:r>
          </a:p>
        </p:txBody>
      </p:sp>
    </p:spTree>
    <p:extLst>
      <p:ext uri="{BB962C8B-B14F-4D97-AF65-F5344CB8AC3E}">
        <p14:creationId xmlns:p14="http://schemas.microsoft.com/office/powerpoint/2010/main" val="3427554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1.4 – </a:t>
            </a:r>
            <a:r>
              <a:rPr lang="fr-FR" sz="1200">
                <a:solidFill>
                  <a:schemeClr val="accent5">
                    <a:lumMod val="40000"/>
                    <a:lumOff val="60000"/>
                  </a:schemeClr>
                </a:solidFill>
              </a:rPr>
              <a:t>Types de réseaux communs</a:t>
            </a:r>
          </a:p>
          <a:p>
            <a:pPr rtl="0"/>
            <a:r>
              <a:rPr lang="fr-FR"/>
              <a:t>1.4.2</a:t>
            </a:r>
            <a:r>
              <a:rPr lang="fr-FR" baseline="0"/>
              <a:t> — </a:t>
            </a:r>
            <a:r>
              <a:rPr lang="fr-FR"/>
              <a:t>LAN et WAN (suite)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32</a:t>
            </a:fld>
            <a:endParaRPr>
              <a:solidFill>
                <a:prstClr val="black"/>
              </a:solidFill>
            </a:endParaRPr>
          </a:p>
        </p:txBody>
      </p:sp>
    </p:spTree>
    <p:extLst>
      <p:ext uri="{BB962C8B-B14F-4D97-AF65-F5344CB8AC3E}">
        <p14:creationId xmlns:p14="http://schemas.microsoft.com/office/powerpoint/2010/main" val="42607111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1.4 – </a:t>
            </a:r>
            <a:r>
              <a:rPr lang="fr-FR" sz="1200">
                <a:solidFill>
                  <a:schemeClr val="accent5">
                    <a:lumMod val="40000"/>
                    <a:lumOff val="60000"/>
                  </a:schemeClr>
                </a:solidFill>
              </a:rPr>
              <a:t>Types de réseaux communs</a:t>
            </a:r>
          </a:p>
          <a:p>
            <a:pPr rtl="0"/>
            <a:r>
              <a:rPr lang="fr-FR" baseline="0"/>
              <a:t>1.4.3 —  Internet </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33</a:t>
            </a:fld>
            <a:endParaRPr>
              <a:solidFill>
                <a:prstClr val="black"/>
              </a:solidFill>
            </a:endParaRPr>
          </a:p>
        </p:txBody>
      </p:sp>
    </p:spTree>
    <p:extLst>
      <p:ext uri="{BB962C8B-B14F-4D97-AF65-F5344CB8AC3E}">
        <p14:creationId xmlns:p14="http://schemas.microsoft.com/office/powerpoint/2010/main" val="2343177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1.4 – </a:t>
            </a:r>
            <a:r>
              <a:rPr lang="fr-FR" sz="1200">
                <a:solidFill>
                  <a:schemeClr val="accent5">
                    <a:lumMod val="40000"/>
                    <a:lumOff val="60000"/>
                  </a:schemeClr>
                </a:solidFill>
              </a:rPr>
              <a:t>Types de réseaux communs</a:t>
            </a:r>
          </a:p>
          <a:p>
            <a:pPr rtl="0"/>
            <a:r>
              <a:rPr lang="fr-FR"/>
              <a:t>1.4.4</a:t>
            </a:r>
            <a:r>
              <a:rPr lang="fr-FR" baseline="0"/>
              <a:t> </a:t>
            </a:r>
            <a:r>
              <a:rPr lang="fr-FR">
                <a:latin typeface="Arial" charset="0"/>
              </a:rPr>
              <a:t>– Intranets</a:t>
            </a:r>
            <a:r>
              <a:rPr lang="fr-FR" baseline="0">
                <a:latin typeface="Arial" charset="0"/>
              </a:rPr>
              <a:t> et Extranets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1200">
                <a:effectLst/>
              </a:rPr>
              <a:t>1.4.5 – Vérifiez votre compréhension - Types de réseaux communs</a:t>
            </a:r>
          </a:p>
          <a:p>
            <a:endParaRPr lang="en-US"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34</a:t>
            </a:fld>
            <a:endParaRPr>
              <a:solidFill>
                <a:prstClr val="black"/>
              </a:solidFill>
            </a:endParaRPr>
          </a:p>
        </p:txBody>
      </p:sp>
    </p:spTree>
    <p:extLst>
      <p:ext uri="{BB962C8B-B14F-4D97-AF65-F5344CB8AC3E}">
        <p14:creationId xmlns:p14="http://schemas.microsoft.com/office/powerpoint/2010/main" val="31743421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35</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1.5.1 – Technologies d'accès internet</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36</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1.5.2 – Connexions Internet des bureaux à domicile et des petits bureaux</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37</a:t>
            </a:fld>
            <a:endParaRPr>
              <a:solidFill>
                <a:prstClr val="black"/>
              </a:solidFill>
            </a:endParaRPr>
          </a:p>
        </p:txBody>
      </p:sp>
    </p:spTree>
    <p:extLst>
      <p:ext uri="{BB962C8B-B14F-4D97-AF65-F5344CB8AC3E}">
        <p14:creationId xmlns:p14="http://schemas.microsoft.com/office/powerpoint/2010/main" val="29126298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1.5.3 – Connexions Internet d'entreprise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38</a:t>
            </a:fld>
            <a:endParaRPr>
              <a:solidFill>
                <a:prstClr val="black"/>
              </a:solidFill>
            </a:endParaRPr>
          </a:p>
        </p:txBody>
      </p:sp>
    </p:spTree>
    <p:extLst>
      <p:ext uri="{BB962C8B-B14F-4D97-AF65-F5344CB8AC3E}">
        <p14:creationId xmlns:p14="http://schemas.microsoft.com/office/powerpoint/2010/main" val="9392875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1.5.5 — Le réseau convergent</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39</a:t>
            </a:fld>
            <a:endParaRPr>
              <a:solidFill>
                <a:prstClr val="black"/>
              </a:solidFill>
            </a:endParaRPr>
          </a:p>
        </p:txBody>
      </p:sp>
    </p:spTree>
    <p:extLst>
      <p:ext uri="{BB962C8B-B14F-4D97-AF65-F5344CB8AC3E}">
        <p14:creationId xmlns:p14="http://schemas.microsoft.com/office/powerpoint/2010/main" val="10162150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1.5.5 — Le réseau convergent (suite)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40</a:t>
            </a:fld>
            <a:endParaRPr>
              <a:solidFill>
                <a:prstClr val="black"/>
              </a:solidFill>
            </a:endParaRPr>
          </a:p>
        </p:txBody>
      </p:sp>
    </p:spTree>
    <p:extLst>
      <p:ext uri="{BB962C8B-B14F-4D97-AF65-F5344CB8AC3E}">
        <p14:creationId xmlns:p14="http://schemas.microsoft.com/office/powerpoint/2010/main" val="26128918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1.5.5 – </a:t>
            </a:r>
            <a:r>
              <a:rPr lang="fr-FR"/>
              <a:t>Vidéo – Télécharger et installer Packet Tracer</a:t>
            </a:r>
          </a:p>
        </p:txBody>
      </p:sp>
      <p:sp>
        <p:nvSpPr>
          <p:cNvPr id="4" name="Slide Number Placeholder 3"/>
          <p:cNvSpPr>
            <a:spLocks noGrp="1"/>
          </p:cNvSpPr>
          <p:nvPr>
            <p:ph type="sldNum" sz="quarter" idx="10"/>
          </p:nvPr>
        </p:nvSpPr>
        <p:spPr/>
        <p:txBody>
          <a:bodyPr/>
          <a:lstStyle/>
          <a:p>
            <a:pPr rtl="0"/>
            <a:fld id="{5641018C-6CAF-B84E-B92C-ECB119457FBA}" type="slidenum">
              <a:rPr/>
              <a:t>41</a:t>
            </a:fld>
            <a:endParaRPr/>
          </a:p>
        </p:txBody>
      </p:sp>
    </p:spTree>
    <p:extLst>
      <p:ext uri="{BB962C8B-B14F-4D97-AF65-F5344CB8AC3E}">
        <p14:creationId xmlns:p14="http://schemas.microsoft.com/office/powerpoint/2010/main" val="1686244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marL="0" marR="0" lvl="0" indent="0" algn="r" defTabSz="901700" rtl="0" eaLnBrk="0" fontAlgn="base" latinLnBrk="0" hangingPunct="0">
              <a:lnSpc>
                <a:spcPct val="100000"/>
              </a:lnSpc>
              <a:spcBef>
                <a:spcPct val="0"/>
              </a:spcBef>
              <a:spcAft>
                <a:spcPct val="0"/>
              </a:spcAft>
              <a:buClrTx/>
              <a:buSzTx/>
              <a:buFontTx/>
              <a:buNone/>
              <a:tabLst/>
              <a:defRPr/>
            </a:pPr>
            <a:fld id="{ACE20BE7-F2F3-4E26-9454-50B18F790A4E}" type="slidenum">
              <a:rPr kumimoji="0" sz="800" b="0" i="0" u="none" strike="noStrike" kern="1200" cap="none" spc="0" normalizeH="0" baseline="0">
                <a:ln>
                  <a:noFill/>
                </a:ln>
                <a:solidFill>
                  <a:prstClr val="black"/>
                </a:solidFill>
                <a:effectLst/>
                <a:uLnTx/>
                <a:uFillTx/>
                <a:latin typeface="Arial" charset="0"/>
                <a:ea typeface="ＭＳ Ｐゴシック" pitchFamily="34" charset="-128"/>
                <a:cs typeface="Arial" charset="0"/>
              </a:rPr>
              <a:pPr marL="0" marR="0" lvl="0" indent="0" algn="r" defTabSz="901700" rtl="0" eaLnBrk="0" fontAlgn="base" latinLnBrk="0" hangingPunct="0">
                <a:lnSpc>
                  <a:spcPct val="100000"/>
                </a:lnSpc>
                <a:spcBef>
                  <a:spcPct val="0"/>
                </a:spcBef>
                <a:spcAft>
                  <a:spcPct val="0"/>
                </a:spcAft>
                <a:buClrTx/>
                <a:buSzTx/>
                <a:buFontTx/>
                <a:buNone/>
                <a:tabLst/>
                <a:defRPr/>
              </a:pPr>
              <a:t>6</a:t>
            </a:fld>
            <a:endParaRPr kumimoji="0" sz="800" b="0" i="0" u="none" strike="noStrike" kern="1200" cap="none" spc="0" normalizeH="0" baseline="0">
              <a:ln>
                <a:noFill/>
              </a:ln>
              <a:solidFill>
                <a:prstClr val="black"/>
              </a:solidFill>
              <a:effectLst/>
              <a:uLnTx/>
              <a:uFillTx/>
              <a:latin typeface="Arial" charset="0"/>
              <a:ea typeface="ＭＳ Ｐゴシック" pitchFamily="34" charset="-128"/>
              <a:cs typeface="Arial"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6977174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1.5.6 — </a:t>
            </a:r>
            <a:r>
              <a:rPr lang="fr-FR"/>
              <a:t>Vidéo — Mise en route dans Cisco Packet Tracer</a:t>
            </a:r>
          </a:p>
        </p:txBody>
      </p:sp>
      <p:sp>
        <p:nvSpPr>
          <p:cNvPr id="4" name="Slide Number Placeholder 3"/>
          <p:cNvSpPr>
            <a:spLocks noGrp="1"/>
          </p:cNvSpPr>
          <p:nvPr>
            <p:ph type="sldNum" sz="quarter" idx="10"/>
          </p:nvPr>
        </p:nvSpPr>
        <p:spPr/>
        <p:txBody>
          <a:bodyPr/>
          <a:lstStyle/>
          <a:p>
            <a:pPr rtl="0"/>
            <a:fld id="{5641018C-6CAF-B84E-B92C-ECB119457FBA}" type="slidenum">
              <a:rPr/>
              <a:t>42</a:t>
            </a:fld>
            <a:endParaRPr/>
          </a:p>
        </p:txBody>
      </p:sp>
    </p:spTree>
    <p:extLst>
      <p:ext uri="{BB962C8B-B14F-4D97-AF65-F5344CB8AC3E}">
        <p14:creationId xmlns:p14="http://schemas.microsoft.com/office/powerpoint/2010/main" val="1273139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1.5.7 – </a:t>
            </a:r>
            <a:r>
              <a:rPr lang="fr-FR"/>
              <a:t>Packet Tracer – Représentation du réseau</a:t>
            </a:r>
          </a:p>
        </p:txBody>
      </p:sp>
      <p:sp>
        <p:nvSpPr>
          <p:cNvPr id="4" name="Slide Number Placeholder 3"/>
          <p:cNvSpPr>
            <a:spLocks noGrp="1"/>
          </p:cNvSpPr>
          <p:nvPr>
            <p:ph type="sldNum" sz="quarter" idx="10"/>
          </p:nvPr>
        </p:nvSpPr>
        <p:spPr/>
        <p:txBody>
          <a:bodyPr/>
          <a:lstStyle/>
          <a:p>
            <a:pPr rtl="0"/>
            <a:fld id="{5641018C-6CAF-B84E-B92C-ECB119457FBA}" type="slidenum">
              <a:rPr/>
              <a:t>43</a:t>
            </a:fld>
            <a:endParaRPr/>
          </a:p>
        </p:txBody>
      </p:sp>
    </p:spTree>
    <p:extLst>
      <p:ext uri="{BB962C8B-B14F-4D97-AF65-F5344CB8AC3E}">
        <p14:creationId xmlns:p14="http://schemas.microsoft.com/office/powerpoint/2010/main" val="35962847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1.6 – </a:t>
            </a:r>
            <a:r>
              <a:rPr lang="fr-FR" sz="1200">
                <a:solidFill>
                  <a:schemeClr val="accent5">
                    <a:lumMod val="40000"/>
                    <a:lumOff val="60000"/>
                  </a:schemeClr>
                </a:solidFill>
              </a:rPr>
              <a:t>Réseaux fiables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44</a:t>
            </a:fld>
            <a:endParaRPr>
              <a:solidFill>
                <a:prstClr val="black"/>
              </a:solidFill>
            </a:endParaRPr>
          </a:p>
        </p:txBody>
      </p:sp>
    </p:spTree>
    <p:extLst>
      <p:ext uri="{BB962C8B-B14F-4D97-AF65-F5344CB8AC3E}">
        <p14:creationId xmlns:p14="http://schemas.microsoft.com/office/powerpoint/2010/main" val="25730151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1.6 – </a:t>
            </a:r>
            <a:r>
              <a:rPr lang="fr-FR" sz="1200">
                <a:solidFill>
                  <a:schemeClr val="accent5">
                    <a:lumMod val="40000"/>
                    <a:lumOff val="60000"/>
                  </a:schemeClr>
                </a:solidFill>
              </a:rPr>
              <a:t>Réseaux fiables</a:t>
            </a:r>
          </a:p>
          <a:p>
            <a:pPr rtl="0">
              <a:lnSpc>
                <a:spcPct val="80000"/>
              </a:lnSpc>
              <a:buFontTx/>
              <a:buNone/>
            </a:pPr>
            <a:r>
              <a:rPr lang="fr-FR">
                <a:latin typeface="Arial" charset="0"/>
              </a:rPr>
              <a:t>1.6.1 - Architecture de réseau</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45</a:t>
            </a:fld>
            <a:endParaRPr>
              <a:solidFill>
                <a:prstClr val="black"/>
              </a:solidFill>
            </a:endParaRPr>
          </a:p>
        </p:txBody>
      </p:sp>
    </p:spTree>
    <p:extLst>
      <p:ext uri="{BB962C8B-B14F-4D97-AF65-F5344CB8AC3E}">
        <p14:creationId xmlns:p14="http://schemas.microsoft.com/office/powerpoint/2010/main" val="12518452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1.6 – </a:t>
            </a:r>
            <a:r>
              <a:rPr lang="fr-FR" sz="1200">
                <a:solidFill>
                  <a:schemeClr val="accent5">
                    <a:lumMod val="40000"/>
                    <a:lumOff val="60000"/>
                  </a:schemeClr>
                </a:solidFill>
              </a:rPr>
              <a:t>Réseaux fiables</a:t>
            </a:r>
          </a:p>
          <a:p>
            <a:pPr rtl="0">
              <a:lnSpc>
                <a:spcPct val="80000"/>
              </a:lnSpc>
              <a:buFontTx/>
              <a:buNone/>
            </a:pPr>
            <a:r>
              <a:rPr lang="fr-FR">
                <a:latin typeface="Arial" charset="0"/>
              </a:rPr>
              <a:t>1.6.2 – Tolérance</a:t>
            </a:r>
            <a:r>
              <a:rPr lang="fr-FR" baseline="0">
                <a:latin typeface="Arial" charset="0"/>
              </a:rPr>
              <a:t> aux pannes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46</a:t>
            </a:fld>
            <a:endParaRPr>
              <a:solidFill>
                <a:prstClr val="black"/>
              </a:solidFill>
            </a:endParaRPr>
          </a:p>
        </p:txBody>
      </p:sp>
    </p:spTree>
    <p:extLst>
      <p:ext uri="{BB962C8B-B14F-4D97-AF65-F5344CB8AC3E}">
        <p14:creationId xmlns:p14="http://schemas.microsoft.com/office/powerpoint/2010/main" val="6403320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1.6 – </a:t>
            </a:r>
            <a:r>
              <a:rPr lang="fr-FR" sz="1200">
                <a:solidFill>
                  <a:schemeClr val="accent5">
                    <a:lumMod val="40000"/>
                    <a:lumOff val="60000"/>
                  </a:schemeClr>
                </a:solidFill>
              </a:rPr>
              <a:t>Réseaux fiables</a:t>
            </a:r>
          </a:p>
          <a:p>
            <a:pPr rtl="0">
              <a:lnSpc>
                <a:spcPct val="80000"/>
              </a:lnSpc>
              <a:buFontTx/>
              <a:buNone/>
            </a:pPr>
            <a:r>
              <a:rPr lang="fr-FR">
                <a:latin typeface="Arial" charset="0"/>
              </a:rPr>
              <a:t>1.6.3 – Évolutivité</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47</a:t>
            </a:fld>
            <a:endParaRPr>
              <a:solidFill>
                <a:prstClr val="black"/>
              </a:solidFill>
            </a:endParaRPr>
          </a:p>
        </p:txBody>
      </p:sp>
    </p:spTree>
    <p:extLst>
      <p:ext uri="{BB962C8B-B14F-4D97-AF65-F5344CB8AC3E}">
        <p14:creationId xmlns:p14="http://schemas.microsoft.com/office/powerpoint/2010/main" val="24003054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1.6 – </a:t>
            </a:r>
            <a:r>
              <a:rPr lang="fr-FR" sz="1200">
                <a:solidFill>
                  <a:schemeClr val="accent5">
                    <a:lumMod val="40000"/>
                    <a:lumOff val="60000"/>
                  </a:schemeClr>
                </a:solidFill>
              </a:rPr>
              <a:t>Réseaux fiables</a:t>
            </a:r>
          </a:p>
          <a:p>
            <a:pPr rtl="0">
              <a:lnSpc>
                <a:spcPct val="80000"/>
              </a:lnSpc>
              <a:buFontTx/>
              <a:buNone/>
            </a:pPr>
            <a:r>
              <a:rPr lang="fr-FR">
                <a:latin typeface="Arial" charset="0"/>
              </a:rPr>
              <a:t>1.6.4 – Qualité de service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48</a:t>
            </a:fld>
            <a:endParaRPr>
              <a:solidFill>
                <a:prstClr val="black"/>
              </a:solidFill>
            </a:endParaRPr>
          </a:p>
        </p:txBody>
      </p:sp>
    </p:spTree>
    <p:extLst>
      <p:ext uri="{BB962C8B-B14F-4D97-AF65-F5344CB8AC3E}">
        <p14:creationId xmlns:p14="http://schemas.microsoft.com/office/powerpoint/2010/main" val="24154334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1.6 – </a:t>
            </a:r>
            <a:r>
              <a:rPr lang="fr-FR" sz="1200">
                <a:solidFill>
                  <a:schemeClr val="accent5">
                    <a:lumMod val="40000"/>
                    <a:lumOff val="60000"/>
                  </a:schemeClr>
                </a:solidFill>
              </a:rPr>
              <a:t>Réseaux fiables</a:t>
            </a:r>
          </a:p>
          <a:p>
            <a:pPr rtl="0">
              <a:lnSpc>
                <a:spcPct val="80000"/>
              </a:lnSpc>
              <a:buFontTx/>
              <a:buNone/>
            </a:pPr>
            <a:r>
              <a:rPr lang="fr-FR">
                <a:latin typeface="Arial" charset="0"/>
              </a:rPr>
              <a:t>1.6.5 — Sécurité des réseaux</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a:effectLst/>
              </a:rPr>
              <a:t>1.6.6 — Vérifiez votre compréhension — Réseaux fiables</a:t>
            </a:r>
          </a:p>
          <a:p>
            <a:pPr>
              <a:lnSpc>
                <a:spcPct val="80000"/>
              </a:lnSpc>
              <a:buFontTx/>
              <a:buNone/>
            </a:pPr>
            <a:endParaRPr lang="en-US"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49</a:t>
            </a:fld>
            <a:endParaRPr>
              <a:solidFill>
                <a:prstClr val="black"/>
              </a:solidFill>
            </a:endParaRPr>
          </a:p>
        </p:txBody>
      </p:sp>
    </p:spTree>
    <p:extLst>
      <p:ext uri="{BB962C8B-B14F-4D97-AF65-F5344CB8AC3E}">
        <p14:creationId xmlns:p14="http://schemas.microsoft.com/office/powerpoint/2010/main" val="38052331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a:buFontTx/>
              <a:buNone/>
            </a:pPr>
            <a:endParaRPr lang="en-GB" b="0"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50</a:t>
            </a:fld>
            <a:endParaRPr>
              <a:solidFill>
                <a:prstClr val="black"/>
              </a:solidFill>
            </a:endParaRPr>
          </a:p>
        </p:txBody>
      </p:sp>
    </p:spTree>
    <p:extLst>
      <p:ext uri="{BB962C8B-B14F-4D97-AF65-F5344CB8AC3E}">
        <p14:creationId xmlns:p14="http://schemas.microsoft.com/office/powerpoint/2010/main" val="30651753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1.7.1 — Tendances</a:t>
            </a:r>
            <a:r>
              <a:rPr lang="fr-FR" baseline="0">
                <a:latin typeface="Arial" charset="0"/>
              </a:rPr>
              <a:t>récentes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51</a:t>
            </a:fld>
            <a:endParaRPr>
              <a:solidFill>
                <a:prstClr val="black"/>
              </a:solidFill>
            </a:endParaRPr>
          </a:p>
        </p:txBody>
      </p:sp>
    </p:spTree>
    <p:extLst>
      <p:ext uri="{BB962C8B-B14F-4D97-AF65-F5344CB8AC3E}">
        <p14:creationId xmlns:p14="http://schemas.microsoft.com/office/powerpoint/2010/main" val="2988400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7</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1.7.2 – BYOD (Bring Your Own Device)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52</a:t>
            </a:fld>
            <a:endParaRPr>
              <a:solidFill>
                <a:prstClr val="black"/>
              </a:solidFill>
            </a:endParaRPr>
          </a:p>
        </p:txBody>
      </p:sp>
    </p:spTree>
    <p:extLst>
      <p:ext uri="{BB962C8B-B14F-4D97-AF65-F5344CB8AC3E}">
        <p14:creationId xmlns:p14="http://schemas.microsoft.com/office/powerpoint/2010/main" val="9769226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1.7.3 – Collaboration en ligne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53</a:t>
            </a:fld>
            <a:endParaRPr>
              <a:solidFill>
                <a:prstClr val="black"/>
              </a:solidFill>
            </a:endParaRPr>
          </a:p>
        </p:txBody>
      </p:sp>
    </p:spTree>
    <p:extLst>
      <p:ext uri="{BB962C8B-B14F-4D97-AF65-F5344CB8AC3E}">
        <p14:creationId xmlns:p14="http://schemas.microsoft.com/office/powerpoint/2010/main" val="18009945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1.7.4 – Communication vidéo</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54</a:t>
            </a:fld>
            <a:endParaRPr>
              <a:solidFill>
                <a:prstClr val="black"/>
              </a:solidFill>
            </a:endParaRPr>
          </a:p>
        </p:txBody>
      </p:sp>
    </p:spTree>
    <p:extLst>
      <p:ext uri="{BB962C8B-B14F-4D97-AF65-F5344CB8AC3E}">
        <p14:creationId xmlns:p14="http://schemas.microsoft.com/office/powerpoint/2010/main" val="39926566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1.7.5 – </a:t>
            </a:r>
            <a:r>
              <a:rPr lang="fr-FR"/>
              <a:t>Vidéo - Cisco Webex pour Huddles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55</a:t>
            </a:fld>
            <a:endParaRPr>
              <a:solidFill>
                <a:prstClr val="black"/>
              </a:solidFill>
            </a:endParaRPr>
          </a:p>
        </p:txBody>
      </p:sp>
    </p:spTree>
    <p:extLst>
      <p:ext uri="{BB962C8B-B14F-4D97-AF65-F5344CB8AC3E}">
        <p14:creationId xmlns:p14="http://schemas.microsoft.com/office/powerpoint/2010/main" val="266719637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1.7.6 – Cloud computing</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56</a:t>
            </a:fld>
            <a:endParaRPr>
              <a:solidFill>
                <a:prstClr val="black"/>
              </a:solidFill>
            </a:endParaRPr>
          </a:p>
        </p:txBody>
      </p:sp>
    </p:spTree>
    <p:extLst>
      <p:ext uri="{BB962C8B-B14F-4D97-AF65-F5344CB8AC3E}">
        <p14:creationId xmlns:p14="http://schemas.microsoft.com/office/powerpoint/2010/main" val="15367912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1.7.6 — Cloud Computing (suite)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57</a:t>
            </a:fld>
            <a:endParaRPr>
              <a:solidFill>
                <a:prstClr val="black"/>
              </a:solidFill>
            </a:endParaRPr>
          </a:p>
        </p:txBody>
      </p:sp>
    </p:spTree>
    <p:extLst>
      <p:ext uri="{BB962C8B-B14F-4D97-AF65-F5344CB8AC3E}">
        <p14:creationId xmlns:p14="http://schemas.microsoft.com/office/powerpoint/2010/main" val="99901401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1.7.7 - Technologie</a:t>
            </a:r>
            <a:r>
              <a:rPr lang="fr-FR" baseline="0">
                <a:latin typeface="Arial" charset="0"/>
              </a:rPr>
              <a:t> Tendances dans les maisons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58</a:t>
            </a:fld>
            <a:endParaRPr>
              <a:solidFill>
                <a:prstClr val="black"/>
              </a:solidFill>
            </a:endParaRPr>
          </a:p>
        </p:txBody>
      </p:sp>
    </p:spTree>
    <p:extLst>
      <p:ext uri="{BB962C8B-B14F-4D97-AF65-F5344CB8AC3E}">
        <p14:creationId xmlns:p14="http://schemas.microsoft.com/office/powerpoint/2010/main" val="30888521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1.7.8 – Le réseau par courants porteurs en ligne (powerline networking)</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59</a:t>
            </a:fld>
            <a:endParaRPr>
              <a:solidFill>
                <a:prstClr val="black"/>
              </a:solidFill>
            </a:endParaRPr>
          </a:p>
        </p:txBody>
      </p:sp>
    </p:spTree>
    <p:extLst>
      <p:ext uri="{BB962C8B-B14F-4D97-AF65-F5344CB8AC3E}">
        <p14:creationId xmlns:p14="http://schemas.microsoft.com/office/powerpoint/2010/main" val="160499983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1.7.9 - Large bande sans fil</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a:effectLst/>
              </a:rPr>
              <a:t>1.7.10 – Vérifiez votre compréhension - Tendances du réseau</a:t>
            </a:r>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60</a:t>
            </a:fld>
            <a:endParaRPr>
              <a:solidFill>
                <a:prstClr val="black"/>
              </a:solidFill>
            </a:endParaRPr>
          </a:p>
        </p:txBody>
      </p:sp>
    </p:spTree>
    <p:extLst>
      <p:ext uri="{BB962C8B-B14F-4D97-AF65-F5344CB8AC3E}">
        <p14:creationId xmlns:p14="http://schemas.microsoft.com/office/powerpoint/2010/main" val="33047724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1.8 — </a:t>
            </a:r>
            <a:r>
              <a:rPr lang="fr-FR" sz="1200">
                <a:solidFill>
                  <a:schemeClr val="accent5">
                    <a:lumMod val="40000"/>
                    <a:lumOff val="60000"/>
                  </a:schemeClr>
                </a:solidFill>
              </a:rPr>
              <a:t>Sécurité des réseaux</a:t>
            </a:r>
          </a:p>
          <a:p>
            <a:pPr>
              <a:buFontTx/>
              <a:buNone/>
            </a:pPr>
            <a:endParaRPr lang="en-GB" b="0"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61</a:t>
            </a:fld>
            <a:endParaRPr>
              <a:solidFill>
                <a:prstClr val="black"/>
              </a:solidFill>
            </a:endParaRPr>
          </a:p>
        </p:txBody>
      </p:sp>
    </p:spTree>
    <p:extLst>
      <p:ext uri="{BB962C8B-B14F-4D97-AF65-F5344CB8AC3E}">
        <p14:creationId xmlns:p14="http://schemas.microsoft.com/office/powerpoint/2010/main" val="3640824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8</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9421661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1.8 — </a:t>
            </a:r>
            <a:r>
              <a:rPr lang="fr-FR" sz="1200">
                <a:solidFill>
                  <a:schemeClr val="accent5">
                    <a:lumMod val="40000"/>
                    <a:lumOff val="60000"/>
                  </a:schemeClr>
                </a:solidFill>
              </a:rPr>
              <a:t>Sécurité des réseaux</a:t>
            </a:r>
          </a:p>
          <a:p>
            <a:pPr rtl="0">
              <a:lnSpc>
                <a:spcPct val="80000"/>
              </a:lnSpc>
              <a:buFontTx/>
              <a:buNone/>
            </a:pPr>
            <a:r>
              <a:rPr lang="fr-FR">
                <a:latin typeface="Arial" charset="0"/>
              </a:rPr>
              <a:t>1.8.1 - Menaces</a:t>
            </a:r>
            <a:r>
              <a:rPr lang="fr-FR" baseline="0">
                <a:latin typeface="Arial" charset="0"/>
              </a:rPr>
              <a:t> de sécurité</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62</a:t>
            </a:fld>
            <a:endParaRPr>
              <a:solidFill>
                <a:prstClr val="black"/>
              </a:solidFill>
            </a:endParaRPr>
          </a:p>
        </p:txBody>
      </p:sp>
    </p:spTree>
    <p:extLst>
      <p:ext uri="{BB962C8B-B14F-4D97-AF65-F5344CB8AC3E}">
        <p14:creationId xmlns:p14="http://schemas.microsoft.com/office/powerpoint/2010/main" val="10777651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1.8 — </a:t>
            </a:r>
            <a:r>
              <a:rPr lang="fr-FR" sz="1200">
                <a:solidFill>
                  <a:schemeClr val="accent5">
                    <a:lumMod val="40000"/>
                    <a:lumOff val="60000"/>
                  </a:schemeClr>
                </a:solidFill>
              </a:rPr>
              <a:t>Sécurité des réseaux</a:t>
            </a:r>
          </a:p>
          <a:p>
            <a:pPr rtl="0">
              <a:lnSpc>
                <a:spcPct val="80000"/>
              </a:lnSpc>
              <a:buFontTx/>
              <a:buNone/>
            </a:pPr>
            <a:r>
              <a:rPr lang="fr-FR">
                <a:latin typeface="Arial" charset="0"/>
              </a:rPr>
              <a:t>1.8.1 - Menaces</a:t>
            </a:r>
            <a:r>
              <a:rPr lang="fr-FR" baseline="0">
                <a:latin typeface="Arial" charset="0"/>
              </a:rPr>
              <a:t> de sécurité (suite)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63</a:t>
            </a:fld>
            <a:endParaRPr>
              <a:solidFill>
                <a:prstClr val="black"/>
              </a:solidFill>
            </a:endParaRPr>
          </a:p>
        </p:txBody>
      </p:sp>
    </p:spTree>
    <p:extLst>
      <p:ext uri="{BB962C8B-B14F-4D97-AF65-F5344CB8AC3E}">
        <p14:creationId xmlns:p14="http://schemas.microsoft.com/office/powerpoint/2010/main" val="317012754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1.8 — </a:t>
            </a:r>
            <a:r>
              <a:rPr lang="fr-FR" sz="1200">
                <a:solidFill>
                  <a:schemeClr val="accent5">
                    <a:lumMod val="40000"/>
                    <a:lumOff val="60000"/>
                  </a:schemeClr>
                </a:solidFill>
              </a:rPr>
              <a:t>Sécurité des réseaux</a:t>
            </a:r>
          </a:p>
          <a:p>
            <a:pPr rtl="0">
              <a:lnSpc>
                <a:spcPct val="80000"/>
              </a:lnSpc>
              <a:buFontTx/>
              <a:buNone/>
            </a:pPr>
            <a:r>
              <a:rPr lang="fr-FR">
                <a:latin typeface="Arial" charset="0"/>
              </a:rPr>
              <a:t>1.8.2 – Solutions</a:t>
            </a:r>
            <a:r>
              <a:rPr lang="fr-FR" baseline="0">
                <a:latin typeface="Arial" charset="0"/>
              </a:rPr>
              <a:t> de sécurité</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64</a:t>
            </a:fld>
            <a:endParaRPr>
              <a:solidFill>
                <a:prstClr val="black"/>
              </a:solidFill>
            </a:endParaRPr>
          </a:p>
        </p:txBody>
      </p:sp>
    </p:spTree>
    <p:extLst>
      <p:ext uri="{BB962C8B-B14F-4D97-AF65-F5344CB8AC3E}">
        <p14:creationId xmlns:p14="http://schemas.microsoft.com/office/powerpoint/2010/main" val="25637961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1.8 — </a:t>
            </a:r>
            <a:r>
              <a:rPr lang="fr-FR" sz="1200">
                <a:solidFill>
                  <a:schemeClr val="accent5">
                    <a:lumMod val="40000"/>
                    <a:lumOff val="60000"/>
                  </a:schemeClr>
                </a:solidFill>
              </a:rPr>
              <a:t>Sécurité des réseaux</a:t>
            </a:r>
          </a:p>
          <a:p>
            <a:pPr rtl="0">
              <a:lnSpc>
                <a:spcPct val="80000"/>
              </a:lnSpc>
              <a:buFontTx/>
              <a:buNone/>
            </a:pPr>
            <a:r>
              <a:rPr lang="fr-FR">
                <a:latin typeface="Arial" charset="0"/>
              </a:rPr>
              <a:t>1.8.2 —</a:t>
            </a:r>
            <a:r>
              <a:rPr lang="fr-FR" baseline="0">
                <a:latin typeface="Arial" charset="0"/>
              </a:rPr>
              <a:t> Solutions de sécurité (suite) </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a:effectLst/>
              </a:rPr>
              <a:t>1.8.3 – Vérifiez votre compréhension - Sécurité des réseaux</a:t>
            </a:r>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65</a:t>
            </a:fld>
            <a:endParaRPr>
              <a:solidFill>
                <a:prstClr val="black"/>
              </a:solidFill>
            </a:endParaRPr>
          </a:p>
        </p:txBody>
      </p:sp>
    </p:spTree>
    <p:extLst>
      <p:ext uri="{BB962C8B-B14F-4D97-AF65-F5344CB8AC3E}">
        <p14:creationId xmlns:p14="http://schemas.microsoft.com/office/powerpoint/2010/main" val="308046358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1.9 — </a:t>
            </a:r>
            <a:r>
              <a:rPr lang="fr-FR" sz="1200">
                <a:solidFill>
                  <a:schemeClr val="accent5">
                    <a:lumMod val="40000"/>
                    <a:lumOff val="60000"/>
                  </a:schemeClr>
                </a:solidFill>
              </a:rPr>
              <a:t>Le professionnel de l'informatique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66</a:t>
            </a:fld>
            <a:endParaRPr>
              <a:solidFill>
                <a:prstClr val="black"/>
              </a:solidFill>
            </a:endParaRPr>
          </a:p>
        </p:txBody>
      </p:sp>
    </p:spTree>
    <p:extLst>
      <p:ext uri="{BB962C8B-B14F-4D97-AF65-F5344CB8AC3E}">
        <p14:creationId xmlns:p14="http://schemas.microsoft.com/office/powerpoint/2010/main" val="252407405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1.9 — </a:t>
            </a:r>
            <a:r>
              <a:rPr lang="fr-FR" sz="1200">
                <a:solidFill>
                  <a:schemeClr val="accent5">
                    <a:lumMod val="40000"/>
                    <a:lumOff val="60000"/>
                  </a:schemeClr>
                </a:solidFill>
              </a:rPr>
              <a:t>Le professionnel de l'informatique</a:t>
            </a:r>
          </a:p>
          <a:p>
            <a:pPr rtl="0">
              <a:lnSpc>
                <a:spcPct val="80000"/>
              </a:lnSpc>
              <a:buFontTx/>
              <a:buNone/>
            </a:pPr>
            <a:r>
              <a:rPr lang="fr-FR" baseline="0">
                <a:latin typeface="Arial" charset="0"/>
              </a:rPr>
              <a:t>1.9.1 — CCNA</a:t>
            </a:r>
          </a:p>
          <a:p>
            <a:pPr rtl="0">
              <a:lnSpc>
                <a:spcPct val="80000"/>
              </a:lnSpc>
              <a:buFontTx/>
              <a:buNone/>
            </a:pPr>
            <a:r>
              <a:rPr lang="fr-FR" baseline="0">
                <a:latin typeface="Arial" charset="0"/>
              </a:rPr>
              <a:t>Diagramme de https://newsroom.cisco.com/press-release-content?type=webcontent&amp;articleId=1993077</a:t>
            </a:r>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67</a:t>
            </a:fld>
            <a:endParaRPr>
              <a:solidFill>
                <a:prstClr val="black"/>
              </a:solidFill>
            </a:endParaRPr>
          </a:p>
        </p:txBody>
      </p:sp>
    </p:spTree>
    <p:extLst>
      <p:ext uri="{BB962C8B-B14F-4D97-AF65-F5344CB8AC3E}">
        <p14:creationId xmlns:p14="http://schemas.microsoft.com/office/powerpoint/2010/main" val="287057070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1.9 — </a:t>
            </a:r>
            <a:r>
              <a:rPr lang="fr-FR" sz="1200">
                <a:solidFill>
                  <a:schemeClr val="accent5">
                    <a:lumMod val="40000"/>
                    <a:lumOff val="60000"/>
                  </a:schemeClr>
                </a:solidFill>
              </a:rPr>
              <a:t>Le professionnel de l'informatique</a:t>
            </a:r>
          </a:p>
          <a:p>
            <a:pPr rtl="0">
              <a:lnSpc>
                <a:spcPct val="80000"/>
              </a:lnSpc>
              <a:buFontTx/>
              <a:buNone/>
            </a:pPr>
            <a:r>
              <a:rPr lang="fr-FR" baseline="0">
                <a:latin typeface="Arial" charset="0"/>
              </a:rPr>
              <a:t>1.9.2 — </a:t>
            </a:r>
            <a:r>
              <a:rPr lang="fr-FR"/>
              <a:t>Emplois de réseautage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68</a:t>
            </a:fld>
            <a:endParaRPr>
              <a:solidFill>
                <a:prstClr val="black"/>
              </a:solidFill>
            </a:endParaRPr>
          </a:p>
        </p:txBody>
      </p:sp>
    </p:spTree>
    <p:extLst>
      <p:ext uri="{BB962C8B-B14F-4D97-AF65-F5344CB8AC3E}">
        <p14:creationId xmlns:p14="http://schemas.microsoft.com/office/powerpoint/2010/main" val="27881906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1.9 — </a:t>
            </a:r>
            <a:r>
              <a:rPr lang="fr-FR" sz="1200">
                <a:solidFill>
                  <a:schemeClr val="accent5">
                    <a:lumMod val="40000"/>
                    <a:lumOff val="60000"/>
                  </a:schemeClr>
                </a:solidFill>
              </a:rPr>
              <a:t>Le professionnel de l'informatique</a:t>
            </a:r>
          </a:p>
          <a:p>
            <a:pPr rtl="0">
              <a:lnSpc>
                <a:spcPct val="80000"/>
              </a:lnSpc>
              <a:buFontTx/>
              <a:buNone/>
            </a:pPr>
            <a:r>
              <a:rPr lang="fr-FR" baseline="0">
                <a:latin typeface="Arial" charset="0"/>
              </a:rPr>
              <a:t>1.9.3 – </a:t>
            </a:r>
            <a:r>
              <a:rPr lang="fr-FR"/>
              <a:t>Travaux pratiques – Recherche d'offres d'emploi dans le secteur de l'informatique et des réseaux </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69</a:t>
            </a:fld>
            <a:endParaRPr>
              <a:solidFill>
                <a:prstClr val="black"/>
              </a:solidFill>
            </a:endParaRPr>
          </a:p>
        </p:txBody>
      </p:sp>
    </p:spTree>
    <p:extLst>
      <p:ext uri="{BB962C8B-B14F-4D97-AF65-F5344CB8AC3E}">
        <p14:creationId xmlns:p14="http://schemas.microsoft.com/office/powerpoint/2010/main" val="15643530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1.10 - </a:t>
            </a:r>
            <a:r>
              <a:rPr lang="fr-FR">
                <a:solidFill>
                  <a:schemeClr val="accent5">
                    <a:lumMod val="40000"/>
                    <a:lumOff val="60000"/>
                  </a:schemeClr>
                </a:solidFill>
              </a:rPr>
              <a:t>Module pratique et questionnaire</a:t>
            </a:r>
          </a:p>
        </p:txBody>
      </p:sp>
      <p:sp>
        <p:nvSpPr>
          <p:cNvPr id="4" name="Slide Number Placeholder 3"/>
          <p:cNvSpPr>
            <a:spLocks noGrp="1"/>
          </p:cNvSpPr>
          <p:nvPr>
            <p:ph type="sldNum" sz="quarter" idx="10"/>
          </p:nvPr>
        </p:nvSpPr>
        <p:spPr/>
        <p:txBody>
          <a:bodyPr/>
          <a:lstStyle/>
          <a:p>
            <a:pPr rtl="0"/>
            <a:fld id="{5641018C-6CAF-B84E-B92C-ECB119457FBA}" type="slidenum">
              <a:rPr/>
              <a:t>70</a:t>
            </a:fld>
            <a:endParaRPr/>
          </a:p>
        </p:txBody>
      </p:sp>
    </p:spTree>
    <p:extLst>
      <p:ext uri="{BB962C8B-B14F-4D97-AF65-F5344CB8AC3E}">
        <p14:creationId xmlns:p14="http://schemas.microsoft.com/office/powerpoint/2010/main" val="18159267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1.10 - </a:t>
            </a:r>
            <a:r>
              <a:rPr lang="fr-FR">
                <a:solidFill>
                  <a:schemeClr val="accent5">
                    <a:lumMod val="40000"/>
                    <a:lumOff val="60000"/>
                  </a:schemeClr>
                </a:solidFill>
              </a:rPr>
              <a:t>Module pratique et questionnaire</a:t>
            </a:r>
          </a:p>
          <a:p>
            <a:pPr rtl="0">
              <a:lnSpc>
                <a:spcPct val="80000"/>
              </a:lnSpc>
              <a:buFontTx/>
              <a:buNone/>
            </a:pPr>
            <a:r>
              <a:rPr lang="fr-FR">
                <a:latin typeface="Arial" charset="0"/>
              </a:rPr>
              <a:t>1.10.1</a:t>
            </a:r>
            <a:r>
              <a:rPr lang="fr-FR" baseline="0">
                <a:latin typeface="Arial" charset="0"/>
              </a:rPr>
              <a:t> – </a:t>
            </a:r>
            <a:r>
              <a:rPr lang="fr-FR"/>
              <a:t>Qu'est-ce que j'ai appris dans ce module?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71</a:t>
            </a:fld>
            <a:endParaRPr>
              <a:solidFill>
                <a:prstClr val="black"/>
              </a:solidFill>
            </a:endParaRPr>
          </a:p>
        </p:txBody>
      </p:sp>
    </p:spTree>
    <p:extLst>
      <p:ext uri="{BB962C8B-B14F-4D97-AF65-F5344CB8AC3E}">
        <p14:creationId xmlns:p14="http://schemas.microsoft.com/office/powerpoint/2010/main" val="2070694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9</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1079690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1.10 - </a:t>
            </a:r>
            <a:r>
              <a:rPr lang="fr-FR">
                <a:solidFill>
                  <a:schemeClr val="accent5">
                    <a:lumMod val="40000"/>
                    <a:lumOff val="60000"/>
                  </a:schemeClr>
                </a:solidFill>
              </a:rPr>
              <a:t>Module pratique et questionnaire</a:t>
            </a:r>
          </a:p>
          <a:p>
            <a:pPr rtl="0">
              <a:lnSpc>
                <a:spcPct val="80000"/>
              </a:lnSpc>
              <a:buFontTx/>
              <a:buNone/>
            </a:pPr>
            <a:r>
              <a:rPr lang="fr-FR">
                <a:latin typeface="Arial" charset="0"/>
              </a:rPr>
              <a:t>1.10.1</a:t>
            </a:r>
            <a:r>
              <a:rPr lang="fr-FR" baseline="0">
                <a:latin typeface="Arial" charset="0"/>
              </a:rPr>
              <a:t> – </a:t>
            </a:r>
            <a:r>
              <a:rPr lang="fr-FR"/>
              <a:t>Qu'est-ce que j'ai appris dans ce module? (Cont.)</a:t>
            </a:r>
          </a:p>
          <a:p>
            <a:pPr marL="0" marR="0" lvl="0" indent="0" algn="l" defTabSz="457200" rtl="0" eaLnBrk="1" fontAlgn="auto" latinLnBrk="0" hangingPunct="1">
              <a:lnSpc>
                <a:spcPct val="80000"/>
              </a:lnSpc>
              <a:spcBef>
                <a:spcPts val="0"/>
              </a:spcBef>
              <a:spcAft>
                <a:spcPts val="0"/>
              </a:spcAft>
              <a:buClrTx/>
              <a:buSzTx/>
              <a:buFontTx/>
              <a:buNone/>
              <a:tabLst/>
              <a:defRPr/>
            </a:pPr>
            <a:r>
              <a:rPr lang="fr-FR"/>
              <a:t>1.10.2 </a:t>
            </a:r>
            <a:r>
              <a:rPr lang="fr-FR" sz="1200">
                <a:effectLst/>
              </a:rPr>
              <a:t>– Module</a:t>
            </a:r>
            <a:r>
              <a:rPr lang="fr-FR" sz="1200" baseline="0">
                <a:effectLst/>
              </a:rPr>
              <a:t> Questionnaire</a:t>
            </a:r>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72</a:t>
            </a:fld>
            <a:endParaRPr>
              <a:solidFill>
                <a:prstClr val="black"/>
              </a:solidFill>
            </a:endParaRPr>
          </a:p>
        </p:txBody>
      </p:sp>
    </p:spTree>
    <p:extLst>
      <p:ext uri="{BB962C8B-B14F-4D97-AF65-F5344CB8AC3E}">
        <p14:creationId xmlns:p14="http://schemas.microsoft.com/office/powerpoint/2010/main" val="226877475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rtl="0"/>
              <a:t>73</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a:latin typeface="Arial" charset="0"/>
              </a:rPr>
              <a:t>Nouveaux termes/commandes</a:t>
            </a:r>
          </a:p>
        </p:txBody>
      </p:sp>
    </p:spTree>
    <p:extLst>
      <p:ext uri="{BB962C8B-B14F-4D97-AF65-F5344CB8AC3E}">
        <p14:creationId xmlns:p14="http://schemas.microsoft.com/office/powerpoint/2010/main" val="415609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rtl="0"/>
              <a:t>10</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838196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rtl="0"/>
              <a:t>11</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9560440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585900788"/>
      </p:ext>
    </p:extLst>
  </p:cSld>
  <p:clrMapOvr>
    <a:masterClrMapping/>
  </p:clrMapOvr>
  <p:transition spd="slow">
    <p:wipe/>
  </p:transition>
  <p:extLst>
    <p:ext uri="{DCECCB84-F9BA-43D5-87BE-67443E8EF086}">
      <p15:sldGuideLst xmlns:p15="http://schemas.microsoft.com/office/powerpoint/2012/main">
        <p15:guide id="1" orient="horz" pos="228">
          <p15:clr>
            <a:srgbClr val="FBAE40"/>
          </p15:clr>
        </p15:guide>
        <p15:guide id="2" pos="360">
          <p15:clr>
            <a:srgbClr val="FBAE40"/>
          </p15:clr>
        </p15:guide>
        <p15:guide id="3" orient="horz" pos="518">
          <p15:clr>
            <a:srgbClr val="FBAE40"/>
          </p15:clr>
        </p15:guide>
        <p15:guide id="4" pos="812">
          <p15:clr>
            <a:srgbClr val="FBAE40"/>
          </p15:clr>
        </p15:guide>
        <p15:guide id="5" pos="31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2505005947"/>
      </p:ext>
    </p:extLst>
  </p:cSld>
  <p:clrMapOvr>
    <a:masterClrMapping/>
  </p:clrMapOvr>
  <p:transition spd="slow">
    <p:wipe/>
  </p:transition>
  <p:extLst>
    <p:ext uri="{DCECCB84-F9BA-43D5-87BE-67443E8EF086}">
      <p15:sldGuideLst xmlns:p15="http://schemas.microsoft.com/office/powerpoint/2012/main">
        <p15:guide id="1" orient="horz" pos="228">
          <p15:clr>
            <a:srgbClr val="FBAE40"/>
          </p15:clr>
        </p15:guide>
        <p15:guide id="2" pos="360">
          <p15:clr>
            <a:srgbClr val="FBAE40"/>
          </p15:clr>
        </p15:guide>
        <p15:guide id="3" orient="horz" pos="518">
          <p15:clr>
            <a:srgbClr val="FBAE40"/>
          </p15:clr>
        </p15:guide>
        <p15:guide id="4" pos="812">
          <p15:clr>
            <a:srgbClr val="FBAE40"/>
          </p15:clr>
        </p15:guide>
        <p15:guide id="5" pos="31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245927920"/>
      </p:ext>
    </p:extLst>
  </p:cSld>
  <p:clrMapOvr>
    <a:masterClrMapping/>
  </p:clrMapOvr>
  <p:transition spd="slow">
    <p:wipe/>
  </p:transition>
  <p:extLst>
    <p:ext uri="{DCECCB84-F9BA-43D5-87BE-67443E8EF086}">
      <p15:sldGuideLst xmlns:p15="http://schemas.microsoft.com/office/powerpoint/2012/main">
        <p15:guide id="1" orient="horz" pos="228">
          <p15:clr>
            <a:srgbClr val="FBAE40"/>
          </p15:clr>
        </p15:guide>
        <p15:guide id="2" pos="360">
          <p15:clr>
            <a:srgbClr val="FBAE40"/>
          </p15:clr>
        </p15:guide>
        <p15:guide id="3" orient="horz" pos="518">
          <p15:clr>
            <a:srgbClr val="FBAE40"/>
          </p15:clr>
        </p15:guide>
        <p15:guide id="4" pos="812">
          <p15:clr>
            <a:srgbClr val="FBAE40"/>
          </p15:clr>
        </p15:guide>
        <p15:guide id="5" pos="31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2016  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509772669"/>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408090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3963389"/>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902326994"/>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1109486808"/>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2731436979"/>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28553789"/>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044045931"/>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067125480"/>
      </p:ext>
    </p:extLst>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4045682949"/>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57552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493429" y="4741653"/>
            <a:ext cx="3032097" cy="154518"/>
          </a:xfrm>
          <a:prstGeom prst="rect">
            <a:avLst/>
          </a:prstGeom>
          <a:noFill/>
          <a:ln w="9525">
            <a:noFill/>
            <a:miter lim="800000"/>
            <a:headEnd/>
            <a:tailEnd/>
          </a:ln>
          <a:effectLst/>
        </p:spPr>
        <p:txBody>
          <a:bodyPr wrap="square"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©2021 Cisco et/ou ses filiales. Tous droits réservés.   Informations confidentielles</a:t>
            </a:r>
          </a:p>
        </p:txBody>
      </p:sp>
      <p:grpSp>
        <p:nvGrpSpPr>
          <p:cNvPr id="6" name="Group 4"/>
          <p:cNvGrpSpPr>
            <a:grpSpLocks noChangeAspect="1"/>
          </p:cNvGrpSpPr>
          <p:nvPr/>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622226" y="4741653"/>
            <a:ext cx="2903300" cy="154518"/>
          </a:xfrm>
          <a:prstGeom prst="rect">
            <a:avLst/>
          </a:prstGeom>
          <a:noFill/>
          <a:ln w="9525">
            <a:noFill/>
            <a:miter lim="800000"/>
            <a:headEnd/>
            <a:tailEnd/>
          </a:ln>
          <a:effectLst/>
        </p:spPr>
        <p:txBody>
          <a:bodyPr wrap="square"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©2021 Cisco et/ou ses filiales. Tous droits réservés.   Informations confidentielles</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864252666"/>
      </p:ext>
    </p:extLst>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 id="2147484045" r:id="rId13"/>
    <p:sldLayoutId id="2147484046"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33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9.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20.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1.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2.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25.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27.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28.xml"/><Relationship Id="rId4" Type="http://schemas.openxmlformats.org/officeDocument/2006/relationships/image" Target="../media/image2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7.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3.xml"/><Relationship Id="rId1" Type="http://schemas.openxmlformats.org/officeDocument/2006/relationships/tags" Target="../tags/tag33.xml"/><Relationship Id="rId4" Type="http://schemas.openxmlformats.org/officeDocument/2006/relationships/image" Target="../media/image41.png"/></Relationships>
</file>

<file path=ppt/slides/_rels/slide68.xml.rels><?xml version="1.0" encoding="UTF-8" standalone="yes"?>
<Relationships xmlns="http://schemas.openxmlformats.org/package/2006/relationships"><Relationship Id="rId3" Type="http://schemas.openxmlformats.org/officeDocument/2006/relationships/hyperlink" Target="http://www.netacad.com/" TargetMode="External"/><Relationship Id="rId2" Type="http://schemas.openxmlformats.org/officeDocument/2006/relationships/notesSlide" Target="../notesSlides/notesSlide66.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 : Mise en réseau aujourd'hui</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 Meilleures Pratiques (Suite)</a:t>
            </a:r>
          </a:p>
        </p:txBody>
      </p:sp>
      <p:sp>
        <p:nvSpPr>
          <p:cNvPr id="11266" name="Rectangle 34"/>
          <p:cNvSpPr>
            <a:spLocks noGrp="1" noChangeArrowheads="1"/>
          </p:cNvSpPr>
          <p:nvPr>
            <p:ph idx="1"/>
          </p:nvPr>
        </p:nvSpPr>
        <p:spPr>
          <a:xfrm>
            <a:off x="145358" y="798944"/>
            <a:ext cx="8853286" cy="3993954"/>
          </a:xfrm>
        </p:spPr>
        <p:txBody>
          <a:bodyPr/>
          <a:lstStyle/>
          <a:p>
            <a:pPr marL="0" indent="0" rtl="0">
              <a:buNone/>
            </a:pPr>
            <a:r>
              <a:rPr lang="fr-FR" sz="1600"/>
              <a:t>Rubrique 1.2</a:t>
            </a:r>
          </a:p>
          <a:p>
            <a:pPr lvl="1" rtl="0"/>
            <a:r>
              <a:rPr lang="fr-FR" sz="1600"/>
              <a:t>Demandez aux élèves ce qu'ils pensent quand quelqu'un utilise le terme «hôte». Qu'est-ce qu'un «hôte»?</a:t>
            </a:r>
          </a:p>
          <a:p>
            <a:pPr lvl="1" rtl="0"/>
            <a:r>
              <a:rPr lang="fr-FR" sz="1600"/>
              <a:t>Discutez de la différence entre un réseau client serveur et un réseau peer-to-peer (P2P). Demandez aux élèves quels types de problèmes nous pouvons avoir avec un P2P. </a:t>
            </a:r>
          </a:p>
          <a:p>
            <a:pPr lvl="1" rtl="0"/>
            <a:r>
              <a:rPr lang="fr-FR" sz="1600"/>
              <a:t>Dans un P2P, un utilisateur peut partager des informations avec quelqu'un qui ne devrait vraiment pas avoir ce droit. Rappelez-vous qu'il s'agit d'un modèle décentralisé qui administre ne peut pas exercer beaucoup de contrôle. </a:t>
            </a:r>
          </a:p>
          <a:p>
            <a:pPr lvl="1" rtl="0"/>
            <a:r>
              <a:rPr lang="fr-FR" sz="1600"/>
              <a:t>De plus, lorsqu'une personne qui est le serveur n'est pas disponible (aller déjeuner, en vacances, etc.) ses ressources ne seront pas disponibles pour le client. Il est important que cela soit le mieux utilisé sur les réseaux extrêmement petits.</a:t>
            </a:r>
          </a:p>
          <a:p>
            <a:pPr marL="0" indent="0">
              <a:lnSpc>
                <a:spcPct val="85000"/>
              </a:lnSpc>
              <a:spcBef>
                <a:spcPct val="30000"/>
              </a:spcBef>
              <a:buNone/>
            </a:pPr>
            <a:endParaRPr lang="en-US" dirty="0"/>
          </a:p>
          <a:p>
            <a:pPr>
              <a:lnSpc>
                <a:spcPct val="85000"/>
              </a:lnSpc>
              <a:spcBef>
                <a:spcPct val="30000"/>
              </a:spcBef>
            </a:pPr>
            <a:endParaRPr lang="en-US" dirty="0"/>
          </a:p>
          <a:p>
            <a:pPr>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4051986856"/>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1394"/>
            <a:ext cx="9144000" cy="635940"/>
          </a:xfrm>
        </p:spPr>
        <p:txBody>
          <a:bodyPr/>
          <a:lstStyle/>
          <a:p>
            <a:pPr rtl="0"/>
            <a:r>
              <a:rPr lang="fr-FR"/>
              <a:t>Module 1: Meilleures Pratiques (Suite)</a:t>
            </a:r>
          </a:p>
        </p:txBody>
      </p:sp>
      <p:sp>
        <p:nvSpPr>
          <p:cNvPr id="11266" name="Rectangle 34"/>
          <p:cNvSpPr>
            <a:spLocks noGrp="1" noChangeArrowheads="1"/>
          </p:cNvSpPr>
          <p:nvPr>
            <p:ph idx="1"/>
          </p:nvPr>
        </p:nvSpPr>
        <p:spPr>
          <a:xfrm>
            <a:off x="145358" y="677334"/>
            <a:ext cx="8853286" cy="4155319"/>
          </a:xfrm>
        </p:spPr>
        <p:txBody>
          <a:bodyPr/>
          <a:lstStyle/>
          <a:p>
            <a:pPr marL="0" indent="0" rtl="0">
              <a:lnSpc>
                <a:spcPct val="85000"/>
              </a:lnSpc>
              <a:spcBef>
                <a:spcPct val="30000"/>
              </a:spcBef>
              <a:buNone/>
            </a:pPr>
            <a:r>
              <a:rPr lang="fr-FR" sz="1600"/>
              <a:t>Rubrique 1.3</a:t>
            </a:r>
          </a:p>
          <a:p>
            <a:pPr lvl="1" rtl="0">
              <a:lnSpc>
                <a:spcPct val="85000"/>
              </a:lnSpc>
              <a:spcBef>
                <a:spcPct val="30000"/>
              </a:spcBef>
            </a:pPr>
            <a:r>
              <a:rPr lang="fr-FR" sz="1600"/>
              <a:t>Créez une démonstration Packet Tracer et faites-y référence lorsque vous présentez les concepts introduits tout au long du chapitre (routeurs, commutateurs, interface, ports, connexions aux supports réseau)</a:t>
            </a:r>
          </a:p>
          <a:p>
            <a:pPr lvl="2" rtl="0">
              <a:lnSpc>
                <a:spcPct val="85000"/>
              </a:lnSpc>
              <a:spcBef>
                <a:spcPct val="30000"/>
              </a:spcBef>
            </a:pPr>
            <a:r>
              <a:rPr lang="fr-FR" sz="1600"/>
              <a:t>Présentez une topologie de base et les principales icônes </a:t>
            </a:r>
          </a:p>
          <a:p>
            <a:pPr lvl="2" rtl="0">
              <a:lnSpc>
                <a:spcPct val="85000"/>
              </a:lnSpc>
              <a:spcBef>
                <a:spcPct val="30000"/>
              </a:spcBef>
            </a:pPr>
            <a:r>
              <a:rPr lang="fr-FR" sz="1600"/>
              <a:t>Faites remarquer les différences entre les topologies physiques et logiques</a:t>
            </a:r>
          </a:p>
          <a:p>
            <a:pPr lvl="2" rtl="0">
              <a:lnSpc>
                <a:spcPct val="85000"/>
              </a:lnSpc>
              <a:spcBef>
                <a:spcPct val="30000"/>
              </a:spcBef>
            </a:pPr>
            <a:r>
              <a:rPr lang="fr-FR" sz="1600"/>
              <a:t>Les analogies peuvent également être utiles. Si l'on pense à un plan des rues, une carte qui montre la topologie physique indique l'emplacement des rues, tandis qu'une carte logique peut indiquer dans quel sens le trafic circule dans les rues, par exemple les rues à sens unique ou les rues à double sens, etc. Il est important de connaître à la fois la topologie physique et la topologie logique, tout comme il est important de savoir non seulement où se trouvent les rues, mais aussi dans quel sens le trafic est autorisé à y circuler.</a:t>
            </a:r>
          </a:p>
          <a:p>
            <a:pPr marL="0" indent="0" rtl="0">
              <a:lnSpc>
                <a:spcPct val="85000"/>
              </a:lnSpc>
              <a:spcBef>
                <a:spcPct val="30000"/>
              </a:spcBef>
              <a:buNone/>
            </a:pPr>
            <a:r>
              <a:rPr lang="fr-FR" sz="1600"/>
              <a:t>Rubrique 1.4</a:t>
            </a:r>
          </a:p>
          <a:p>
            <a:pPr lvl="1" rtl="0">
              <a:lnSpc>
                <a:spcPct val="85000"/>
              </a:lnSpc>
              <a:spcBef>
                <a:spcPct val="30000"/>
              </a:spcBef>
            </a:pPr>
            <a:r>
              <a:rPr lang="fr-FR" sz="1600"/>
              <a:t>Demandez aux élèves quels types d'équipement ont sur leurs réseaux domestiques. Considérez que tous ces éléments se trouvent sur les réseaux de plus grands.  La différence réside dans la capacité, la quantité et le coût de l'équipement d'une entreprise.</a:t>
            </a:r>
          </a:p>
          <a:p>
            <a:pPr marL="261937" lvl="2" indent="0">
              <a:lnSpc>
                <a:spcPct val="85000"/>
              </a:lnSpc>
              <a:spcBef>
                <a:spcPct val="30000"/>
              </a:spcBef>
              <a:buNone/>
            </a:pPr>
            <a:endParaRPr lang="en-US" sz="1400" dirty="0"/>
          </a:p>
          <a:p>
            <a:pPr marL="0" indent="0" eaLnBrk="1" hangingPunct="1">
              <a:lnSpc>
                <a:spcPct val="85000"/>
              </a:lnSpc>
              <a:spcBef>
                <a:spcPct val="30000"/>
              </a:spcBef>
              <a:buNone/>
            </a:pPr>
            <a:endParaRPr lang="en-US" dirty="0"/>
          </a:p>
        </p:txBody>
      </p:sp>
    </p:spTree>
    <p:custDataLst>
      <p:tags r:id="rId1"/>
    </p:custDataLst>
    <p:extLst>
      <p:ext uri="{BB962C8B-B14F-4D97-AF65-F5344CB8AC3E}">
        <p14:creationId xmlns:p14="http://schemas.microsoft.com/office/powerpoint/2010/main" val="1079321200"/>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1393"/>
            <a:ext cx="9144000" cy="590785"/>
          </a:xfrm>
        </p:spPr>
        <p:txBody>
          <a:bodyPr/>
          <a:lstStyle/>
          <a:p>
            <a:pPr rtl="0"/>
            <a:r>
              <a:rPr lang="fr-FR"/>
              <a:t>Module 1: Meilleures Pratiques (Suite)</a:t>
            </a:r>
          </a:p>
        </p:txBody>
      </p:sp>
      <p:sp>
        <p:nvSpPr>
          <p:cNvPr id="11266" name="Rectangle 34"/>
          <p:cNvSpPr>
            <a:spLocks noGrp="1" noChangeArrowheads="1"/>
          </p:cNvSpPr>
          <p:nvPr>
            <p:ph idx="1"/>
          </p:nvPr>
        </p:nvSpPr>
        <p:spPr>
          <a:xfrm>
            <a:off x="145357" y="555978"/>
            <a:ext cx="8853286" cy="4155319"/>
          </a:xfrm>
        </p:spPr>
        <p:txBody>
          <a:bodyPr/>
          <a:lstStyle/>
          <a:p>
            <a:pPr marL="0" indent="0" rtl="0">
              <a:lnSpc>
                <a:spcPct val="85000"/>
              </a:lnSpc>
              <a:spcBef>
                <a:spcPct val="30000"/>
              </a:spcBef>
              <a:buNone/>
            </a:pPr>
            <a:r>
              <a:rPr lang="fr-FR" sz="1600"/>
              <a:t>Rubrique 1.5</a:t>
            </a:r>
          </a:p>
          <a:p>
            <a:pPr lvl="1" rtl="0">
              <a:lnSpc>
                <a:spcPct val="85000"/>
              </a:lnSpc>
              <a:spcBef>
                <a:spcPct val="30000"/>
              </a:spcBef>
            </a:pPr>
            <a:r>
              <a:rPr lang="fr-FR" sz="1600"/>
              <a:t>Demandez à vos élèves comment ils se connectent à Internet chez eux. </a:t>
            </a:r>
          </a:p>
          <a:p>
            <a:pPr lvl="1" rtl="0">
              <a:lnSpc>
                <a:spcPct val="85000"/>
              </a:lnSpc>
              <a:spcBef>
                <a:spcPct val="30000"/>
              </a:spcBef>
            </a:pPr>
            <a:r>
              <a:rPr lang="fr-FR" sz="1600"/>
              <a:t>Certains se rappellent-ils des modem 56 K ?</a:t>
            </a:r>
          </a:p>
          <a:p>
            <a:pPr lvl="1" rtl="0">
              <a:lnSpc>
                <a:spcPct val="85000"/>
              </a:lnSpc>
              <a:spcBef>
                <a:spcPct val="30000"/>
              </a:spcBef>
            </a:pPr>
            <a:r>
              <a:rPr lang="fr-FR" sz="1600"/>
              <a:t>Demandez à la classe si elle utilise un service téléphonique VoIP groupé à partir de leur FAI. Ce serait un exemple de réseau convergé domestique.</a:t>
            </a:r>
          </a:p>
          <a:p>
            <a:pPr marL="0" lvl="0" indent="0" rtl="0">
              <a:lnSpc>
                <a:spcPct val="85000"/>
              </a:lnSpc>
              <a:spcBef>
                <a:spcPct val="30000"/>
              </a:spcBef>
              <a:buClr>
                <a:srgbClr val="58585B"/>
              </a:buClr>
              <a:buNone/>
            </a:pPr>
            <a:r>
              <a:rPr lang="fr-FR" sz="1600"/>
              <a:t>Rubrique 1.6</a:t>
            </a:r>
          </a:p>
          <a:p>
            <a:pPr lvl="1" rtl="0">
              <a:lnSpc>
                <a:spcPct val="85000"/>
              </a:lnSpc>
              <a:spcBef>
                <a:spcPct val="30000"/>
              </a:spcBef>
              <a:buClr>
                <a:srgbClr val="58585B"/>
              </a:buClr>
            </a:pPr>
            <a:r>
              <a:rPr lang="fr-FR" sz="1600"/>
              <a:t>QoS est la possibilité de donner un avantage à certains types de trafic. </a:t>
            </a:r>
          </a:p>
          <a:p>
            <a:pPr lvl="2" rtl="0">
              <a:lnSpc>
                <a:spcPct val="85000"/>
              </a:lnSpc>
              <a:spcBef>
                <a:spcPct val="30000"/>
              </a:spcBef>
              <a:buClr>
                <a:srgbClr val="58585B"/>
              </a:buClr>
            </a:pPr>
            <a:r>
              <a:rPr lang="fr-FR" sz="1600"/>
              <a:t>Demandez à la classe quand nous aimons donner avantage à quelque chose ou à quelqu'un, mais à tout le monde.  S'ils ne peuvent pas penser à quoi que ce soit, demandez si nous avons une urgence, voudrions-nous que l'ambulance, le camion de pompiers, etc. soient traités comme n'importe quel autre morceau de circulation sur la route? </a:t>
            </a:r>
          </a:p>
          <a:p>
            <a:pPr lvl="2" rtl="0">
              <a:lnSpc>
                <a:spcPct val="85000"/>
              </a:lnSpc>
              <a:spcBef>
                <a:spcPct val="30000"/>
              </a:spcBef>
              <a:buClr>
                <a:srgbClr val="58585B"/>
              </a:buClr>
            </a:pPr>
            <a:r>
              <a:rPr lang="fr-FR" sz="1600"/>
              <a:t>Abordez brièvement des exemples de mise en œuvre de la confidentialité, de l'intégrité et de la disponibilité</a:t>
            </a:r>
          </a:p>
          <a:p>
            <a:pPr lvl="3" rtl="0">
              <a:lnSpc>
                <a:spcPct val="85000"/>
              </a:lnSpc>
              <a:spcBef>
                <a:spcPct val="30000"/>
              </a:spcBef>
              <a:buClr>
                <a:srgbClr val="58585B"/>
              </a:buClr>
            </a:pPr>
            <a:r>
              <a:rPr lang="fr-FR" sz="1600"/>
              <a:t>Confidentialité : le chiffrement</a:t>
            </a:r>
          </a:p>
          <a:p>
            <a:pPr lvl="3" rtl="0">
              <a:lnSpc>
                <a:spcPct val="85000"/>
              </a:lnSpc>
              <a:spcBef>
                <a:spcPct val="30000"/>
              </a:spcBef>
              <a:buClr>
                <a:srgbClr val="58585B"/>
              </a:buClr>
            </a:pPr>
            <a:r>
              <a:rPr lang="fr-FR" sz="1600"/>
              <a:t>Intégrité : les sommes de contrôle ou le hashing</a:t>
            </a:r>
          </a:p>
          <a:p>
            <a:pPr lvl="3" rtl="0">
              <a:lnSpc>
                <a:spcPct val="85000"/>
              </a:lnSpc>
              <a:spcBef>
                <a:spcPct val="30000"/>
              </a:spcBef>
              <a:buClr>
                <a:srgbClr val="58585B"/>
              </a:buClr>
            </a:pPr>
            <a:r>
              <a:rPr lang="fr-FR" sz="1600"/>
              <a:t>Disponibilité : assurée grâce à la redondance du matériel, à l'ajout de connexions, aux sauvegardes et à une solution de reprise après sinistre</a:t>
            </a:r>
          </a:p>
          <a:p>
            <a:pPr eaLnBrk="1" hangingPunct="1">
              <a:lnSpc>
                <a:spcPct val="85000"/>
              </a:lnSpc>
              <a:spcBef>
                <a:spcPct val="30000"/>
              </a:spcBef>
            </a:pPr>
            <a:endParaRPr lang="en-US" dirty="0"/>
          </a:p>
        </p:txBody>
      </p:sp>
    </p:spTree>
    <p:extLst>
      <p:ext uri="{BB962C8B-B14F-4D97-AF65-F5344CB8AC3E}">
        <p14:creationId xmlns:p14="http://schemas.microsoft.com/office/powerpoint/2010/main" val="2373082088"/>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 Meilleures Pratiques (Suite)</a:t>
            </a:r>
          </a:p>
        </p:txBody>
      </p:sp>
      <p:sp>
        <p:nvSpPr>
          <p:cNvPr id="11266" name="Rectangle 34"/>
          <p:cNvSpPr>
            <a:spLocks noGrp="1" noChangeArrowheads="1"/>
          </p:cNvSpPr>
          <p:nvPr>
            <p:ph idx="1"/>
          </p:nvPr>
        </p:nvSpPr>
        <p:spPr>
          <a:xfrm>
            <a:off x="145357" y="646544"/>
            <a:ext cx="8853286" cy="4155319"/>
          </a:xfrm>
        </p:spPr>
        <p:txBody>
          <a:bodyPr/>
          <a:lstStyle/>
          <a:p>
            <a:pPr marL="0" indent="0" rtl="0" eaLnBrk="1" hangingPunct="1">
              <a:lnSpc>
                <a:spcPct val="85000"/>
              </a:lnSpc>
              <a:spcBef>
                <a:spcPct val="30000"/>
              </a:spcBef>
              <a:buNone/>
            </a:pPr>
            <a:r>
              <a:rPr lang="fr-FR"/>
              <a:t>Rubrique 1.7</a:t>
            </a:r>
          </a:p>
          <a:p>
            <a:pPr lvl="1" rtl="0">
              <a:lnSpc>
                <a:spcPct val="85000"/>
              </a:lnSpc>
              <a:spcBef>
                <a:spcPct val="30000"/>
              </a:spcBef>
            </a:pPr>
            <a:r>
              <a:rPr lang="fr-FR" sz="1500"/>
              <a:t>Demandez aux élèves d'expliquer quels terminaux personnels ils utilisent au travail et où.</a:t>
            </a:r>
          </a:p>
          <a:p>
            <a:pPr lvl="1" rtl="0">
              <a:lnSpc>
                <a:spcPct val="85000"/>
              </a:lnSpc>
              <a:spcBef>
                <a:spcPct val="30000"/>
              </a:spcBef>
            </a:pPr>
            <a:r>
              <a:rPr lang="fr-FR" sz="1500"/>
              <a:t>Demandez aux élèves s'ils utilisent le cloud computing et pour quoi faire.</a:t>
            </a:r>
          </a:p>
          <a:p>
            <a:pPr lvl="1" rtl="0">
              <a:lnSpc>
                <a:spcPct val="85000"/>
              </a:lnSpc>
              <a:spcBef>
                <a:spcPct val="30000"/>
              </a:spcBef>
            </a:pPr>
            <a:r>
              <a:rPr lang="fr-FR" sz="1500"/>
              <a:t>1.7.6 – Faites des recherches avant le cours pour vous aider à décrire ce qu'est un cloud personnalisé</a:t>
            </a:r>
          </a:p>
          <a:p>
            <a:pPr lvl="1" rtl="0">
              <a:lnSpc>
                <a:spcPct val="85000"/>
              </a:lnSpc>
              <a:spcBef>
                <a:spcPct val="30000"/>
              </a:spcBef>
            </a:pPr>
            <a:r>
              <a:rPr lang="fr-FR" sz="1500"/>
              <a:t>1.7.7 – Demandez aux étudiants si certains utilisent actuellement des outils technologiques personnels</a:t>
            </a:r>
          </a:p>
          <a:p>
            <a:pPr lvl="2" rtl="0">
              <a:lnSpc>
                <a:spcPct val="85000"/>
              </a:lnSpc>
              <a:spcBef>
                <a:spcPct val="30000"/>
              </a:spcBef>
            </a:pPr>
            <a:r>
              <a:rPr lang="fr-FR" sz="1500"/>
              <a:t>Quelles autres possibilités existent, outre celles mentionnées dans le programme ?</a:t>
            </a:r>
          </a:p>
          <a:p>
            <a:pPr marL="0" indent="0" rtl="0">
              <a:lnSpc>
                <a:spcPct val="85000"/>
              </a:lnSpc>
              <a:spcBef>
                <a:spcPct val="30000"/>
              </a:spcBef>
              <a:buNone/>
            </a:pPr>
            <a:r>
              <a:rPr lang="fr-FR"/>
              <a:t>Rubrique 1.8</a:t>
            </a:r>
          </a:p>
          <a:p>
            <a:pPr lvl="1" rtl="0">
              <a:lnSpc>
                <a:spcPct val="85000"/>
              </a:lnSpc>
              <a:spcBef>
                <a:spcPct val="30000"/>
              </a:spcBef>
            </a:pPr>
            <a:r>
              <a:rPr lang="fr-FR" sz="1500"/>
              <a:t>Demandez à la classe quel type de menaces internes qu'elle pourrait voir en tant qu'administrateur réseau.</a:t>
            </a:r>
          </a:p>
          <a:p>
            <a:pPr lvl="1" rtl="0">
              <a:lnSpc>
                <a:spcPct val="85000"/>
              </a:lnSpc>
              <a:spcBef>
                <a:spcPct val="30000"/>
              </a:spcBef>
            </a:pPr>
            <a:r>
              <a:rPr lang="fr-FR" sz="1500"/>
              <a:t>Demandez pourquoi les attaques internes sont aussi importantes que les attaques externes évidentes.</a:t>
            </a:r>
          </a:p>
          <a:p>
            <a:pPr marL="0" indent="0" rtl="0">
              <a:lnSpc>
                <a:spcPct val="85000"/>
              </a:lnSpc>
              <a:spcBef>
                <a:spcPct val="30000"/>
              </a:spcBef>
              <a:buNone/>
            </a:pPr>
            <a:r>
              <a:rPr lang="fr-FR"/>
              <a:t>Rubrique 1.9</a:t>
            </a:r>
          </a:p>
          <a:p>
            <a:pPr lvl="1" rtl="0">
              <a:lnSpc>
                <a:spcPct val="85000"/>
              </a:lnSpc>
              <a:spcBef>
                <a:spcPct val="30000"/>
              </a:spcBef>
            </a:pPr>
            <a:r>
              <a:rPr lang="fr-FR" sz="1500"/>
              <a:t>Présentez les bénéfices de l'obtention d'une certification CCNA.</a:t>
            </a:r>
          </a:p>
          <a:p>
            <a:pPr lvl="1" rtl="0">
              <a:lnSpc>
                <a:spcPct val="85000"/>
              </a:lnSpc>
              <a:spcBef>
                <a:spcPct val="30000"/>
              </a:spcBef>
            </a:pPr>
            <a:r>
              <a:rPr lang="fr-FR" sz="1500"/>
              <a:t>Demandez aux élèves de rechercher des offres d'emploi dans le domaine des réseaux qui nécessitent une certification CCNA ou une autre certification Cisco.</a:t>
            </a:r>
          </a:p>
          <a:p>
            <a:pPr>
              <a:lnSpc>
                <a:spcPct val="85000"/>
              </a:lnSpc>
              <a:spcBef>
                <a:spcPct val="30000"/>
              </a:spcBef>
            </a:pPr>
            <a:endParaRPr lang="en-US" dirty="0"/>
          </a:p>
          <a:p>
            <a:pPr>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extLst>
      <p:ext uri="{BB962C8B-B14F-4D97-AF65-F5344CB8AC3E}">
        <p14:creationId xmlns:p14="http://schemas.microsoft.com/office/powerpoint/2010/main" val="2856283264"/>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751893"/>
            <a:ext cx="6672708" cy="644730"/>
          </a:xfrm>
        </p:spPr>
        <p:txBody>
          <a:bodyPr/>
          <a:lstStyle/>
          <a:p>
            <a:pPr rtl="0"/>
            <a:r>
              <a:rPr lang="fr-FR">
                <a:solidFill>
                  <a:schemeClr val="accent5">
                    <a:lumMod val="40000"/>
                    <a:lumOff val="60000"/>
                  </a:schemeClr>
                </a:solidFill>
              </a:rPr>
              <a:t>Module 1: Mise en réseau aujourd'hui</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4"/>
            <a:ext cx="9144000" cy="612812"/>
          </a:xfrm>
        </p:spPr>
        <p:txBody>
          <a:bodyPr/>
          <a:lstStyle/>
          <a:p>
            <a:pPr rtl="0" eaLnBrk="1" hangingPunct="1"/>
            <a:r>
              <a:rPr lang="fr-FR"/>
              <a:t>Objectifs du module</a:t>
            </a:r>
          </a:p>
        </p:txBody>
      </p:sp>
      <p:sp>
        <p:nvSpPr>
          <p:cNvPr id="6147" name="Rectangle 34"/>
          <p:cNvSpPr>
            <a:spLocks noGrp="1" noChangeArrowheads="1"/>
          </p:cNvSpPr>
          <p:nvPr>
            <p:ph idx="1"/>
          </p:nvPr>
        </p:nvSpPr>
        <p:spPr>
          <a:xfrm>
            <a:off x="99461" y="654206"/>
            <a:ext cx="8731272" cy="827461"/>
          </a:xfrm>
        </p:spPr>
        <p:txBody>
          <a:bodyPr/>
          <a:lstStyle/>
          <a:p>
            <a:pPr marL="0" lvl="0" indent="0" defTabSz="914400" rtl="0" eaLnBrk="0" hangingPunct="0">
              <a:spcBef>
                <a:spcPct val="0"/>
              </a:spcBef>
              <a:spcAft>
                <a:spcPct val="0"/>
              </a:spcAft>
              <a:buClrTx/>
              <a:buSzTx/>
              <a:buNone/>
            </a:pPr>
            <a:r>
              <a:rPr lang="fr-FR" sz="1400" b="1">
                <a:solidFill>
                  <a:schemeClr val="tx1"/>
                </a:solidFill>
                <a:ea typeface="Calibri" panose="020F0502020204030204" pitchFamily="34" charset="0"/>
                <a:cs typeface="Calibri" panose="020F0502020204030204" pitchFamily="34" charset="0"/>
              </a:rPr>
              <a:t>Titre du module : </a:t>
            </a:r>
            <a:r>
              <a:rPr lang="fr-FR" sz="1400">
                <a:solidFill>
                  <a:schemeClr val="tx1"/>
                </a:solidFill>
                <a:ea typeface="Calibri" panose="020F0502020204030204" pitchFamily="34" charset="0"/>
                <a:cs typeface="Calibri" panose="020F0502020204030204" pitchFamily="34" charset="0"/>
              </a:rPr>
              <a:t>Mise en réseau aujourd'hui</a:t>
            </a:r>
          </a:p>
          <a:p>
            <a:pPr marL="0" lvl="0" indent="0" defTabSz="914400" eaLnBrk="0" hangingPunct="0">
              <a:spcBef>
                <a:spcPct val="0"/>
              </a:spcBef>
              <a:spcAft>
                <a:spcPct val="0"/>
              </a:spcAft>
              <a:buClrTx/>
              <a:buSzTx/>
              <a:buNone/>
            </a:pPr>
            <a:endParaRPr lang="en-US" altLang="en-US" sz="1400" dirty="0">
              <a:solidFill>
                <a:schemeClr val="tx1"/>
              </a:solidFill>
            </a:endParaRPr>
          </a:p>
          <a:p>
            <a:pPr marL="0" lvl="0" indent="0" defTabSz="914400" rtl="0" eaLnBrk="0" hangingPunct="0">
              <a:spcBef>
                <a:spcPct val="0"/>
              </a:spcBef>
              <a:spcAft>
                <a:spcPct val="0"/>
              </a:spcAft>
              <a:buClrTx/>
              <a:buSzTx/>
              <a:buNone/>
            </a:pPr>
            <a:r>
              <a:rPr lang="fr-FR" sz="1400" b="1">
                <a:solidFill>
                  <a:schemeClr val="tx1"/>
                </a:solidFill>
                <a:ea typeface="Calibri" panose="020F0502020204030204" pitchFamily="34" charset="0"/>
                <a:cs typeface="Calibri" panose="020F0502020204030204" pitchFamily="34" charset="0"/>
              </a:rPr>
              <a:t>Objectif du module</a:t>
            </a:r>
            <a:r>
              <a:rPr lang="fr-FR" sz="1400">
                <a:solidFill>
                  <a:schemeClr val="tx1"/>
                </a:solidFill>
                <a:ea typeface="Calibri" panose="020F0502020204030204" pitchFamily="34" charset="0"/>
                <a:cs typeface="Calibri" panose="020F0502020204030204" pitchFamily="34" charset="0"/>
              </a:rPr>
              <a:t>: Expliquer les progrès des technologies modernes.</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137076305"/>
              </p:ext>
            </p:extLst>
          </p:nvPr>
        </p:nvGraphicFramePr>
        <p:xfrm>
          <a:off x="423333" y="1625600"/>
          <a:ext cx="8263467" cy="2765570"/>
        </p:xfrm>
        <a:graphic>
          <a:graphicData uri="http://schemas.openxmlformats.org/drawingml/2006/table">
            <a:tbl>
              <a:tblPr firstRow="1" firstCol="1" bandRow="1">
                <a:tableStyleId>{5C22544A-7EE6-4342-B048-85BDC9FD1C3A}</a:tableStyleId>
              </a:tblPr>
              <a:tblGrid>
                <a:gridCol w="2917548">
                  <a:extLst>
                    <a:ext uri="{9D8B030D-6E8A-4147-A177-3AD203B41FA5}">
                      <a16:colId xmlns:a16="http://schemas.microsoft.com/office/drawing/2014/main" val="399010295"/>
                    </a:ext>
                  </a:extLst>
                </a:gridCol>
                <a:gridCol w="5345919">
                  <a:extLst>
                    <a:ext uri="{9D8B030D-6E8A-4147-A177-3AD203B41FA5}">
                      <a16:colId xmlns:a16="http://schemas.microsoft.com/office/drawing/2014/main" val="3417728144"/>
                    </a:ext>
                  </a:extLst>
                </a:gridCol>
              </a:tblGrid>
              <a:tr h="224116">
                <a:tc>
                  <a:txBody>
                    <a:bodyPr/>
                    <a:lstStyle/>
                    <a:p>
                      <a:pPr marL="0" marR="0" rtl="0">
                        <a:lnSpc>
                          <a:spcPct val="107000"/>
                        </a:lnSpc>
                        <a:spcBef>
                          <a:spcPts val="0"/>
                        </a:spcBef>
                        <a:spcAft>
                          <a:spcPts val="0"/>
                        </a:spcAft>
                      </a:pPr>
                      <a:r>
                        <a:rPr lang="fr-FR" sz="1100">
                          <a:effectLst/>
                        </a:rPr>
                        <a:t>Titre du Rubrique</a:t>
                      </a:r>
                    </a:p>
                  </a:txBody>
                  <a:tcPr marL="60168" marR="60168" marT="0" marB="0"/>
                </a:tc>
                <a:tc>
                  <a:txBody>
                    <a:bodyPr/>
                    <a:lstStyle/>
                    <a:p>
                      <a:pPr marL="0" marR="0" rtl="0">
                        <a:lnSpc>
                          <a:spcPct val="107000"/>
                        </a:lnSpc>
                        <a:spcBef>
                          <a:spcPts val="0"/>
                        </a:spcBef>
                        <a:spcAft>
                          <a:spcPts val="0"/>
                        </a:spcAft>
                      </a:pPr>
                      <a:r>
                        <a:rPr lang="fr-FR" sz="1100">
                          <a:effectLst/>
                        </a:rPr>
                        <a:t>Objectif du Rubrique</a:t>
                      </a:r>
                    </a:p>
                  </a:txBody>
                  <a:tcPr marL="60168" marR="60168" marT="0" marB="0"/>
                </a:tc>
                <a:extLst>
                  <a:ext uri="{0D108BD9-81ED-4DB2-BD59-A6C34878D82A}">
                    <a16:rowId xmlns:a16="http://schemas.microsoft.com/office/drawing/2014/main" val="364302898"/>
                  </a:ext>
                </a:extLst>
              </a:tr>
              <a:tr h="263724">
                <a:tc>
                  <a:txBody>
                    <a:bodyPr/>
                    <a:lstStyle/>
                    <a:p>
                      <a:pPr marL="0" marR="0" rtl="0">
                        <a:lnSpc>
                          <a:spcPct val="107000"/>
                        </a:lnSpc>
                        <a:spcBef>
                          <a:spcPts val="0"/>
                        </a:spcBef>
                        <a:spcAft>
                          <a:spcPts val="0"/>
                        </a:spcAft>
                      </a:pPr>
                      <a:r>
                        <a:rPr lang="fr-FR" sz="1100">
                          <a:effectLst/>
                        </a:rPr>
                        <a:t>Les réseaux affectent nos vies</a:t>
                      </a:r>
                    </a:p>
                  </a:txBody>
                  <a:tcPr marL="60168" marR="60168" marT="0" marB="0"/>
                </a:tc>
                <a:tc>
                  <a:txBody>
                    <a:bodyPr/>
                    <a:lstStyle/>
                    <a:p>
                      <a:pPr marL="0" marR="0" rtl="0">
                        <a:lnSpc>
                          <a:spcPct val="107000"/>
                        </a:lnSpc>
                        <a:spcBef>
                          <a:spcPts val="0"/>
                        </a:spcBef>
                        <a:spcAft>
                          <a:spcPts val="0"/>
                        </a:spcAft>
                      </a:pPr>
                      <a:r>
                        <a:rPr lang="fr-FR" sz="1100">
                          <a:effectLst/>
                        </a:rPr>
                        <a:t>Expliquer comment les réseaux ont un impact sur notre vie quotidienne.</a:t>
                      </a:r>
                    </a:p>
                  </a:txBody>
                  <a:tcPr marL="60168" marR="60168" marT="0" marB="0"/>
                </a:tc>
                <a:extLst>
                  <a:ext uri="{0D108BD9-81ED-4DB2-BD59-A6C34878D82A}">
                    <a16:rowId xmlns:a16="http://schemas.microsoft.com/office/drawing/2014/main" val="3530891527"/>
                  </a:ext>
                </a:extLst>
              </a:tr>
              <a:tr h="263724">
                <a:tc>
                  <a:txBody>
                    <a:bodyPr/>
                    <a:lstStyle/>
                    <a:p>
                      <a:pPr marL="0" marR="0" rtl="0">
                        <a:lnSpc>
                          <a:spcPct val="107000"/>
                        </a:lnSpc>
                        <a:spcBef>
                          <a:spcPts val="0"/>
                        </a:spcBef>
                        <a:spcAft>
                          <a:spcPts val="0"/>
                        </a:spcAft>
                      </a:pPr>
                      <a:r>
                        <a:rPr lang="fr-FR" sz="1100">
                          <a:effectLst/>
                        </a:rPr>
                        <a:t>Composants réseau</a:t>
                      </a:r>
                    </a:p>
                  </a:txBody>
                  <a:tcPr marL="60168" marR="60168" marT="0" marB="0"/>
                </a:tc>
                <a:tc>
                  <a:txBody>
                    <a:bodyPr/>
                    <a:lstStyle/>
                    <a:p>
                      <a:pPr marL="0" marR="0" rtl="0">
                        <a:lnSpc>
                          <a:spcPct val="107000"/>
                        </a:lnSpc>
                        <a:spcBef>
                          <a:spcPts val="0"/>
                        </a:spcBef>
                        <a:spcAft>
                          <a:spcPts val="0"/>
                        </a:spcAft>
                      </a:pPr>
                      <a:r>
                        <a:rPr lang="fr-FR" sz="1100">
                          <a:effectLst/>
                        </a:rPr>
                        <a:t>Expliquer comment les périphériques hôte et réseau sont utilisés.</a:t>
                      </a:r>
                    </a:p>
                  </a:txBody>
                  <a:tcPr marL="60168" marR="60168" marT="0" marB="0"/>
                </a:tc>
                <a:extLst>
                  <a:ext uri="{0D108BD9-81ED-4DB2-BD59-A6C34878D82A}">
                    <a16:rowId xmlns:a16="http://schemas.microsoft.com/office/drawing/2014/main" val="662892947"/>
                  </a:ext>
                </a:extLst>
              </a:tr>
              <a:tr h="254659">
                <a:tc>
                  <a:txBody>
                    <a:bodyPr/>
                    <a:lstStyle/>
                    <a:p>
                      <a:pPr marL="0" marR="0" rtl="0">
                        <a:lnSpc>
                          <a:spcPct val="107000"/>
                        </a:lnSpc>
                        <a:spcBef>
                          <a:spcPts val="0"/>
                        </a:spcBef>
                        <a:spcAft>
                          <a:spcPts val="0"/>
                        </a:spcAft>
                      </a:pPr>
                      <a:r>
                        <a:rPr lang="fr-FR" sz="1100">
                          <a:effectLst/>
                        </a:rPr>
                        <a:t>Topologies et représentations du réseau</a:t>
                      </a:r>
                    </a:p>
                  </a:txBody>
                  <a:tcPr marL="60168" marR="60168" marT="0" marB="0"/>
                </a:tc>
                <a:tc>
                  <a:txBody>
                    <a:bodyPr/>
                    <a:lstStyle/>
                    <a:p>
                      <a:pPr marL="0" marR="0" rtl="0">
                        <a:lnSpc>
                          <a:spcPct val="107000"/>
                        </a:lnSpc>
                        <a:spcBef>
                          <a:spcPts val="0"/>
                        </a:spcBef>
                        <a:spcAft>
                          <a:spcPts val="0"/>
                        </a:spcAft>
                      </a:pPr>
                      <a:r>
                        <a:rPr lang="fr-FR" sz="1100">
                          <a:effectLst/>
                        </a:rPr>
                        <a:t>Expliquer les représentations du réseau et comment elles sont utilisées dans les topologies.</a:t>
                      </a:r>
                    </a:p>
                  </a:txBody>
                  <a:tcPr marL="60168" marR="60168" marT="0" marB="0"/>
                </a:tc>
                <a:extLst>
                  <a:ext uri="{0D108BD9-81ED-4DB2-BD59-A6C34878D82A}">
                    <a16:rowId xmlns:a16="http://schemas.microsoft.com/office/drawing/2014/main" val="1283686363"/>
                  </a:ext>
                </a:extLst>
              </a:tr>
              <a:tr h="249911">
                <a:tc>
                  <a:txBody>
                    <a:bodyPr/>
                    <a:lstStyle/>
                    <a:p>
                      <a:pPr marL="0" marR="0" rtl="0">
                        <a:lnSpc>
                          <a:spcPct val="107000"/>
                        </a:lnSpc>
                        <a:spcBef>
                          <a:spcPts val="0"/>
                        </a:spcBef>
                        <a:spcAft>
                          <a:spcPts val="0"/>
                        </a:spcAft>
                      </a:pPr>
                      <a:r>
                        <a:rPr lang="fr-FR" sz="1100">
                          <a:effectLst/>
                        </a:rPr>
                        <a:t>Types courants de réseaux</a:t>
                      </a:r>
                    </a:p>
                  </a:txBody>
                  <a:tcPr marL="60168" marR="60168" marT="0" marB="0"/>
                </a:tc>
                <a:tc>
                  <a:txBody>
                    <a:bodyPr/>
                    <a:lstStyle/>
                    <a:p>
                      <a:pPr marL="0" marR="0" rtl="0">
                        <a:lnSpc>
                          <a:spcPct val="107000"/>
                        </a:lnSpc>
                        <a:spcBef>
                          <a:spcPts val="0"/>
                        </a:spcBef>
                        <a:spcAft>
                          <a:spcPts val="0"/>
                        </a:spcAft>
                      </a:pPr>
                      <a:r>
                        <a:rPr lang="fr-FR" sz="1100">
                          <a:effectLst/>
                        </a:rPr>
                        <a:t>Comparer les caractéristiques des types courants de réseaux.</a:t>
                      </a:r>
                    </a:p>
                  </a:txBody>
                  <a:tcPr marL="60168" marR="60168" marT="0" marB="0"/>
                </a:tc>
                <a:extLst>
                  <a:ext uri="{0D108BD9-81ED-4DB2-BD59-A6C34878D82A}">
                    <a16:rowId xmlns:a16="http://schemas.microsoft.com/office/drawing/2014/main" val="2466644772"/>
                  </a:ext>
                </a:extLst>
              </a:tr>
              <a:tr h="263724">
                <a:tc>
                  <a:txBody>
                    <a:bodyPr/>
                    <a:lstStyle/>
                    <a:p>
                      <a:pPr marL="0" marR="0" rtl="0">
                        <a:lnSpc>
                          <a:spcPct val="107000"/>
                        </a:lnSpc>
                        <a:spcBef>
                          <a:spcPts val="0"/>
                        </a:spcBef>
                        <a:spcAft>
                          <a:spcPts val="0"/>
                        </a:spcAft>
                      </a:pPr>
                      <a:r>
                        <a:rPr lang="fr-FR" sz="1100">
                          <a:effectLst/>
                        </a:rPr>
                        <a:t>Connexions Internet</a:t>
                      </a:r>
                    </a:p>
                  </a:txBody>
                  <a:tcPr marL="60168" marR="60168" marT="0" marB="0"/>
                </a:tc>
                <a:tc>
                  <a:txBody>
                    <a:bodyPr/>
                    <a:lstStyle/>
                    <a:p>
                      <a:pPr marL="0" marR="0" rtl="0">
                        <a:lnSpc>
                          <a:spcPct val="107000"/>
                        </a:lnSpc>
                        <a:spcBef>
                          <a:spcPts val="0"/>
                        </a:spcBef>
                        <a:spcAft>
                          <a:spcPts val="0"/>
                        </a:spcAft>
                      </a:pPr>
                      <a:r>
                        <a:rPr lang="fr-FR" sz="1100">
                          <a:effectLst/>
                        </a:rPr>
                        <a:t>Expliquer comment les réseaux LAN et WAN s'interconnectent à Internet.</a:t>
                      </a:r>
                    </a:p>
                  </a:txBody>
                  <a:tcPr marL="60168" marR="60168" marT="0" marB="0"/>
                </a:tc>
                <a:extLst>
                  <a:ext uri="{0D108BD9-81ED-4DB2-BD59-A6C34878D82A}">
                    <a16:rowId xmlns:a16="http://schemas.microsoft.com/office/drawing/2014/main" val="2893854660"/>
                  </a:ext>
                </a:extLst>
              </a:tr>
              <a:tr h="287720">
                <a:tc>
                  <a:txBody>
                    <a:bodyPr/>
                    <a:lstStyle/>
                    <a:p>
                      <a:pPr marL="0" marR="0" rtl="0">
                        <a:lnSpc>
                          <a:spcPct val="107000"/>
                        </a:lnSpc>
                        <a:spcBef>
                          <a:spcPts val="0"/>
                        </a:spcBef>
                        <a:spcAft>
                          <a:spcPts val="0"/>
                        </a:spcAft>
                      </a:pPr>
                      <a:r>
                        <a:rPr lang="fr-FR" sz="1100">
                          <a:effectLst/>
                        </a:rPr>
                        <a:t>Réseaux fiables</a:t>
                      </a:r>
                    </a:p>
                  </a:txBody>
                  <a:tcPr marL="60168" marR="60168" marT="0" marB="0"/>
                </a:tc>
                <a:tc>
                  <a:txBody>
                    <a:bodyPr/>
                    <a:lstStyle/>
                    <a:p>
                      <a:pPr marL="0" marR="0" rtl="0">
                        <a:lnSpc>
                          <a:spcPct val="107000"/>
                        </a:lnSpc>
                        <a:spcBef>
                          <a:spcPts val="0"/>
                        </a:spcBef>
                        <a:spcAft>
                          <a:spcPts val="0"/>
                        </a:spcAft>
                      </a:pPr>
                      <a:r>
                        <a:rPr lang="fr-FR" sz="1100">
                          <a:effectLst/>
                        </a:rPr>
                        <a:t>Décrire les quatre conditions de base pour disposer d'un réseau fiable.</a:t>
                      </a:r>
                    </a:p>
                  </a:txBody>
                  <a:tcPr marL="60168" marR="60168" marT="0" marB="0"/>
                </a:tc>
                <a:extLst>
                  <a:ext uri="{0D108BD9-81ED-4DB2-BD59-A6C34878D82A}">
                    <a16:rowId xmlns:a16="http://schemas.microsoft.com/office/drawing/2014/main" val="811040832"/>
                  </a:ext>
                </a:extLst>
              </a:tr>
              <a:tr h="406548">
                <a:tc>
                  <a:txBody>
                    <a:bodyPr/>
                    <a:lstStyle/>
                    <a:p>
                      <a:pPr marL="0" marR="0" rtl="0">
                        <a:lnSpc>
                          <a:spcPct val="107000"/>
                        </a:lnSpc>
                        <a:spcBef>
                          <a:spcPts val="0"/>
                        </a:spcBef>
                        <a:spcAft>
                          <a:spcPts val="0"/>
                        </a:spcAft>
                      </a:pPr>
                      <a:r>
                        <a:rPr lang="fr-FR" sz="1100">
                          <a:effectLst/>
                        </a:rPr>
                        <a:t>Tendances en matière de réseau</a:t>
                      </a:r>
                    </a:p>
                  </a:txBody>
                  <a:tcPr marL="60168" marR="60168" marT="0" marB="0"/>
                </a:tc>
                <a:tc>
                  <a:txBody>
                    <a:bodyPr/>
                    <a:lstStyle/>
                    <a:p>
                      <a:pPr marL="0" marR="0" rtl="0">
                        <a:lnSpc>
                          <a:spcPct val="107000"/>
                        </a:lnSpc>
                        <a:spcBef>
                          <a:spcPts val="0"/>
                        </a:spcBef>
                        <a:spcAft>
                          <a:spcPts val="0"/>
                        </a:spcAft>
                      </a:pPr>
                      <a:r>
                        <a:rPr lang="fr-FR" sz="1100">
                          <a:effectLst/>
                        </a:rPr>
                        <a:t>Expliquer comment les tendances telles que le BYOD, la collaboration en ligne, la vidéo et le cloud computing changent la façon dont nous interagissons.</a:t>
                      </a:r>
                    </a:p>
                  </a:txBody>
                  <a:tcPr marL="60168" marR="60168" marT="0" marB="0"/>
                </a:tc>
                <a:extLst>
                  <a:ext uri="{0D108BD9-81ED-4DB2-BD59-A6C34878D82A}">
                    <a16:rowId xmlns:a16="http://schemas.microsoft.com/office/drawing/2014/main" val="2031869363"/>
                  </a:ext>
                </a:extLst>
              </a:tr>
              <a:tr h="287720">
                <a:tc>
                  <a:txBody>
                    <a:bodyPr/>
                    <a:lstStyle/>
                    <a:p>
                      <a:pPr marL="0" marR="0" rtl="0">
                        <a:lnSpc>
                          <a:spcPct val="107000"/>
                        </a:lnSpc>
                        <a:spcBef>
                          <a:spcPts val="0"/>
                        </a:spcBef>
                        <a:spcAft>
                          <a:spcPts val="0"/>
                        </a:spcAft>
                      </a:pPr>
                      <a:r>
                        <a:rPr lang="fr-FR" sz="1100">
                          <a:effectLst/>
                        </a:rPr>
                        <a:t>Sécurité du réseau</a:t>
                      </a:r>
                    </a:p>
                  </a:txBody>
                  <a:tcPr marL="60168" marR="60168" marT="0" marB="0"/>
                </a:tc>
                <a:tc>
                  <a:txBody>
                    <a:bodyPr/>
                    <a:lstStyle/>
                    <a:p>
                      <a:pPr marL="0" marR="0" rtl="0">
                        <a:lnSpc>
                          <a:spcPct val="107000"/>
                        </a:lnSpc>
                        <a:spcBef>
                          <a:spcPts val="0"/>
                        </a:spcBef>
                        <a:spcAft>
                          <a:spcPts val="0"/>
                        </a:spcAft>
                      </a:pPr>
                      <a:r>
                        <a:rPr lang="fr-FR" sz="1100">
                          <a:effectLst/>
                        </a:rPr>
                        <a:t>Identifier quelques menaces de sécurité de base et une solution pour tous les réseaux.</a:t>
                      </a:r>
                    </a:p>
                  </a:txBody>
                  <a:tcPr marL="60168" marR="60168" marT="0" marB="0"/>
                </a:tc>
                <a:extLst>
                  <a:ext uri="{0D108BD9-81ED-4DB2-BD59-A6C34878D82A}">
                    <a16:rowId xmlns:a16="http://schemas.microsoft.com/office/drawing/2014/main" val="2746633774"/>
                  </a:ext>
                </a:extLst>
              </a:tr>
              <a:tr h="263724">
                <a:tc>
                  <a:txBody>
                    <a:bodyPr/>
                    <a:lstStyle/>
                    <a:p>
                      <a:pPr marL="0" marR="0" rtl="0">
                        <a:lnSpc>
                          <a:spcPct val="107000"/>
                        </a:lnSpc>
                        <a:spcBef>
                          <a:spcPts val="0"/>
                        </a:spcBef>
                        <a:spcAft>
                          <a:spcPts val="0"/>
                        </a:spcAft>
                      </a:pPr>
                      <a:r>
                        <a:rPr lang="fr-FR" sz="1100">
                          <a:effectLst/>
                        </a:rPr>
                        <a:t>Professionnel de l'IT</a:t>
                      </a:r>
                    </a:p>
                  </a:txBody>
                  <a:tcPr marL="60168" marR="60168" marT="0" marB="0"/>
                </a:tc>
                <a:tc>
                  <a:txBody>
                    <a:bodyPr/>
                    <a:lstStyle/>
                    <a:p>
                      <a:pPr marL="0" marR="0" rtl="0">
                        <a:lnSpc>
                          <a:spcPct val="107000"/>
                        </a:lnSpc>
                        <a:spcBef>
                          <a:spcPts val="0"/>
                        </a:spcBef>
                        <a:spcAft>
                          <a:spcPts val="0"/>
                        </a:spcAft>
                      </a:pPr>
                      <a:r>
                        <a:rPr lang="fr-FR" sz="1100">
                          <a:effectLst/>
                        </a:rPr>
                        <a:t>Expliquer les possibilités d'emploi dans le domaine des réseaux.</a:t>
                      </a:r>
                    </a:p>
                  </a:txBody>
                  <a:tcPr marL="60168" marR="60168" marT="0" marB="0"/>
                </a:tc>
                <a:extLst>
                  <a:ext uri="{0D108BD9-81ED-4DB2-BD59-A6C34878D82A}">
                    <a16:rowId xmlns:a16="http://schemas.microsoft.com/office/drawing/2014/main" val="1938905636"/>
                  </a:ext>
                </a:extLst>
              </a:tr>
            </a:tbl>
          </a:graphicData>
        </a:graphic>
      </p:graphicFrame>
    </p:spTree>
    <p:custDataLst>
      <p:tags r:id="rId1"/>
    </p:custDataLst>
    <p:extLst>
      <p:ext uri="{BB962C8B-B14F-4D97-AF65-F5344CB8AC3E}">
        <p14:creationId xmlns:p14="http://schemas.microsoft.com/office/powerpoint/2010/main" val="3381894665"/>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pPr rtl="0"/>
            <a:r>
              <a:rPr lang="fr-FR">
                <a:solidFill>
                  <a:schemeClr val="accent5">
                    <a:lumMod val="40000"/>
                    <a:lumOff val="60000"/>
                  </a:schemeClr>
                </a:solidFill>
              </a:rPr>
              <a:t>1.1 Les réseaux affectent nos vies</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8853286" cy="1470123"/>
          </a:xfrm>
        </p:spPr>
        <p:txBody>
          <a:bodyPr/>
          <a:lstStyle/>
          <a:p>
            <a:pPr marL="0" indent="0">
              <a:buNone/>
            </a:pPr>
            <a:endParaRPr lang="en-US" dirty="0"/>
          </a:p>
          <a:p>
            <a:pPr marL="0" indent="0" rtl="0">
              <a:buNone/>
            </a:pPr>
            <a:r>
              <a:rPr lang="fr-FR" sz="1800"/>
              <a:t>Le besoin de communiquer est aussi important pour nous que l'air, l'eau, la nourriture et le gîte. Aujourd'hui, grâce aux réseaux, nous sommes plus connectés que jamais.</a:t>
            </a:r>
          </a:p>
        </p:txBody>
      </p:sp>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rtl="0"/>
            <a:r>
              <a:rPr lang="fr-FR" sz="1600"/>
              <a:t>Mise en réseau aujourd'hui</a:t>
            </a:r>
            <a:br>
              <a:rPr lang="en-US" altLang="en-US" dirty="0"/>
            </a:br>
            <a:r>
              <a:rPr lang="fr-FR"/>
              <a:t>Les réseaux nous connectent</a:t>
            </a: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21E48970-9722-4D48-A1CA-F1B06B3C39A3}"/>
              </a:ext>
            </a:extLst>
          </p:cNvPr>
          <p:cNvSpPr txBox="1">
            <a:spLocks noChangeArrowheads="1"/>
          </p:cNvSpPr>
          <p:nvPr/>
        </p:nvSpPr>
        <p:spPr bwMode="auto">
          <a:xfrm>
            <a:off x="0" y="-123237"/>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rtl="0"/>
            <a:r>
              <a:rPr lang="fr-FR" sz="1600"/>
              <a:t>Mise en réseau aujourd'hui</a:t>
            </a:r>
            <a:br>
              <a:rPr lang="en-US" altLang="en-US" dirty="0"/>
            </a:br>
            <a:endParaRPr lang="en-US" altLang="en-US" dirty="0"/>
          </a:p>
        </p:txBody>
      </p:sp>
      <p:sp>
        <p:nvSpPr>
          <p:cNvPr id="8194" name="Rectangle 2"/>
          <p:cNvSpPr>
            <a:spLocks noGrp="1" noChangeArrowheads="1"/>
          </p:cNvSpPr>
          <p:nvPr>
            <p:ph type="title"/>
          </p:nvPr>
        </p:nvSpPr>
        <p:spPr>
          <a:xfrm>
            <a:off x="1" y="41393"/>
            <a:ext cx="9144000" cy="592921"/>
          </a:xfrm>
        </p:spPr>
        <p:txBody>
          <a:bodyPr/>
          <a:lstStyle/>
          <a:p>
            <a:pPr rtl="0"/>
            <a:r>
              <a:rPr lang="fr-FR"/>
              <a:t>Vidéo - L'expérience d'apprentissage Cisco Networking Academy</a:t>
            </a:r>
          </a:p>
        </p:txBody>
      </p:sp>
      <p:sp>
        <p:nvSpPr>
          <p:cNvPr id="2" name="Content Placeholder 1"/>
          <p:cNvSpPr>
            <a:spLocks noGrp="1"/>
          </p:cNvSpPr>
          <p:nvPr>
            <p:ph idx="1"/>
          </p:nvPr>
        </p:nvSpPr>
        <p:spPr>
          <a:xfrm>
            <a:off x="144065" y="798944"/>
            <a:ext cx="8853286" cy="547847"/>
          </a:xfrm>
        </p:spPr>
        <p:txBody>
          <a:bodyPr/>
          <a:lstStyle/>
          <a:p>
            <a:pPr marL="0" indent="0" rtl="0">
              <a:buNone/>
            </a:pPr>
            <a:r>
              <a:rPr lang="fr-FR"/>
              <a:t>Cisco Networking Academy : découvrez comment nous utilisons la technologie pour rendre le monde meilleur.</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6530" y="1510517"/>
            <a:ext cx="5263338" cy="3003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429297576"/>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réseaux aujourd'hui </a:t>
            </a:r>
            <a:br>
              <a:rPr lang="en-US" altLang="en-US" dirty="0"/>
            </a:br>
            <a:r>
              <a:rPr lang="fr-FR"/>
              <a:t>Sans frontières</a:t>
            </a:r>
          </a:p>
        </p:txBody>
      </p:sp>
      <p:sp>
        <p:nvSpPr>
          <p:cNvPr id="8195" name="Rectangle 6"/>
          <p:cNvSpPr>
            <a:spLocks noGrp="1" noChangeArrowheads="1"/>
          </p:cNvSpPr>
          <p:nvPr>
            <p:ph idx="1"/>
          </p:nvPr>
        </p:nvSpPr>
        <p:spPr>
          <a:xfrm>
            <a:off x="124609" y="905949"/>
            <a:ext cx="8853286" cy="1166043"/>
          </a:xfrm>
        </p:spPr>
        <p:txBody>
          <a:bodyPr/>
          <a:lstStyle/>
          <a:p>
            <a:pPr rtl="0">
              <a:buFont typeface="Arial" panose="020B0604020202020204" pitchFamily="34" charset="0"/>
              <a:buChar char="•"/>
            </a:pPr>
            <a:r>
              <a:rPr lang="fr-FR"/>
              <a:t>Monde sans frontières</a:t>
            </a:r>
          </a:p>
          <a:p>
            <a:pPr rtl="0">
              <a:buFont typeface="Arial" panose="020B0604020202020204" pitchFamily="34" charset="0"/>
              <a:buChar char="•"/>
            </a:pPr>
            <a:r>
              <a:rPr lang="fr-FR"/>
              <a:t>Communautés mondiales</a:t>
            </a:r>
          </a:p>
          <a:p>
            <a:pPr rtl="0">
              <a:buFont typeface="Arial" panose="020B0604020202020204" pitchFamily="34" charset="0"/>
              <a:buChar char="•"/>
            </a:pPr>
            <a:r>
              <a:rPr lang="fr-FR"/>
              <a:t>Réseau humain</a:t>
            </a:r>
          </a:p>
        </p:txBody>
      </p:sp>
      <p:pic>
        <p:nvPicPr>
          <p:cNvPr id="3" name="Picture 2"/>
          <p:cNvPicPr>
            <a:picLocks noChangeAspect="1"/>
          </p:cNvPicPr>
          <p:nvPr/>
        </p:nvPicPr>
        <p:blipFill>
          <a:blip r:embed="rId3"/>
          <a:stretch>
            <a:fillRect/>
          </a:stretch>
        </p:blipFill>
        <p:spPr>
          <a:xfrm>
            <a:off x="1456033" y="2167140"/>
            <a:ext cx="6229350" cy="2657475"/>
          </a:xfrm>
          <a:prstGeom prst="rect">
            <a:avLst/>
          </a:prstGeom>
        </p:spPr>
      </p:pic>
    </p:spTree>
    <p:extLst>
      <p:ext uri="{BB962C8B-B14F-4D97-AF65-F5344CB8AC3E}">
        <p14:creationId xmlns:p14="http://schemas.microsoft.com/office/powerpoint/2010/main" val="3529212767"/>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Contenu pédagogique de l'instructeur - Guide de planification du module 1</a:t>
            </a:r>
          </a:p>
        </p:txBody>
      </p:sp>
      <p:sp>
        <p:nvSpPr>
          <p:cNvPr id="4099" name="Rectangle 34"/>
          <p:cNvSpPr>
            <a:spLocks noGrp="1" noChangeArrowheads="1"/>
          </p:cNvSpPr>
          <p:nvPr>
            <p:ph idx="1"/>
          </p:nvPr>
        </p:nvSpPr>
        <p:spPr>
          <a:xfrm>
            <a:off x="144065" y="798944"/>
            <a:ext cx="8853286" cy="3747655"/>
          </a:xfrm>
        </p:spPr>
        <p:txBody>
          <a:bodyPr/>
          <a:lstStyle/>
          <a:p>
            <a:pPr marL="0" indent="0" rtl="0">
              <a:buNone/>
            </a:pPr>
            <a:r>
              <a:rPr lang="fr-FR"/>
              <a:t>Cette présentation PowerPoint est divisée en deux parties :</a:t>
            </a:r>
          </a:p>
          <a:p>
            <a:pPr rtl="0">
              <a:buFont typeface="Arial" panose="020B0604020202020204" pitchFamily="34" charset="0"/>
              <a:buChar char="•"/>
            </a:pPr>
            <a:r>
              <a:rPr lang="fr-FR"/>
              <a:t>Guide de planification de l'enseignant</a:t>
            </a:r>
          </a:p>
          <a:p>
            <a:pPr lvl="1" rtl="0"/>
            <a:r>
              <a:rPr lang="fr-FR"/>
              <a:t>Informations pour vous aider à vous familiariser avec le module</a:t>
            </a:r>
          </a:p>
          <a:p>
            <a:pPr lvl="1" rtl="0"/>
            <a:r>
              <a:rPr lang="fr-FR"/>
              <a:t>Outils pédagogiques</a:t>
            </a:r>
          </a:p>
          <a:p>
            <a:pPr rtl="0">
              <a:buFont typeface="Arial" panose="020B0604020202020204" pitchFamily="34" charset="0"/>
              <a:buChar char="•"/>
            </a:pPr>
            <a:r>
              <a:rPr lang="fr-FR"/>
              <a:t>Présentation en classe pour le formateur</a:t>
            </a:r>
          </a:p>
          <a:p>
            <a:pPr lvl="1" rtl="0"/>
            <a:r>
              <a:rPr lang="fr-FR"/>
              <a:t>Diapositives facultatives que vous pouvez utiliser en classe</a:t>
            </a:r>
          </a:p>
          <a:p>
            <a:pPr lvl="1" rtl="0"/>
            <a:r>
              <a:rPr lang="fr-FR"/>
              <a:t>Commence à la diapositive 14</a:t>
            </a:r>
          </a:p>
          <a:p>
            <a:pPr marL="142875" lvl="1" indent="0" algn="ctr" rtl="0">
              <a:buNone/>
            </a:pPr>
            <a:r>
              <a:rPr lang="fr-FR" sz="1600" b="1"/>
              <a:t>Remarque </a:t>
            </a:r>
            <a:r>
              <a:rPr lang="fr-FR" sz="1600"/>
              <a:t>: supprimez le guide de planification de cette présentation avant de la partager.</a:t>
            </a:r>
          </a:p>
          <a:p>
            <a:pPr marL="0" indent="0" rtl="0">
              <a:buNone/>
            </a:pPr>
            <a:r>
              <a:rPr lang="fr-FR" sz="1600" b="1">
                <a:solidFill>
                  <a:schemeClr val="accent4"/>
                </a:solidFill>
              </a:rPr>
              <a:t>Pour obtenir de l'aide et des ressources supplémentaires, consultez la page d'accueil de l'instructeur et les ressources du cours pour ce cours. Vous pouvez également visiter le site de développement professionnel sur netacad.com, la page Facebook officielle de Cisco Networking Academy ou le groupe FB Instructor Only.</a:t>
            </a:r>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pPr rtl="0"/>
            <a:r>
              <a:rPr lang="fr-FR">
                <a:solidFill>
                  <a:schemeClr val="accent5">
                    <a:lumMod val="40000"/>
                    <a:lumOff val="60000"/>
                  </a:schemeClr>
                </a:solidFill>
              </a:rPr>
              <a:t>1.2 Composants réseau</a:t>
            </a:r>
          </a:p>
        </p:txBody>
      </p:sp>
    </p:spTree>
    <p:custDataLst>
      <p:tags r:id="rId1"/>
    </p:custDataLst>
    <p:extLst>
      <p:ext uri="{BB962C8B-B14F-4D97-AF65-F5344CB8AC3E}">
        <p14:creationId xmlns:p14="http://schemas.microsoft.com/office/powerpoint/2010/main" val="1758337446"/>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Composantes du réseau</a:t>
            </a:r>
            <a:br>
              <a:rPr lang="en-US" altLang="en-US" dirty="0"/>
            </a:br>
            <a:r>
              <a:rPr lang="fr-FR"/>
              <a:t>Rôles des hôtes</a:t>
            </a:r>
          </a:p>
        </p:txBody>
      </p:sp>
      <p:sp>
        <p:nvSpPr>
          <p:cNvPr id="8195" name="Rectangle 6"/>
          <p:cNvSpPr>
            <a:spLocks noGrp="1" noChangeArrowheads="1"/>
          </p:cNvSpPr>
          <p:nvPr>
            <p:ph idx="1"/>
          </p:nvPr>
        </p:nvSpPr>
        <p:spPr>
          <a:xfrm>
            <a:off x="144064" y="798945"/>
            <a:ext cx="3488136" cy="4153199"/>
          </a:xfrm>
        </p:spPr>
        <p:txBody>
          <a:bodyPr/>
          <a:lstStyle/>
          <a:p>
            <a:pPr marL="0" indent="0" rtl="0">
              <a:buNone/>
            </a:pPr>
            <a:r>
              <a:rPr lang="fr-FR" sz="1600"/>
              <a:t>Chaque ordinateur d'un réseau est appelé un hôte ou un périphérique final.</a:t>
            </a:r>
          </a:p>
          <a:p>
            <a:pPr marL="0" indent="0" rtl="0">
              <a:buNone/>
            </a:pPr>
            <a:r>
              <a:rPr lang="fr-FR" sz="1600"/>
              <a:t>Les serveurs sont des ordinateurs qui fournissent des informations aux appareils terminaux :</a:t>
            </a:r>
          </a:p>
          <a:p>
            <a:pPr lvl="1" rtl="0">
              <a:buFont typeface="Arial" panose="020B0604020202020204" pitchFamily="34" charset="0"/>
              <a:buChar char="•"/>
            </a:pPr>
            <a:r>
              <a:rPr lang="fr-FR" sz="1600"/>
              <a:t>Serveurs de messagerie</a:t>
            </a:r>
          </a:p>
          <a:p>
            <a:pPr lvl="1" rtl="0">
              <a:buFont typeface="Arial" panose="020B0604020202020204" pitchFamily="34" charset="0"/>
              <a:buChar char="•"/>
            </a:pPr>
            <a:r>
              <a:rPr lang="fr-FR" sz="1600"/>
              <a:t>serveurs Web</a:t>
            </a:r>
          </a:p>
          <a:p>
            <a:pPr lvl="1" rtl="0">
              <a:buFont typeface="Arial" panose="020B0604020202020204" pitchFamily="34" charset="0"/>
              <a:buChar char="•"/>
            </a:pPr>
            <a:r>
              <a:rPr lang="fr-FR" sz="1600"/>
              <a:t>serveur de fichier</a:t>
            </a:r>
          </a:p>
          <a:p>
            <a:pPr marL="0" indent="0" rtl="0">
              <a:buNone/>
            </a:pPr>
            <a:r>
              <a:rPr lang="fr-FR" sz="1600"/>
              <a:t>Les clients sont des ordinateurs qui envoient des demandes aux serveurs pour récupérer des informations :</a:t>
            </a:r>
          </a:p>
          <a:p>
            <a:pPr lvl="1" rtl="0">
              <a:buFont typeface="Arial" panose="020B0604020202020204" pitchFamily="34" charset="0"/>
              <a:buChar char="•"/>
            </a:pPr>
            <a:r>
              <a:rPr lang="fr-FR" sz="1600"/>
              <a:t>page Web à partir d'un serveur Web</a:t>
            </a:r>
          </a:p>
          <a:p>
            <a:pPr lvl="1" rtl="0"/>
            <a:r>
              <a:rPr lang="fr-FR" sz="1600"/>
              <a:t>e-mail à partir d'un serveur de messagerie</a:t>
            </a:r>
          </a:p>
          <a:p>
            <a:pPr marL="0" indent="0" rtl="0">
              <a:buNone/>
            </a:pPr>
            <a:r>
              <a:rPr lang="fr-FR"/>
              <a:t> </a:t>
            </a:r>
          </a:p>
        </p:txBody>
      </p:sp>
      <p:graphicFrame>
        <p:nvGraphicFramePr>
          <p:cNvPr id="2" name="Table 1"/>
          <p:cNvGraphicFramePr>
            <a:graphicFrameLocks noGrp="1"/>
          </p:cNvGraphicFramePr>
          <p:nvPr>
            <p:extLst>
              <p:ext uri="{D42A27DB-BD31-4B8C-83A1-F6EECF244321}">
                <p14:modId xmlns:p14="http://schemas.microsoft.com/office/powerpoint/2010/main" val="3760258333"/>
              </p:ext>
            </p:extLst>
          </p:nvPr>
        </p:nvGraphicFramePr>
        <p:xfrm>
          <a:off x="3699932" y="2370667"/>
          <a:ext cx="5300003" cy="2407832"/>
        </p:xfrm>
        <a:graphic>
          <a:graphicData uri="http://schemas.openxmlformats.org/drawingml/2006/table">
            <a:tbl>
              <a:tblPr firstRow="1" bandRow="1">
                <a:tableStyleId>{5C22544A-7EE6-4342-B048-85BDC9FD1C3A}</a:tableStyleId>
              </a:tblPr>
              <a:tblGrid>
                <a:gridCol w="896567">
                  <a:extLst>
                    <a:ext uri="{9D8B030D-6E8A-4147-A177-3AD203B41FA5}">
                      <a16:colId xmlns:a16="http://schemas.microsoft.com/office/drawing/2014/main" val="20000"/>
                    </a:ext>
                  </a:extLst>
                </a:gridCol>
                <a:gridCol w="4403436">
                  <a:extLst>
                    <a:ext uri="{9D8B030D-6E8A-4147-A177-3AD203B41FA5}">
                      <a16:colId xmlns:a16="http://schemas.microsoft.com/office/drawing/2014/main" val="20001"/>
                    </a:ext>
                  </a:extLst>
                </a:gridCol>
              </a:tblGrid>
              <a:tr h="527016">
                <a:tc>
                  <a:txBody>
                    <a:bodyPr/>
                    <a:lstStyle/>
                    <a:p>
                      <a:pPr rtl="0"/>
                      <a:r>
                        <a:rPr lang="fr-FR"/>
                        <a:t>Server Type</a:t>
                      </a:r>
                    </a:p>
                  </a:txBody>
                  <a:tcPr/>
                </a:tc>
                <a:tc>
                  <a:txBody>
                    <a:bodyPr/>
                    <a:lstStyle/>
                    <a:p>
                      <a:pPr rtl="0"/>
                      <a:r>
                        <a:rPr lang="fr-FR"/>
                        <a:t>Description</a:t>
                      </a:r>
                    </a:p>
                  </a:txBody>
                  <a:tcPr/>
                </a:tc>
                <a:extLst>
                  <a:ext uri="{0D108BD9-81ED-4DB2-BD59-A6C34878D82A}">
                    <a16:rowId xmlns:a16="http://schemas.microsoft.com/office/drawing/2014/main" val="10000"/>
                  </a:ext>
                </a:extLst>
              </a:tr>
              <a:tr h="527016">
                <a:tc>
                  <a:txBody>
                    <a:bodyPr/>
                    <a:lstStyle/>
                    <a:p>
                      <a:pPr rtl="0"/>
                      <a:r>
                        <a:rPr lang="fr-FR"/>
                        <a:t>E-mail</a:t>
                      </a:r>
                    </a:p>
                  </a:txBody>
                  <a:tcPr/>
                </a:tc>
                <a:tc>
                  <a:txBody>
                    <a:bodyPr/>
                    <a:lstStyle/>
                    <a:p>
                      <a:pPr rtl="0"/>
                      <a:r>
                        <a:rPr lang="fr-FR" sz="1400" b="0" i="0" kern="1200">
                          <a:solidFill>
                            <a:schemeClr val="dk1"/>
                          </a:solidFill>
                          <a:effectLst/>
                          <a:latin typeface="+mn-lt"/>
                          <a:ea typeface="+mn-ea"/>
                          <a:cs typeface="+mn-cs"/>
                        </a:rPr>
                        <a:t>Le serveur de courrier électronique fait fonctionner un logiciel de serveur de courrier électronique. </a:t>
                      </a:r>
                    </a:p>
                    <a:p>
                      <a:pPr rtl="0"/>
                      <a:r>
                        <a:rPr lang="fr-FR" sz="1400" b="0" i="0" kern="1200">
                          <a:solidFill>
                            <a:schemeClr val="dk1"/>
                          </a:solidFill>
                          <a:effectLst/>
                          <a:latin typeface="+mn-lt"/>
                          <a:ea typeface="+mn-ea"/>
                          <a:cs typeface="+mn-cs"/>
                        </a:rPr>
                        <a:t>Les clients utilisent</a:t>
                      </a:r>
                      <a:r>
                        <a:rPr lang="fr-FR" sz="1400" b="0" i="0" kern="1200" baseline="0">
                          <a:solidFill>
                            <a:schemeClr val="dk1"/>
                          </a:solidFill>
                          <a:effectLst/>
                          <a:latin typeface="+mn-lt"/>
                          <a:ea typeface="+mn-ea"/>
                          <a:cs typeface="+mn-cs"/>
                        </a:rPr>
                        <a:t> </a:t>
                      </a:r>
                      <a:r>
                        <a:rPr lang="fr-FR" sz="1400" b="0" i="0" kern="1200">
                          <a:solidFill>
                            <a:schemeClr val="dk1"/>
                          </a:solidFill>
                          <a:effectLst/>
                          <a:latin typeface="+mn-lt"/>
                          <a:ea typeface="+mn-ea"/>
                          <a:cs typeface="+mn-cs"/>
                        </a:rPr>
                        <a:t>un logiciel client pour accéder à la messagerie électronique.</a:t>
                      </a:r>
                    </a:p>
                  </a:txBody>
                  <a:tcPr/>
                </a:tc>
                <a:extLst>
                  <a:ext uri="{0D108BD9-81ED-4DB2-BD59-A6C34878D82A}">
                    <a16:rowId xmlns:a16="http://schemas.microsoft.com/office/drawing/2014/main" val="10001"/>
                  </a:ext>
                </a:extLst>
              </a:tr>
              <a:tr h="744023">
                <a:tc>
                  <a:txBody>
                    <a:bodyPr/>
                    <a:lstStyle/>
                    <a:p>
                      <a:pPr rtl="0"/>
                      <a:r>
                        <a:rPr lang="fr-FR"/>
                        <a:t>Sécurité du</a:t>
                      </a:r>
                    </a:p>
                  </a:txBody>
                  <a:tcPr/>
                </a:tc>
                <a:tc>
                  <a:txBody>
                    <a:bodyPr/>
                    <a:lstStyle/>
                    <a:p>
                      <a:pPr rtl="0"/>
                      <a:r>
                        <a:rPr lang="fr-FR" sz="1400" b="0" i="0" kern="1200">
                          <a:solidFill>
                            <a:schemeClr val="dk1"/>
                          </a:solidFill>
                          <a:effectLst/>
                          <a:latin typeface="+mn-lt"/>
                          <a:ea typeface="+mn-ea"/>
                          <a:cs typeface="+mn-cs"/>
                        </a:rPr>
                        <a:t>Le serveur Web exécute le logiciel de serveur Web. </a:t>
                      </a:r>
                    </a:p>
                    <a:p>
                      <a:pPr rtl="0"/>
                      <a:r>
                        <a:rPr lang="fr-FR" sz="1400" b="0" i="0" kern="1200">
                          <a:solidFill>
                            <a:schemeClr val="dk1"/>
                          </a:solidFill>
                          <a:effectLst/>
                          <a:latin typeface="+mn-lt"/>
                          <a:ea typeface="+mn-ea"/>
                          <a:cs typeface="+mn-cs"/>
                        </a:rPr>
                        <a:t>Les clients utilisent un logiciel de navigation pour accéder aux pages Web.</a:t>
                      </a:r>
                    </a:p>
                  </a:txBody>
                  <a:tcPr/>
                </a:tc>
                <a:extLst>
                  <a:ext uri="{0D108BD9-81ED-4DB2-BD59-A6C34878D82A}">
                    <a16:rowId xmlns:a16="http://schemas.microsoft.com/office/drawing/2014/main" val="10002"/>
                  </a:ext>
                </a:extLst>
              </a:tr>
              <a:tr h="609777">
                <a:tc>
                  <a:txBody>
                    <a:bodyPr/>
                    <a:lstStyle/>
                    <a:p>
                      <a:pPr rtl="0"/>
                      <a:r>
                        <a:rPr lang="fr-FR"/>
                        <a:t>Fichier</a:t>
                      </a:r>
                    </a:p>
                  </a:txBody>
                  <a:tcPr/>
                </a:tc>
                <a:tc>
                  <a:txBody>
                    <a:bodyPr/>
                    <a:lstStyle/>
                    <a:p>
                      <a:pPr rtl="0"/>
                      <a:r>
                        <a:rPr lang="fr-FR" sz="1400" b="0" i="0" kern="1200">
                          <a:solidFill>
                            <a:schemeClr val="dk1"/>
                          </a:solidFill>
                          <a:effectLst/>
                          <a:latin typeface="+mn-lt"/>
                          <a:ea typeface="+mn-ea"/>
                          <a:cs typeface="+mn-cs"/>
                        </a:rPr>
                        <a:t>Le serveur stocke les fichiers des utilisateurs et de l'entreprise.</a:t>
                      </a:r>
                    </a:p>
                    <a:p>
                      <a:pPr rtl="0"/>
                      <a:r>
                        <a:rPr lang="fr-FR" sz="1400" b="0" i="0" kern="1200">
                          <a:solidFill>
                            <a:schemeClr val="dk1"/>
                          </a:solidFill>
                          <a:effectLst/>
                          <a:latin typeface="+mn-lt"/>
                          <a:ea typeface="+mn-ea"/>
                          <a:cs typeface="+mn-cs"/>
                        </a:rPr>
                        <a:t>Les périphériques clients accèdent à ces fichiers.</a:t>
                      </a:r>
                    </a:p>
                  </a:txBody>
                  <a:tcPr/>
                </a:tc>
                <a:extLst>
                  <a:ext uri="{0D108BD9-81ED-4DB2-BD59-A6C34878D82A}">
                    <a16:rowId xmlns:a16="http://schemas.microsoft.com/office/drawing/2014/main" val="10003"/>
                  </a:ext>
                </a:extLst>
              </a:tr>
            </a:tbl>
          </a:graphicData>
        </a:graphic>
      </p:graphicFrame>
      <p:pic>
        <p:nvPicPr>
          <p:cNvPr id="4" name="Picture 3"/>
          <p:cNvPicPr>
            <a:picLocks noChangeAspect="1"/>
          </p:cNvPicPr>
          <p:nvPr/>
        </p:nvPicPr>
        <p:blipFill>
          <a:blip r:embed="rId4"/>
          <a:stretch>
            <a:fillRect/>
          </a:stretch>
        </p:blipFill>
        <p:spPr>
          <a:xfrm>
            <a:off x="3974745" y="1007532"/>
            <a:ext cx="4680156" cy="1062683"/>
          </a:xfrm>
          <a:prstGeom prst="rect">
            <a:avLst/>
          </a:prstGeom>
        </p:spPr>
      </p:pic>
    </p:spTree>
    <p:custDataLst>
      <p:tags r:id="rId1"/>
    </p:custDataLst>
    <p:extLst>
      <p:ext uri="{BB962C8B-B14F-4D97-AF65-F5344CB8AC3E}">
        <p14:creationId xmlns:p14="http://schemas.microsoft.com/office/powerpoint/2010/main" val="49223303"/>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4"/>
            <a:ext cx="9144000" cy="709974"/>
          </a:xfrm>
        </p:spPr>
        <p:txBody>
          <a:bodyPr/>
          <a:lstStyle/>
          <a:p>
            <a:pPr rtl="0"/>
            <a:r>
              <a:rPr lang="fr-FR" sz="1600"/>
              <a:t>Composants réseau</a:t>
            </a:r>
            <a:br>
              <a:rPr lang="en-US" altLang="en-US" dirty="0"/>
            </a:br>
            <a:r>
              <a:rPr lang="fr-FR"/>
              <a:t>Peer-to-Peer</a:t>
            </a:r>
          </a:p>
        </p:txBody>
      </p:sp>
      <p:sp>
        <p:nvSpPr>
          <p:cNvPr id="8195" name="Rectangle 6"/>
          <p:cNvSpPr>
            <a:spLocks noGrp="1" noChangeArrowheads="1"/>
          </p:cNvSpPr>
          <p:nvPr>
            <p:ph idx="1"/>
          </p:nvPr>
        </p:nvSpPr>
        <p:spPr>
          <a:xfrm>
            <a:off x="129888" y="728063"/>
            <a:ext cx="8853286" cy="803372"/>
          </a:xfrm>
        </p:spPr>
        <p:txBody>
          <a:bodyPr/>
          <a:lstStyle/>
          <a:p>
            <a:pPr marL="0" indent="0" rtl="0">
              <a:buNone/>
            </a:pPr>
            <a:r>
              <a:rPr lang="fr-FR" sz="1600"/>
              <a:t>Il est possible qu'un périphérique soit un client et un serveur dans un réseau Peer-to-Peer. </a:t>
            </a:r>
            <a:r>
              <a:rPr lang="fr-FR"/>
              <a:t>Ce type de conception de réseau n'est recommandé que pour les très petits réseaux. </a:t>
            </a:r>
          </a:p>
          <a:p>
            <a:pPr marL="0" indent="0" rtl="0">
              <a:buNone/>
            </a:pPr>
            <a:r>
              <a:rPr lang="fr-FR"/>
              <a:t> </a:t>
            </a:r>
          </a:p>
        </p:txBody>
      </p:sp>
      <p:pic>
        <p:nvPicPr>
          <p:cNvPr id="3" name="Picture 2"/>
          <p:cNvPicPr>
            <a:picLocks noChangeAspect="1"/>
          </p:cNvPicPr>
          <p:nvPr/>
        </p:nvPicPr>
        <p:blipFill>
          <a:blip r:embed="rId4"/>
          <a:stretch>
            <a:fillRect/>
          </a:stretch>
        </p:blipFill>
        <p:spPr>
          <a:xfrm>
            <a:off x="2095929" y="1643865"/>
            <a:ext cx="4222946" cy="109933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796482056"/>
              </p:ext>
            </p:extLst>
          </p:nvPr>
        </p:nvGraphicFramePr>
        <p:xfrm>
          <a:off x="129888" y="2743199"/>
          <a:ext cx="8853286" cy="1902958"/>
        </p:xfrm>
        <a:graphic>
          <a:graphicData uri="http://schemas.openxmlformats.org/drawingml/2006/table">
            <a:tbl>
              <a:tblPr firstRow="1" bandRow="1">
                <a:tableStyleId>{5C22544A-7EE6-4342-B048-85BDC9FD1C3A}</a:tableStyleId>
              </a:tblPr>
              <a:tblGrid>
                <a:gridCol w="4371774">
                  <a:extLst>
                    <a:ext uri="{9D8B030D-6E8A-4147-A177-3AD203B41FA5}">
                      <a16:colId xmlns:a16="http://schemas.microsoft.com/office/drawing/2014/main" val="20000"/>
                    </a:ext>
                  </a:extLst>
                </a:gridCol>
                <a:gridCol w="4481512">
                  <a:extLst>
                    <a:ext uri="{9D8B030D-6E8A-4147-A177-3AD203B41FA5}">
                      <a16:colId xmlns:a16="http://schemas.microsoft.com/office/drawing/2014/main" val="20001"/>
                    </a:ext>
                  </a:extLst>
                </a:gridCol>
              </a:tblGrid>
              <a:tr h="276705">
                <a:tc>
                  <a:txBody>
                    <a:bodyPr/>
                    <a:lstStyle/>
                    <a:p>
                      <a:pPr rtl="0"/>
                      <a:r>
                        <a:rPr lang="fr-FR"/>
                        <a:t>Avantages</a:t>
                      </a:r>
                    </a:p>
                  </a:txBody>
                  <a:tcPr/>
                </a:tc>
                <a:tc>
                  <a:txBody>
                    <a:bodyPr/>
                    <a:lstStyle/>
                    <a:p>
                      <a:pPr rtl="0"/>
                      <a:r>
                        <a:rPr lang="fr-FR"/>
                        <a:t>Inconvénients</a:t>
                      </a:r>
                    </a:p>
                  </a:txBody>
                  <a:tcPr/>
                </a:tc>
                <a:extLst>
                  <a:ext uri="{0D108BD9-81ED-4DB2-BD59-A6C34878D82A}">
                    <a16:rowId xmlns:a16="http://schemas.microsoft.com/office/drawing/2014/main" val="10000"/>
                  </a:ext>
                </a:extLst>
              </a:tr>
              <a:tr h="289977">
                <a:tc>
                  <a:txBody>
                    <a:bodyPr/>
                    <a:lstStyle/>
                    <a:p>
                      <a:pPr algn="l" rtl="0">
                        <a:buFont typeface="Arial"/>
                        <a:buNone/>
                      </a:pPr>
                      <a:r>
                        <a:rPr lang="fr-FR" b="0" i="0">
                          <a:solidFill>
                            <a:srgbClr val="58585B"/>
                          </a:solidFill>
                          <a:effectLst/>
                          <a:latin typeface="CiscoSans"/>
                        </a:rPr>
                        <a:t>Facile à configurer</a:t>
                      </a:r>
                    </a:p>
                  </a:txBody>
                  <a:tcPr/>
                </a:tc>
                <a:tc>
                  <a:txBody>
                    <a:bodyPr/>
                    <a:lstStyle/>
                    <a:p>
                      <a:pPr rtl="0"/>
                      <a:r>
                        <a:rPr lang="fr-FR" sz="1400" b="0" i="0" kern="1200">
                          <a:solidFill>
                            <a:schemeClr val="dk1"/>
                          </a:solidFill>
                          <a:effectLst/>
                          <a:latin typeface="+mn-lt"/>
                          <a:ea typeface="+mn-ea"/>
                          <a:cs typeface="+mn-cs"/>
                        </a:rPr>
                        <a:t>Pas d'administration centralisée</a:t>
                      </a:r>
                    </a:p>
                  </a:txBody>
                  <a:tcPr/>
                </a:tc>
                <a:extLst>
                  <a:ext uri="{0D108BD9-81ED-4DB2-BD59-A6C34878D82A}">
                    <a16:rowId xmlns:a16="http://schemas.microsoft.com/office/drawing/2014/main" val="10001"/>
                  </a:ext>
                </a:extLst>
              </a:tr>
              <a:tr h="276705">
                <a:tc>
                  <a:txBody>
                    <a:bodyPr/>
                    <a:lstStyle/>
                    <a:p>
                      <a:pPr algn="l" rtl="0">
                        <a:buFont typeface="Arial"/>
                        <a:buNone/>
                      </a:pPr>
                      <a:r>
                        <a:rPr lang="fr-FR" b="0" i="0">
                          <a:solidFill>
                            <a:srgbClr val="58585B"/>
                          </a:solidFill>
                          <a:effectLst/>
                          <a:latin typeface="CiscoSans"/>
                        </a:rPr>
                        <a:t>Moins complexe</a:t>
                      </a:r>
                    </a:p>
                  </a:txBody>
                  <a:tcPr/>
                </a:tc>
                <a:tc>
                  <a:txBody>
                    <a:bodyPr/>
                    <a:lstStyle/>
                    <a:p>
                      <a:pPr rtl="0"/>
                      <a:r>
                        <a:rPr lang="fr-FR" sz="1400" b="0" i="0" kern="1200">
                          <a:solidFill>
                            <a:schemeClr val="dk1"/>
                          </a:solidFill>
                          <a:effectLst/>
                          <a:latin typeface="+mn-lt"/>
                          <a:ea typeface="+mn-ea"/>
                          <a:cs typeface="+mn-cs"/>
                        </a:rPr>
                        <a:t>Peu sécurisé</a:t>
                      </a:r>
                    </a:p>
                  </a:txBody>
                  <a:tcPr/>
                </a:tc>
                <a:extLst>
                  <a:ext uri="{0D108BD9-81ED-4DB2-BD59-A6C34878D82A}">
                    <a16:rowId xmlns:a16="http://schemas.microsoft.com/office/drawing/2014/main" val="10002"/>
                  </a:ext>
                </a:extLst>
              </a:tr>
              <a:tr h="470398">
                <a:tc>
                  <a:txBody>
                    <a:bodyPr/>
                    <a:lstStyle/>
                    <a:p>
                      <a:pPr algn="l" rtl="0">
                        <a:buFont typeface="Arial"/>
                        <a:buNone/>
                      </a:pPr>
                      <a:r>
                        <a:rPr lang="fr-FR" b="0" i="0">
                          <a:solidFill>
                            <a:srgbClr val="58585B"/>
                          </a:solidFill>
                          <a:effectLst/>
                          <a:latin typeface="CiscoSans"/>
                        </a:rPr>
                        <a:t>Réduction des coûts</a:t>
                      </a:r>
                    </a:p>
                  </a:txBody>
                  <a:tcPr/>
                </a:tc>
                <a:tc>
                  <a:txBody>
                    <a:bodyPr/>
                    <a:lstStyle/>
                    <a:p>
                      <a:pPr rtl="0"/>
                      <a:r>
                        <a:rPr lang="fr-FR" sz="1400" b="0" i="0" kern="1200">
                          <a:solidFill>
                            <a:schemeClr val="dk1"/>
                          </a:solidFill>
                          <a:effectLst/>
                          <a:latin typeface="+mn-lt"/>
                          <a:ea typeface="+mn-ea"/>
                          <a:cs typeface="+mn-cs"/>
                        </a:rPr>
                        <a:t>Non évolutif</a:t>
                      </a:r>
                    </a:p>
                  </a:txBody>
                  <a:tcPr/>
                </a:tc>
                <a:extLst>
                  <a:ext uri="{0D108BD9-81ED-4DB2-BD59-A6C34878D82A}">
                    <a16:rowId xmlns:a16="http://schemas.microsoft.com/office/drawing/2014/main" val="10003"/>
                  </a:ext>
                </a:extLst>
              </a:tr>
              <a:tr h="470398">
                <a:tc>
                  <a:txBody>
                    <a:bodyPr/>
                    <a:lstStyle/>
                    <a:p>
                      <a:pPr algn="l" rtl="0">
                        <a:buFont typeface="Arial"/>
                        <a:buNone/>
                      </a:pPr>
                      <a:r>
                        <a:rPr lang="fr-FR" b="0" i="0">
                          <a:solidFill>
                            <a:srgbClr val="58585B"/>
                          </a:solidFill>
                          <a:effectLst/>
                          <a:latin typeface="CiscoSans"/>
                        </a:rPr>
                        <a:t>Utilisé pour des tâches simples : transfert de fichiers et partage d'imprimantes</a:t>
                      </a:r>
                    </a:p>
                  </a:txBody>
                  <a:tcPr/>
                </a:tc>
                <a:tc>
                  <a:txBody>
                    <a:bodyPr/>
                    <a:lstStyle/>
                    <a:p>
                      <a:pPr rtl="0"/>
                      <a:r>
                        <a:rPr lang="fr-FR" sz="1400" b="0" i="0" kern="1200">
                          <a:solidFill>
                            <a:schemeClr val="dk1"/>
                          </a:solidFill>
                          <a:effectLst/>
                          <a:latin typeface="+mn-lt"/>
                          <a:ea typeface="+mn-ea"/>
                          <a:cs typeface="+mn-cs"/>
                        </a:rPr>
                        <a:t>Performances plus lentes</a:t>
                      </a:r>
                      <a:r>
                        <a:rPr lang="fr-FR" sz="1400" b="0" i="0" kern="1200" baseline="0">
                          <a:solidFill>
                            <a:schemeClr val="dk1"/>
                          </a:solidFill>
                          <a:effectLst/>
                          <a:latin typeface="+mn-lt"/>
                          <a:ea typeface="+mn-ea"/>
                          <a:cs typeface="+mn-cs"/>
                        </a:rPr>
                        <a:t> </a:t>
                      </a:r>
                    </a:p>
                  </a:txBody>
                  <a:tcPr/>
                </a:tc>
                <a:extLst>
                  <a:ext uri="{0D108BD9-81ED-4DB2-BD59-A6C34878D82A}">
                    <a16:rowId xmlns:a16="http://schemas.microsoft.com/office/drawing/2014/main" val="10004"/>
                  </a:ext>
                </a:extLst>
              </a:tr>
            </a:tbl>
          </a:graphicData>
        </a:graphic>
      </p:graphicFrame>
    </p:spTree>
    <p:custDataLst>
      <p:tags r:id="rId1"/>
    </p:custDataLst>
    <p:extLst>
      <p:ext uri="{BB962C8B-B14F-4D97-AF65-F5344CB8AC3E}">
        <p14:creationId xmlns:p14="http://schemas.microsoft.com/office/powerpoint/2010/main" val="433941454"/>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Composants de réseau</a:t>
            </a:r>
            <a:br>
              <a:rPr lang="en-US" altLang="en-US" dirty="0"/>
            </a:br>
            <a:r>
              <a:rPr lang="fr-FR"/>
              <a:t>Appareils terminaux</a:t>
            </a:r>
          </a:p>
        </p:txBody>
      </p:sp>
      <p:sp>
        <p:nvSpPr>
          <p:cNvPr id="8195" name="Rectangle 6"/>
          <p:cNvSpPr>
            <a:spLocks noGrp="1" noChangeArrowheads="1"/>
          </p:cNvSpPr>
          <p:nvPr>
            <p:ph idx="1"/>
          </p:nvPr>
        </p:nvSpPr>
        <p:spPr>
          <a:xfrm>
            <a:off x="144065" y="798945"/>
            <a:ext cx="8853286" cy="845557"/>
          </a:xfrm>
        </p:spPr>
        <p:txBody>
          <a:bodyPr/>
          <a:lstStyle/>
          <a:p>
            <a:pPr marL="0" lvl="1" indent="0" rtl="0">
              <a:spcBef>
                <a:spcPts val="600"/>
              </a:spcBef>
              <a:spcAft>
                <a:spcPts val="600"/>
              </a:spcAft>
              <a:buSzPct val="90000"/>
              <a:buNone/>
            </a:pPr>
            <a:r>
              <a:rPr lang="fr-FR" sz="1500"/>
              <a:t>Un appareil terminal est l'endroit d'où provient un message ou celui où il est reçu. Les données proviennent d'un périphérique final, traversent le réseau et arrivent sur un périphérique final.</a:t>
            </a:r>
          </a:p>
          <a:p>
            <a:pPr marL="169863" lvl="1" indent="-169863">
              <a:spcBef>
                <a:spcPts val="600"/>
              </a:spcBef>
              <a:spcAft>
                <a:spcPts val="600"/>
              </a:spcAft>
              <a:buSzPct val="90000"/>
              <a:buFont typeface="Wingdings" panose="05000000000000000000" pitchFamily="2" charset="2"/>
              <a:buChar char="§"/>
            </a:pPr>
            <a:endParaRPr lang="en-US" altLang="en-US" sz="1500" dirty="0"/>
          </a:p>
          <a:p>
            <a:endParaRPr lang="en-US" altLang="en-US" dirty="0"/>
          </a:p>
          <a:p>
            <a:pPr marL="0" indent="0" rtl="0">
              <a:buNone/>
            </a:pPr>
            <a:r>
              <a:rPr lang="fr-FR"/>
              <a:t> </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2779" y="1644502"/>
            <a:ext cx="5437865" cy="29260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608030450"/>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Composants de réseau</a:t>
            </a:r>
            <a:br>
              <a:rPr lang="en-US" altLang="en-US" dirty="0"/>
            </a:br>
            <a:r>
              <a:rPr lang="fr-FR"/>
              <a:t>Les appareils réseau intermédiaires</a:t>
            </a:r>
          </a:p>
        </p:txBody>
      </p:sp>
      <p:sp>
        <p:nvSpPr>
          <p:cNvPr id="13315" name="Content Placeholder 2"/>
          <p:cNvSpPr>
            <a:spLocks noGrp="1"/>
          </p:cNvSpPr>
          <p:nvPr>
            <p:ph idx="1"/>
          </p:nvPr>
        </p:nvSpPr>
        <p:spPr>
          <a:xfrm>
            <a:off x="366900" y="798945"/>
            <a:ext cx="7893435" cy="2419010"/>
          </a:xfrm>
        </p:spPr>
        <p:txBody>
          <a:bodyPr/>
          <a:lstStyle/>
          <a:p>
            <a:pPr marL="0" indent="0" rtl="0">
              <a:buNone/>
            </a:pPr>
            <a:r>
              <a:rPr lang="fr-FR"/>
              <a:t>Un appareil intermédiaire interconnecte les appareils terminaux. Il s'agit par exemple de commutateurs, de points d'accès sans fil, de routeurs et de pare-feu.</a:t>
            </a:r>
          </a:p>
          <a:p>
            <a:pPr marL="0" indent="0" rtl="0">
              <a:buNone/>
            </a:pPr>
            <a:r>
              <a:rPr lang="fr-FR"/>
              <a:t>La gestion des données au fur et à mesure qu'elles circulent à travers un réseau est également le rôle d'un dispositif intermédiaire, notamment :</a:t>
            </a:r>
          </a:p>
          <a:p>
            <a:pPr lvl="1" rtl="0"/>
            <a:r>
              <a:rPr lang="fr-FR"/>
              <a:t>Régénérer et retransmettre des signaux de données.</a:t>
            </a:r>
          </a:p>
          <a:p>
            <a:pPr lvl="1" rtl="0"/>
            <a:r>
              <a:rPr lang="fr-FR"/>
              <a:t>Gérer des informations indiquant les chemins qui existent à travers le réseau et l'interréseau.</a:t>
            </a:r>
          </a:p>
          <a:p>
            <a:pPr lvl="1" rtl="0"/>
            <a:r>
              <a:rPr lang="fr-FR"/>
              <a:t>Indiquer aux autres périphériques les erreurs et les échecs de communication.</a:t>
            </a:r>
          </a:p>
          <a:p>
            <a:pPr lvl="1"/>
            <a:endParaRPr lang="en-US" altLang="en-US" dirty="0"/>
          </a:p>
          <a:p>
            <a:pPr lvl="1"/>
            <a:endParaRPr lang="en-US" altLang="en-US" dirty="0"/>
          </a:p>
          <a:p>
            <a:pPr marL="142875" lvl="1" indent="0">
              <a:buNone/>
            </a:pPr>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2" name="Picture 1"/>
          <p:cNvPicPr>
            <a:picLocks noChangeAspect="1"/>
          </p:cNvPicPr>
          <p:nvPr/>
        </p:nvPicPr>
        <p:blipFill>
          <a:blip r:embed="rId3"/>
          <a:stretch>
            <a:fillRect/>
          </a:stretch>
        </p:blipFill>
        <p:spPr>
          <a:xfrm>
            <a:off x="1596689" y="3354142"/>
            <a:ext cx="4988645" cy="1397000"/>
          </a:xfrm>
          <a:prstGeom prst="rect">
            <a:avLst/>
          </a:prstGeom>
        </p:spPr>
      </p:pic>
    </p:spTree>
    <p:extLst>
      <p:ext uri="{BB962C8B-B14F-4D97-AF65-F5344CB8AC3E}">
        <p14:creationId xmlns:p14="http://schemas.microsoft.com/office/powerpoint/2010/main" val="4085803757"/>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Composants réseau</a:t>
            </a:r>
            <a:br>
              <a:rPr lang="en-US" altLang="en-US" dirty="0"/>
            </a:br>
            <a:r>
              <a:rPr lang="fr-FR"/>
              <a:t>Supports réseau</a:t>
            </a:r>
          </a:p>
        </p:txBody>
      </p:sp>
      <p:sp>
        <p:nvSpPr>
          <p:cNvPr id="8195" name="Rectangle 6"/>
          <p:cNvSpPr>
            <a:spLocks noGrp="1" noChangeArrowheads="1"/>
          </p:cNvSpPr>
          <p:nvPr>
            <p:ph idx="1"/>
          </p:nvPr>
        </p:nvSpPr>
        <p:spPr>
          <a:xfrm>
            <a:off x="144065" y="798946"/>
            <a:ext cx="8743293" cy="608695"/>
          </a:xfrm>
        </p:spPr>
        <p:txBody>
          <a:bodyPr/>
          <a:lstStyle/>
          <a:p>
            <a:pPr marL="0" indent="0" rtl="0">
              <a:buNone/>
            </a:pPr>
            <a:r>
              <a:rPr lang="fr-FR" sz="1600"/>
              <a:t>Communication sur un réseau est transmise via un support qui permet à un message pour aller de la source vers la destination. </a:t>
            </a:r>
          </a:p>
          <a:p>
            <a:pPr marL="0" indent="0" rtl="0">
              <a:buNone/>
            </a:pPr>
            <a:r>
              <a:rPr lang="fr-FR"/>
              <a:t> </a:t>
            </a:r>
          </a:p>
        </p:txBody>
      </p:sp>
      <p:graphicFrame>
        <p:nvGraphicFramePr>
          <p:cNvPr id="2" name="Table 1"/>
          <p:cNvGraphicFramePr>
            <a:graphicFrameLocks noGrp="1"/>
          </p:cNvGraphicFramePr>
          <p:nvPr>
            <p:extLst>
              <p:ext uri="{D42A27DB-BD31-4B8C-83A1-F6EECF244321}">
                <p14:modId xmlns:p14="http://schemas.microsoft.com/office/powerpoint/2010/main" val="4160711649"/>
              </p:ext>
            </p:extLst>
          </p:nvPr>
        </p:nvGraphicFramePr>
        <p:xfrm>
          <a:off x="361509" y="1496375"/>
          <a:ext cx="4557822" cy="2787791"/>
        </p:xfrm>
        <a:graphic>
          <a:graphicData uri="http://schemas.openxmlformats.org/drawingml/2006/table">
            <a:tbl>
              <a:tblPr firstRow="1" bandRow="1">
                <a:tableStyleId>{5C22544A-7EE6-4342-B048-85BDC9FD1C3A}</a:tableStyleId>
              </a:tblPr>
              <a:tblGrid>
                <a:gridCol w="2324985">
                  <a:extLst>
                    <a:ext uri="{9D8B030D-6E8A-4147-A177-3AD203B41FA5}">
                      <a16:colId xmlns:a16="http://schemas.microsoft.com/office/drawing/2014/main" val="20000"/>
                    </a:ext>
                  </a:extLst>
                </a:gridCol>
                <a:gridCol w="2232837">
                  <a:extLst>
                    <a:ext uri="{9D8B030D-6E8A-4147-A177-3AD203B41FA5}">
                      <a16:colId xmlns:a16="http://schemas.microsoft.com/office/drawing/2014/main" val="20001"/>
                    </a:ext>
                  </a:extLst>
                </a:gridCol>
              </a:tblGrid>
              <a:tr h="431126">
                <a:tc>
                  <a:txBody>
                    <a:bodyPr/>
                    <a:lstStyle/>
                    <a:p>
                      <a:pPr rtl="0"/>
                      <a:r>
                        <a:rPr lang="fr-FR"/>
                        <a:t>Types de contenu multimédia</a:t>
                      </a:r>
                    </a:p>
                  </a:txBody>
                  <a:tcPr/>
                </a:tc>
                <a:tc>
                  <a:txBody>
                    <a:bodyPr/>
                    <a:lstStyle/>
                    <a:p>
                      <a:pPr rtl="0"/>
                      <a:r>
                        <a:rPr lang="fr-FR"/>
                        <a:t>Description</a:t>
                      </a:r>
                    </a:p>
                  </a:txBody>
                  <a:tcPr/>
                </a:tc>
                <a:extLst>
                  <a:ext uri="{0D108BD9-81ED-4DB2-BD59-A6C34878D82A}">
                    <a16:rowId xmlns:a16="http://schemas.microsoft.com/office/drawing/2014/main" val="10000"/>
                  </a:ext>
                </a:extLst>
              </a:tr>
              <a:tr h="599768">
                <a:tc>
                  <a:txBody>
                    <a:bodyPr/>
                    <a:lstStyle/>
                    <a:p>
                      <a:pPr rtl="0"/>
                      <a:r>
                        <a:rPr lang="fr-FR" sz="1400" b="1" i="0" kern="1200">
                          <a:solidFill>
                            <a:schemeClr val="dk1"/>
                          </a:solidFill>
                          <a:effectLst/>
                          <a:latin typeface="+mn-lt"/>
                          <a:ea typeface="+mn-ea"/>
                          <a:cs typeface="+mn-cs"/>
                        </a:rPr>
                        <a:t>Fils métalliques dans les câbles</a:t>
                      </a:r>
                    </a:p>
                  </a:txBody>
                  <a:tcPr/>
                </a:tc>
                <a:tc>
                  <a:txBody>
                    <a:bodyPr/>
                    <a:lstStyle/>
                    <a:p>
                      <a:pPr rtl="0"/>
                      <a:r>
                        <a:rPr lang="fr-FR" sz="1400" b="0" i="0" kern="1200">
                          <a:solidFill>
                            <a:schemeClr val="dk1"/>
                          </a:solidFill>
                          <a:effectLst/>
                          <a:latin typeface="+mn-lt"/>
                          <a:ea typeface="+mn-ea"/>
                          <a:cs typeface="+mn-cs"/>
                        </a:rPr>
                        <a:t>impulsions électriques</a:t>
                      </a:r>
                    </a:p>
                  </a:txBody>
                  <a:tcPr/>
                </a:tc>
                <a:extLst>
                  <a:ext uri="{0D108BD9-81ED-4DB2-BD59-A6C34878D82A}">
                    <a16:rowId xmlns:a16="http://schemas.microsoft.com/office/drawing/2014/main" val="10001"/>
                  </a:ext>
                </a:extLst>
              </a:tr>
              <a:tr h="846731">
                <a:tc>
                  <a:txBody>
                    <a:bodyPr/>
                    <a:lstStyle/>
                    <a:p>
                      <a:pPr rtl="0"/>
                      <a:r>
                        <a:rPr lang="fr-FR" sz="1400" b="1" i="0" kern="1200">
                          <a:solidFill>
                            <a:schemeClr val="dk1"/>
                          </a:solidFill>
                          <a:effectLst/>
                          <a:latin typeface="+mn-lt"/>
                          <a:ea typeface="+mn-ea"/>
                          <a:cs typeface="+mn-cs"/>
                        </a:rPr>
                        <a:t>Fibres de verre ou en plastique (câbles à fibre optique)</a:t>
                      </a:r>
                    </a:p>
                  </a:txBody>
                  <a:tcPr/>
                </a:tc>
                <a:tc>
                  <a:txBody>
                    <a:bodyPr/>
                    <a:lstStyle/>
                    <a:p>
                      <a:pPr rtl="0"/>
                      <a:r>
                        <a:rPr lang="fr-FR" sz="1400" b="0" i="0" kern="1200">
                          <a:solidFill>
                            <a:schemeClr val="dk1"/>
                          </a:solidFill>
                          <a:effectLst/>
                          <a:latin typeface="+mn-lt"/>
                          <a:ea typeface="+mn-ea"/>
                          <a:cs typeface="+mn-cs"/>
                        </a:rPr>
                        <a:t>impulsions lumineuses</a:t>
                      </a:r>
                    </a:p>
                  </a:txBody>
                  <a:tcPr/>
                </a:tc>
                <a:extLst>
                  <a:ext uri="{0D108BD9-81ED-4DB2-BD59-A6C34878D82A}">
                    <a16:rowId xmlns:a16="http://schemas.microsoft.com/office/drawing/2014/main" val="10002"/>
                  </a:ext>
                </a:extLst>
              </a:tr>
              <a:tr h="910166">
                <a:tc>
                  <a:txBody>
                    <a:bodyPr/>
                    <a:lstStyle/>
                    <a:p>
                      <a:pPr rtl="0"/>
                      <a:r>
                        <a:rPr lang="fr-FR" sz="1400" b="1" i="0" kern="1200">
                          <a:solidFill>
                            <a:schemeClr val="dk1"/>
                          </a:solidFill>
                          <a:effectLst/>
                          <a:latin typeface="+mn-lt"/>
                          <a:ea typeface="+mn-ea"/>
                          <a:cs typeface="+mn-cs"/>
                        </a:rPr>
                        <a:t>Transmission sans fil</a:t>
                      </a:r>
                    </a:p>
                  </a:txBody>
                  <a:tcPr/>
                </a:tc>
                <a:tc>
                  <a:txBody>
                    <a:bodyPr/>
                    <a:lstStyle/>
                    <a:p>
                      <a:pPr rtl="0"/>
                      <a:r>
                        <a:rPr lang="fr-FR" sz="1400" b="0" i="0" kern="1200">
                          <a:solidFill>
                            <a:schemeClr val="dk1"/>
                          </a:solidFill>
                          <a:effectLst/>
                          <a:latin typeface="+mn-lt"/>
                          <a:ea typeface="+mn-ea"/>
                          <a:cs typeface="+mn-cs"/>
                        </a:rPr>
                        <a:t>Utilise la modulation de fréquences spécifiques d'ondes électromagnétiques.</a:t>
                      </a:r>
                    </a:p>
                  </a:txBody>
                  <a:tcPr/>
                </a:tc>
                <a:extLst>
                  <a:ext uri="{0D108BD9-81ED-4DB2-BD59-A6C34878D82A}">
                    <a16:rowId xmlns:a16="http://schemas.microsoft.com/office/drawing/2014/main" val="10003"/>
                  </a:ext>
                </a:extLst>
              </a:tr>
            </a:tbl>
          </a:graphicData>
        </a:graphic>
      </p:graphicFrame>
      <p:pic>
        <p:nvPicPr>
          <p:cNvPr id="4" name="Picture 3"/>
          <p:cNvPicPr>
            <a:picLocks noChangeAspect="1"/>
          </p:cNvPicPr>
          <p:nvPr/>
        </p:nvPicPr>
        <p:blipFill>
          <a:blip r:embed="rId4"/>
          <a:stretch>
            <a:fillRect/>
          </a:stretch>
        </p:blipFill>
        <p:spPr>
          <a:xfrm>
            <a:off x="4919331" y="1407641"/>
            <a:ext cx="3968026" cy="2999973"/>
          </a:xfrm>
          <a:prstGeom prst="rect">
            <a:avLst/>
          </a:prstGeom>
        </p:spPr>
      </p:pic>
    </p:spTree>
    <p:custDataLst>
      <p:tags r:id="rId1"/>
    </p:custDataLst>
    <p:extLst>
      <p:ext uri="{BB962C8B-B14F-4D97-AF65-F5344CB8AC3E}">
        <p14:creationId xmlns:p14="http://schemas.microsoft.com/office/powerpoint/2010/main" val="3146129458"/>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1.3 Topologies et représentations du réseau</a:t>
            </a:r>
          </a:p>
        </p:txBody>
      </p:sp>
    </p:spTree>
    <p:custDataLst>
      <p:tags r:id="rId1"/>
    </p:custDataLst>
    <p:extLst>
      <p:ext uri="{BB962C8B-B14F-4D97-AF65-F5344CB8AC3E}">
        <p14:creationId xmlns:p14="http://schemas.microsoft.com/office/powerpoint/2010/main" val="3488985433"/>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Topologies et représentations du réseau</a:t>
            </a:r>
            <a:br>
              <a:rPr lang="en-US" altLang="en-US" dirty="0"/>
            </a:br>
            <a:r>
              <a:rPr lang="fr-FR"/>
              <a:t>Représentations du réseau</a:t>
            </a:r>
          </a:p>
        </p:txBody>
      </p:sp>
      <p:sp>
        <p:nvSpPr>
          <p:cNvPr id="13315" name="Content Placeholder 2"/>
          <p:cNvSpPr>
            <a:spLocks noGrp="1"/>
          </p:cNvSpPr>
          <p:nvPr>
            <p:ph idx="1"/>
          </p:nvPr>
        </p:nvSpPr>
        <p:spPr>
          <a:xfrm>
            <a:off x="167117" y="1152409"/>
            <a:ext cx="3997630" cy="3282194"/>
          </a:xfrm>
        </p:spPr>
        <p:txBody>
          <a:bodyPr/>
          <a:lstStyle/>
          <a:p>
            <a:pPr marL="0" indent="0" rtl="0">
              <a:buNone/>
            </a:pPr>
            <a:r>
              <a:rPr lang="fr-FR" sz="1600"/>
              <a:t>Schémas de réseaux, souvent appelées diagrammes de topologie, utilisent des symboles pour représenter les périphériques au sein du réseau.</a:t>
            </a:r>
          </a:p>
          <a:p>
            <a:pPr marL="0" indent="0" rtl="0">
              <a:buNone/>
            </a:pPr>
            <a:r>
              <a:rPr lang="fr-FR" sz="1600"/>
              <a:t>Les termes importants à connaître comprennent :</a:t>
            </a:r>
          </a:p>
          <a:p>
            <a:pPr lvl="2" rtl="0"/>
            <a:r>
              <a:rPr lang="fr-FR" sz="1600"/>
              <a:t>Carte réseau (NIC)</a:t>
            </a:r>
          </a:p>
          <a:p>
            <a:pPr lvl="2" rtl="0"/>
            <a:r>
              <a:rPr lang="fr-FR" sz="1600"/>
              <a:t>Port physique</a:t>
            </a:r>
          </a:p>
          <a:p>
            <a:pPr lvl="2" rtl="0"/>
            <a:r>
              <a:rPr lang="fr-FR" sz="1600"/>
              <a:t>Interface</a:t>
            </a:r>
          </a:p>
          <a:p>
            <a:pPr marL="261937" lvl="2" indent="0">
              <a:buNone/>
            </a:pPr>
            <a:endParaRPr lang="en-US" sz="1600" b="1" dirty="0"/>
          </a:p>
          <a:p>
            <a:pPr marL="261937" lvl="2" indent="0" rtl="0">
              <a:buNone/>
            </a:pPr>
            <a:r>
              <a:rPr lang="fr-FR" sz="1600" b="1"/>
              <a:t>Remarque</a:t>
            </a:r>
            <a:r>
              <a:rPr lang="fr-FR" sz="1600"/>
              <a:t>: Souvent, les termes "port" et "interface" sont utilisés de manière interchangeable</a:t>
            </a:r>
          </a:p>
          <a:p>
            <a:pPr lvl="2"/>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2" name="Picture 1"/>
          <p:cNvPicPr>
            <a:picLocks noChangeAspect="1"/>
          </p:cNvPicPr>
          <p:nvPr/>
        </p:nvPicPr>
        <p:blipFill>
          <a:blip r:embed="rId3"/>
          <a:stretch>
            <a:fillRect/>
          </a:stretch>
        </p:blipFill>
        <p:spPr>
          <a:xfrm>
            <a:off x="4164747" y="983570"/>
            <a:ext cx="4880311" cy="3451033"/>
          </a:xfrm>
          <a:prstGeom prst="rect">
            <a:avLst/>
          </a:prstGeom>
        </p:spPr>
      </p:pic>
    </p:spTree>
    <p:extLst>
      <p:ext uri="{BB962C8B-B14F-4D97-AF65-F5344CB8AC3E}">
        <p14:creationId xmlns:p14="http://schemas.microsoft.com/office/powerpoint/2010/main" val="1047103102"/>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Représentations et topologies des réseaux</a:t>
            </a:r>
            <a:br>
              <a:rPr lang="en-US" altLang="en-US" dirty="0"/>
            </a:br>
            <a:r>
              <a:rPr lang="fr-FR"/>
              <a:t>Diagrammes de topologie</a:t>
            </a:r>
          </a:p>
        </p:txBody>
      </p:sp>
      <p:sp>
        <p:nvSpPr>
          <p:cNvPr id="13315" name="Content Placeholder 2"/>
          <p:cNvSpPr>
            <a:spLocks noGrp="1"/>
          </p:cNvSpPr>
          <p:nvPr>
            <p:ph idx="1"/>
          </p:nvPr>
        </p:nvSpPr>
        <p:spPr>
          <a:xfrm>
            <a:off x="283940" y="797709"/>
            <a:ext cx="4062002" cy="740468"/>
          </a:xfrm>
        </p:spPr>
        <p:txBody>
          <a:bodyPr/>
          <a:lstStyle/>
          <a:p>
            <a:pPr marL="0" indent="0" rtl="0">
              <a:buNone/>
            </a:pPr>
            <a:r>
              <a:rPr lang="fr-FR"/>
              <a:t>Les diagrammes de topologie physique illustrent l'emplacement physique des dispositifs intermédiaires et de l'installation des câbles.</a:t>
            </a:r>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3" name="Picture 2"/>
          <p:cNvPicPr>
            <a:picLocks noChangeAspect="1"/>
          </p:cNvPicPr>
          <p:nvPr/>
        </p:nvPicPr>
        <p:blipFill>
          <a:blip r:embed="rId3"/>
          <a:stretch>
            <a:fillRect/>
          </a:stretch>
        </p:blipFill>
        <p:spPr>
          <a:xfrm>
            <a:off x="283940" y="1712110"/>
            <a:ext cx="4168325" cy="2681535"/>
          </a:xfrm>
          <a:prstGeom prst="rect">
            <a:avLst/>
          </a:prstGeom>
        </p:spPr>
      </p:pic>
      <p:sp>
        <p:nvSpPr>
          <p:cNvPr id="2" name="Rectangle 1"/>
          <p:cNvSpPr/>
          <p:nvPr/>
        </p:nvSpPr>
        <p:spPr>
          <a:xfrm>
            <a:off x="4911703" y="756244"/>
            <a:ext cx="4232297" cy="784830"/>
          </a:xfrm>
          <a:prstGeom prst="rect">
            <a:avLst/>
          </a:prstGeom>
        </p:spPr>
        <p:txBody>
          <a:bodyPr wrap="square">
            <a:spAutoFit/>
          </a:bodyPr>
          <a:lstStyle/>
          <a:p>
            <a:pPr rtl="0"/>
            <a:r>
              <a:rPr lang="fr-FR" sz="1500">
                <a:solidFill>
                  <a:srgbClr val="000000"/>
                </a:solidFill>
              </a:rPr>
              <a:t>Des diagrammes de topologie logique illustrent les dispositifs, les ports et le système d'adressage du réseau.</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2416" y="1712110"/>
            <a:ext cx="3971993" cy="2676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8958278"/>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1.4 Types de réseaux communs</a:t>
            </a:r>
          </a:p>
        </p:txBody>
      </p:sp>
    </p:spTree>
    <p:custDataLst>
      <p:tags r:id="rId1"/>
    </p:custDataLst>
    <p:extLst>
      <p:ext uri="{BB962C8B-B14F-4D97-AF65-F5344CB8AC3E}">
        <p14:creationId xmlns:p14="http://schemas.microsoft.com/office/powerpoint/2010/main" val="1749772822"/>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marL="0" indent="0" rtl="0">
              <a:buNone/>
            </a:pPr>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545205"/>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Vérificateur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Activités PT</a:t>
                      </a:r>
                    </a:p>
                  </a:txBody>
                  <a:tcPr marL="9525" marR="9525" marT="9525" marB="0" anchor="b"/>
                </a:tc>
                <a:tc>
                  <a:txBody>
                    <a:bodyPr/>
                    <a:lstStyle/>
                    <a:p>
                      <a:pPr rtl="0"/>
                      <a:r>
                        <a:rPr lang="fr-FR"/>
                        <a:t>Activités de simulation et de modélisation conçues pour explorer, acquérir, renforcer et développer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757551"/>
          </a:xfrm>
        </p:spPr>
        <p:txBody>
          <a:bodyPr/>
          <a:lstStyle/>
          <a:p>
            <a:pPr rtl="0"/>
            <a:r>
              <a:rPr lang="fr-FR" sz="1600"/>
              <a:t>Types de réseaux communs</a:t>
            </a:r>
            <a:br>
              <a:rPr lang="en-US" altLang="en-US" sz="1600" dirty="0"/>
            </a:br>
            <a:r>
              <a:rPr lang="fr-FR"/>
              <a:t>Réseaux de plusieurs tailles</a:t>
            </a:r>
          </a:p>
        </p:txBody>
      </p:sp>
      <p:sp>
        <p:nvSpPr>
          <p:cNvPr id="55299" name="Rectangle 3"/>
          <p:cNvSpPr>
            <a:spLocks noGrp="1" noChangeArrowheads="1"/>
          </p:cNvSpPr>
          <p:nvPr>
            <p:ph type="body" idx="1"/>
          </p:nvPr>
        </p:nvSpPr>
        <p:spPr>
          <a:xfrm>
            <a:off x="4572000" y="757551"/>
            <a:ext cx="4401766" cy="3950636"/>
          </a:xfrm>
        </p:spPr>
        <p:txBody>
          <a:bodyPr/>
          <a:lstStyle/>
          <a:p>
            <a:pPr rtl="0" eaLnBrk="1" hangingPunct="1">
              <a:buFont typeface="Arial" panose="020B0604020202020204" pitchFamily="34" charset="0"/>
              <a:buChar char="•"/>
            </a:pPr>
            <a:r>
              <a:rPr lang="fr-FR" sz="1700"/>
              <a:t>Petits réseaux domestiques - connecter quelques ordinateurs les uns aux autres et à l'internet</a:t>
            </a:r>
          </a:p>
          <a:p>
            <a:pPr rtl="0" eaLnBrk="1" hangingPunct="1">
              <a:buFont typeface="Arial" panose="020B0604020202020204" pitchFamily="34" charset="0"/>
              <a:buChar char="•"/>
            </a:pPr>
            <a:r>
              <a:rPr lang="fr-FR" sz="1700"/>
              <a:t>Petits bureaux à domicile : permet à l'ordinateur au sein d'un bureau à domicile ou à distance pour se connecter à un réseau d'entreprise</a:t>
            </a:r>
          </a:p>
          <a:p>
            <a:pPr rtl="0" eaLnBrk="1" hangingPunct="1">
              <a:buFont typeface="Arial" panose="020B0604020202020204" pitchFamily="34" charset="0"/>
              <a:buChar char="•"/>
            </a:pPr>
            <a:r>
              <a:rPr lang="fr-FR" sz="1700"/>
              <a:t>Moyens et grands réseaux – plusieurs emplacements où des centaines, voire des milliers d'ordinateurs interconnectés</a:t>
            </a:r>
          </a:p>
          <a:p>
            <a:pPr rtl="0" eaLnBrk="1" hangingPunct="1">
              <a:buFont typeface="Arial" panose="020B0604020202020204" pitchFamily="34" charset="0"/>
              <a:buChar char="•"/>
            </a:pPr>
            <a:r>
              <a:rPr lang="fr-FR" sz="1700"/>
              <a:t>Réseaux mondiaux - connectent des centaines de millions d'ordinateurs dans le monde entier - tels que l'internet</a:t>
            </a:r>
          </a:p>
          <a:p>
            <a:pPr lvl="1"/>
            <a:endParaRPr lang="en-US" altLang="en-US" sz="1500" dirty="0"/>
          </a:p>
          <a:p>
            <a:pPr lvl="1"/>
            <a:endParaRPr lang="en-US" altLang="en-US" sz="1800" dirty="0"/>
          </a:p>
          <a:p>
            <a:pPr marL="0" indent="0" eaLnBrk="1" hangingPunct="1">
              <a:buNone/>
            </a:pPr>
            <a:endParaRPr lang="en-CA" altLang="en-US" sz="1650" b="1" dirty="0"/>
          </a:p>
        </p:txBody>
      </p:sp>
      <p:sp>
        <p:nvSpPr>
          <p:cNvPr id="2" name="TextBox 1"/>
          <p:cNvSpPr txBox="1"/>
          <p:nvPr/>
        </p:nvSpPr>
        <p:spPr>
          <a:xfrm>
            <a:off x="0" y="2310756"/>
            <a:ext cx="4344344" cy="369332"/>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rtl="0"/>
            <a:r>
              <a:rPr lang="fr-FR"/>
              <a:t>       </a:t>
            </a:r>
            <a:r>
              <a:rPr lang="fr-FR" sz="1600"/>
              <a:t>Petite maison SOHO</a:t>
            </a:r>
          </a:p>
        </p:txBody>
      </p:sp>
      <p:pic>
        <p:nvPicPr>
          <p:cNvPr id="3074" name="Picture 2" descr="this is the image’s alt tex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779" y="757551"/>
            <a:ext cx="2103105" cy="153403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d1qjbjciwpxftb.cloudfront.net/courses/ccna1/networking-today/5_common-types-of-networks/assets/1_chunk/media--Small-Home-Office-Net--imag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3884" y="757551"/>
            <a:ext cx="2090460" cy="153403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76173" y="4303795"/>
            <a:ext cx="4168171" cy="369332"/>
          </a:xfrm>
          <a:prstGeom prst="rect">
            <a:avLst/>
          </a:prstGeom>
          <a:noFill/>
        </p:spPr>
        <p:txBody>
          <a:bodyPr wrap="square" rtlCol="0">
            <a:spAutoFit/>
          </a:bodyPr>
          <a:lstStyle/>
          <a:p>
            <a:pPr rtl="0"/>
            <a:r>
              <a:rPr lang="fr-FR"/>
              <a:t>   </a:t>
            </a:r>
            <a:r>
              <a:rPr lang="fr-FR" sz="1600"/>
              <a:t>Moyen/Grand monde</a:t>
            </a:r>
          </a:p>
        </p:txBody>
      </p:sp>
      <p:pic>
        <p:nvPicPr>
          <p:cNvPr id="3078" name="Picture 6" descr="this is the image’s alt tex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778" y="2699263"/>
            <a:ext cx="2103105" cy="160453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53883" y="2680088"/>
            <a:ext cx="2090461" cy="1604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0830764"/>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4"/>
            <a:ext cx="9144000" cy="709974"/>
          </a:xfrm>
        </p:spPr>
        <p:txBody>
          <a:bodyPr/>
          <a:lstStyle/>
          <a:p>
            <a:pPr rtl="0"/>
            <a:r>
              <a:rPr lang="fr-FR" sz="1600"/>
              <a:t>Types de réseaux communs</a:t>
            </a:r>
            <a:br>
              <a:rPr lang="en-US" altLang="en-US" dirty="0"/>
            </a:br>
            <a:r>
              <a:rPr lang="fr-FR"/>
              <a:t>LANs et WANs</a:t>
            </a:r>
          </a:p>
        </p:txBody>
      </p:sp>
      <p:sp>
        <p:nvSpPr>
          <p:cNvPr id="8195" name="Rectangle 6"/>
          <p:cNvSpPr>
            <a:spLocks noGrp="1" noChangeArrowheads="1"/>
          </p:cNvSpPr>
          <p:nvPr>
            <p:ph idx="1"/>
          </p:nvPr>
        </p:nvSpPr>
        <p:spPr>
          <a:xfrm>
            <a:off x="129889" y="728061"/>
            <a:ext cx="3995544" cy="3702690"/>
          </a:xfrm>
        </p:spPr>
        <p:txBody>
          <a:bodyPr/>
          <a:lstStyle/>
          <a:p>
            <a:pPr marL="0" indent="0" rtl="0">
              <a:buNone/>
            </a:pPr>
            <a:r>
              <a:rPr lang="fr-FR" sz="1600"/>
              <a:t>Les infrastructures de réseau varient beaucoup en termes de :</a:t>
            </a:r>
          </a:p>
          <a:p>
            <a:pPr lvl="1" rtl="0">
              <a:buFont typeface="Arial" panose="020B0604020202020204" pitchFamily="34" charset="0"/>
              <a:buChar char="•"/>
            </a:pPr>
            <a:r>
              <a:rPr lang="fr-FR" sz="1600"/>
              <a:t>La taille de la zone couverte</a:t>
            </a:r>
          </a:p>
          <a:p>
            <a:pPr lvl="1" rtl="0">
              <a:buFont typeface="Arial" panose="020B0604020202020204" pitchFamily="34" charset="0"/>
              <a:buChar char="•"/>
            </a:pPr>
            <a:r>
              <a:rPr lang="fr-FR" sz="1600"/>
              <a:t>Le nombre d'utilisateurs connectés</a:t>
            </a:r>
          </a:p>
          <a:p>
            <a:pPr lvl="1" rtl="0">
              <a:buFont typeface="Arial" panose="020B0604020202020204" pitchFamily="34" charset="0"/>
              <a:buChar char="•"/>
            </a:pPr>
            <a:r>
              <a:rPr lang="fr-FR" sz="1600"/>
              <a:t>Le nombre et les types de services disponibles</a:t>
            </a:r>
          </a:p>
          <a:p>
            <a:pPr lvl="1" rtl="0">
              <a:buFont typeface="Arial" panose="020B0604020202020204" pitchFamily="34" charset="0"/>
              <a:buChar char="•"/>
            </a:pPr>
            <a:r>
              <a:rPr lang="fr-FR" sz="1600"/>
              <a:t>Le domaine de responsabilité</a:t>
            </a:r>
          </a:p>
          <a:p>
            <a:pPr marL="142875" lvl="1" indent="0">
              <a:buNone/>
            </a:pPr>
            <a:endParaRPr lang="en-US" altLang="en-US" sz="1600" dirty="0"/>
          </a:p>
          <a:p>
            <a:pPr marL="0" indent="0" rtl="0">
              <a:buNone/>
            </a:pPr>
            <a:r>
              <a:rPr lang="fr-FR" sz="1600"/>
              <a:t>Deux types courants de réseaux : </a:t>
            </a:r>
          </a:p>
          <a:p>
            <a:pPr lvl="1" rtl="0">
              <a:buFont typeface="Arial" panose="020B0604020202020204" pitchFamily="34" charset="0"/>
              <a:buChar char="•"/>
            </a:pPr>
            <a:r>
              <a:rPr lang="fr-FR" sz="1600"/>
              <a:t>Réseau local (LAN) </a:t>
            </a:r>
          </a:p>
          <a:p>
            <a:pPr lvl="1" rtl="0">
              <a:buFont typeface="Arial" panose="020B0604020202020204" pitchFamily="34" charset="0"/>
              <a:buChar char="•"/>
            </a:pPr>
            <a:r>
              <a:rPr lang="fr-FR" sz="1600"/>
              <a:t>Réseau étendu (WAN) </a:t>
            </a:r>
          </a:p>
          <a:p>
            <a:pPr marL="0" indent="0" rtl="0">
              <a:buNone/>
            </a:pPr>
            <a:r>
              <a:rPr lang="fr-FR"/>
              <a:t> </a:t>
            </a:r>
          </a:p>
        </p:txBody>
      </p:sp>
      <p:pic>
        <p:nvPicPr>
          <p:cNvPr id="2" name="Picture 1"/>
          <p:cNvPicPr>
            <a:picLocks noChangeAspect="1"/>
          </p:cNvPicPr>
          <p:nvPr/>
        </p:nvPicPr>
        <p:blipFill>
          <a:blip r:embed="rId4"/>
          <a:stretch>
            <a:fillRect/>
          </a:stretch>
        </p:blipFill>
        <p:spPr>
          <a:xfrm>
            <a:off x="4125432" y="751368"/>
            <a:ext cx="4885003" cy="3601606"/>
          </a:xfrm>
          <a:prstGeom prst="rect">
            <a:avLst/>
          </a:prstGeom>
        </p:spPr>
      </p:pic>
    </p:spTree>
    <p:custDataLst>
      <p:tags r:id="rId1"/>
    </p:custDataLst>
    <p:extLst>
      <p:ext uri="{BB962C8B-B14F-4D97-AF65-F5344CB8AC3E}">
        <p14:creationId xmlns:p14="http://schemas.microsoft.com/office/powerpoint/2010/main" val="3427474698"/>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Types de réseaux communs </a:t>
            </a:r>
            <a:br>
              <a:rPr lang="en-US" altLang="en-US" dirty="0"/>
            </a:br>
            <a:r>
              <a:rPr lang="fr-FR"/>
              <a:t>LAN et WAN (suite) </a:t>
            </a:r>
          </a:p>
        </p:txBody>
      </p:sp>
      <p:sp>
        <p:nvSpPr>
          <p:cNvPr id="13315" name="Content Placeholder 2"/>
          <p:cNvSpPr>
            <a:spLocks noGrp="1"/>
          </p:cNvSpPr>
          <p:nvPr>
            <p:ph idx="1"/>
          </p:nvPr>
        </p:nvSpPr>
        <p:spPr>
          <a:xfrm>
            <a:off x="283940" y="797709"/>
            <a:ext cx="4062002" cy="559699"/>
          </a:xfrm>
        </p:spPr>
        <p:txBody>
          <a:bodyPr/>
          <a:lstStyle/>
          <a:p>
            <a:pPr marL="0" indent="0" rtl="0">
              <a:buNone/>
            </a:pPr>
            <a:r>
              <a:rPr lang="fr-FR"/>
              <a:t>Un LAN est une infrastructure de réseau qui couvre une zone géographique restreinte. </a:t>
            </a:r>
          </a:p>
          <a:p>
            <a:pPr lvl="1"/>
            <a:endParaRPr lang="en-CA" altLang="en-US" dirty="0"/>
          </a:p>
          <a:p>
            <a:pPr lvl="1"/>
            <a:endParaRPr lang="en-CA" altLang="en-US" dirty="0"/>
          </a:p>
          <a:p>
            <a:pPr lvl="1"/>
            <a:endParaRPr lang="en-CA" altLang="en-US" dirty="0"/>
          </a:p>
          <a:p>
            <a:pPr lvl="1"/>
            <a:endParaRPr lang="en-CA" altLang="en-US" dirty="0"/>
          </a:p>
        </p:txBody>
      </p:sp>
      <p:pic>
        <p:nvPicPr>
          <p:cNvPr id="5" name="Picture 4"/>
          <p:cNvPicPr>
            <a:picLocks noChangeAspect="1"/>
          </p:cNvPicPr>
          <p:nvPr/>
        </p:nvPicPr>
        <p:blipFill>
          <a:blip r:embed="rId3"/>
          <a:stretch>
            <a:fillRect/>
          </a:stretch>
        </p:blipFill>
        <p:spPr>
          <a:xfrm>
            <a:off x="396580" y="1357408"/>
            <a:ext cx="2556289" cy="1344169"/>
          </a:xfrm>
          <a:prstGeom prst="rect">
            <a:avLst/>
          </a:prstGeom>
        </p:spPr>
      </p:pic>
      <p:sp>
        <p:nvSpPr>
          <p:cNvPr id="2" name="Rectangle 1"/>
          <p:cNvSpPr/>
          <p:nvPr/>
        </p:nvSpPr>
        <p:spPr>
          <a:xfrm>
            <a:off x="4798060" y="742868"/>
            <a:ext cx="4232297" cy="584775"/>
          </a:xfrm>
          <a:prstGeom prst="rect">
            <a:avLst/>
          </a:prstGeom>
        </p:spPr>
        <p:txBody>
          <a:bodyPr wrap="square">
            <a:spAutoFit/>
          </a:bodyPr>
          <a:lstStyle/>
          <a:p>
            <a:pPr rtl="0"/>
            <a:r>
              <a:rPr lang="fr-FR" sz="1600">
                <a:solidFill>
                  <a:srgbClr val="000000"/>
                </a:solidFill>
              </a:rPr>
              <a:t>Un WAN est une infrastructure de réseau qui couvre une vaste zone géographique.</a:t>
            </a:r>
          </a:p>
        </p:txBody>
      </p:sp>
      <p:pic>
        <p:nvPicPr>
          <p:cNvPr id="6" name="Picture 5"/>
          <p:cNvPicPr>
            <a:picLocks noChangeAspect="1"/>
          </p:cNvPicPr>
          <p:nvPr/>
        </p:nvPicPr>
        <p:blipFill>
          <a:blip r:embed="rId4"/>
          <a:stretch>
            <a:fillRect/>
          </a:stretch>
        </p:blipFill>
        <p:spPr>
          <a:xfrm>
            <a:off x="4818150" y="1366630"/>
            <a:ext cx="3500526" cy="1412920"/>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2085228832"/>
              </p:ext>
            </p:extLst>
          </p:nvPr>
        </p:nvGraphicFramePr>
        <p:xfrm>
          <a:off x="396580" y="2779550"/>
          <a:ext cx="8385544" cy="1699082"/>
        </p:xfrm>
        <a:graphic>
          <a:graphicData uri="http://schemas.openxmlformats.org/drawingml/2006/table">
            <a:tbl>
              <a:tblPr firstRow="1" bandRow="1">
                <a:tableStyleId>{5C22544A-7EE6-4342-B048-85BDC9FD1C3A}</a:tableStyleId>
              </a:tblPr>
              <a:tblGrid>
                <a:gridCol w="4012387">
                  <a:extLst>
                    <a:ext uri="{9D8B030D-6E8A-4147-A177-3AD203B41FA5}">
                      <a16:colId xmlns:a16="http://schemas.microsoft.com/office/drawing/2014/main" val="20000"/>
                    </a:ext>
                  </a:extLst>
                </a:gridCol>
                <a:gridCol w="4373157">
                  <a:extLst>
                    <a:ext uri="{9D8B030D-6E8A-4147-A177-3AD203B41FA5}">
                      <a16:colId xmlns:a16="http://schemas.microsoft.com/office/drawing/2014/main" val="20001"/>
                    </a:ext>
                  </a:extLst>
                </a:gridCol>
              </a:tblGrid>
              <a:tr h="331381">
                <a:tc>
                  <a:txBody>
                    <a:bodyPr/>
                    <a:lstStyle/>
                    <a:p>
                      <a:pPr rtl="0"/>
                      <a:r>
                        <a:rPr lang="fr-FR"/>
                        <a:t>Réseau local (LAN)</a:t>
                      </a:r>
                    </a:p>
                  </a:txBody>
                  <a:tcPr/>
                </a:tc>
                <a:tc>
                  <a:txBody>
                    <a:bodyPr/>
                    <a:lstStyle/>
                    <a:p>
                      <a:pPr rtl="0"/>
                      <a:r>
                        <a:rPr lang="fr-FR"/>
                        <a:t>Réseau étendu (WAN)</a:t>
                      </a:r>
                    </a:p>
                  </a:txBody>
                  <a:tcPr/>
                </a:tc>
                <a:extLst>
                  <a:ext uri="{0D108BD9-81ED-4DB2-BD59-A6C34878D82A}">
                    <a16:rowId xmlns:a16="http://schemas.microsoft.com/office/drawing/2014/main" val="10000"/>
                  </a:ext>
                </a:extLst>
              </a:tr>
              <a:tr h="331381">
                <a:tc>
                  <a:txBody>
                    <a:bodyPr/>
                    <a:lstStyle/>
                    <a:p>
                      <a:pPr rtl="0"/>
                      <a:r>
                        <a:rPr lang="fr-FR" sz="1400" b="0" i="0" kern="1200">
                          <a:solidFill>
                            <a:schemeClr val="dk1"/>
                          </a:solidFill>
                          <a:effectLst/>
                          <a:latin typeface="+mn-lt"/>
                          <a:ea typeface="+mn-ea"/>
                          <a:cs typeface="+mn-cs"/>
                        </a:rPr>
                        <a:t>Interconnecter les périphériques terminaux dans une zone limitée.</a:t>
                      </a:r>
                    </a:p>
                  </a:txBody>
                  <a:tcPr/>
                </a:tc>
                <a:tc>
                  <a:txBody>
                    <a:bodyPr/>
                    <a:lstStyle/>
                    <a:p>
                      <a:pPr rtl="0"/>
                      <a:r>
                        <a:rPr lang="fr-FR" sz="1400" b="0" i="0" kern="1200">
                          <a:solidFill>
                            <a:schemeClr val="dk1"/>
                          </a:solidFill>
                          <a:effectLst/>
                          <a:latin typeface="+mn-lt"/>
                          <a:ea typeface="+mn-ea"/>
                          <a:cs typeface="+mn-cs"/>
                        </a:rPr>
                        <a:t>Interconnecter les réseaux locaux sur de vastes zones géographiques.</a:t>
                      </a:r>
                    </a:p>
                  </a:txBody>
                  <a:tcPr/>
                </a:tc>
                <a:extLst>
                  <a:ext uri="{0D108BD9-81ED-4DB2-BD59-A6C34878D82A}">
                    <a16:rowId xmlns:a16="http://schemas.microsoft.com/office/drawing/2014/main" val="10001"/>
                  </a:ext>
                </a:extLst>
              </a:tr>
              <a:tr h="331381">
                <a:tc>
                  <a:txBody>
                    <a:bodyPr/>
                    <a:lstStyle/>
                    <a:p>
                      <a:pPr rtl="0"/>
                      <a:r>
                        <a:rPr lang="fr-FR" sz="1400" b="0" i="0" kern="1200">
                          <a:solidFill>
                            <a:schemeClr val="dk1"/>
                          </a:solidFill>
                          <a:effectLst/>
                          <a:latin typeface="+mn-lt"/>
                          <a:ea typeface="+mn-ea"/>
                          <a:cs typeface="+mn-cs"/>
                        </a:rPr>
                        <a:t>Administré par une seule organisation ou un seul individu.</a:t>
                      </a:r>
                    </a:p>
                  </a:txBody>
                  <a:tcPr/>
                </a:tc>
                <a:tc>
                  <a:txBody>
                    <a:bodyPr/>
                    <a:lstStyle/>
                    <a:p>
                      <a:pPr rtl="0"/>
                      <a:r>
                        <a:rPr lang="fr-FR" sz="1400" b="0" i="0" kern="1200">
                          <a:solidFill>
                            <a:schemeClr val="dk1"/>
                          </a:solidFill>
                          <a:effectLst/>
                          <a:latin typeface="+mn-lt"/>
                          <a:ea typeface="+mn-ea"/>
                          <a:cs typeface="+mn-cs"/>
                        </a:rPr>
                        <a:t>Généralement</a:t>
                      </a:r>
                      <a:r>
                        <a:rPr lang="fr-FR" sz="1400" b="0" i="0" kern="1200" baseline="0">
                          <a:solidFill>
                            <a:schemeClr val="dk1"/>
                          </a:solidFill>
                          <a:effectLst/>
                          <a:latin typeface="+mn-lt"/>
                          <a:ea typeface="+mn-ea"/>
                          <a:cs typeface="+mn-cs"/>
                        </a:rPr>
                        <a:t> un</a:t>
                      </a:r>
                      <a:r>
                        <a:rPr lang="fr-FR" sz="1400" b="0" i="0" kern="1200">
                          <a:solidFill>
                            <a:schemeClr val="dk1"/>
                          </a:solidFill>
                          <a:effectLst/>
                          <a:latin typeface="+mn-lt"/>
                          <a:ea typeface="+mn-ea"/>
                          <a:cs typeface="+mn-cs"/>
                        </a:rPr>
                        <a:t> déministerisé par un</a:t>
                      </a:r>
                      <a:r>
                        <a:rPr lang="fr-FR" sz="1400" b="0" i="0" kern="1200" baseline="0">
                          <a:solidFill>
                            <a:schemeClr val="dk1"/>
                          </a:solidFill>
                          <a:effectLst/>
                          <a:latin typeface="+mn-lt"/>
                          <a:ea typeface="+mn-ea"/>
                          <a:cs typeface="+mn-cs"/>
                        </a:rPr>
                        <a:t> ou plusieurs</a:t>
                      </a:r>
                      <a:r>
                        <a:rPr lang="fr-FR" sz="1400" b="0" i="0" kern="1200">
                          <a:solidFill>
                            <a:schemeClr val="dk1"/>
                          </a:solidFill>
                          <a:effectLst/>
                          <a:latin typeface="+mn-lt"/>
                          <a:ea typeface="+mn-ea"/>
                          <a:cs typeface="+mn-cs"/>
                        </a:rPr>
                        <a:t> fournisseurs de services.</a:t>
                      </a:r>
                    </a:p>
                  </a:txBody>
                  <a:tcPr/>
                </a:tc>
                <a:extLst>
                  <a:ext uri="{0D108BD9-81ED-4DB2-BD59-A6C34878D82A}">
                    <a16:rowId xmlns:a16="http://schemas.microsoft.com/office/drawing/2014/main" val="10002"/>
                  </a:ext>
                </a:extLst>
              </a:tr>
              <a:tr h="331381">
                <a:tc>
                  <a:txBody>
                    <a:bodyPr/>
                    <a:lstStyle/>
                    <a:p>
                      <a:pPr rtl="0"/>
                      <a:r>
                        <a:rPr lang="fr-FR" sz="1400" b="0" i="0" kern="1200">
                          <a:solidFill>
                            <a:schemeClr val="dk1"/>
                          </a:solidFill>
                          <a:effectLst/>
                          <a:latin typeface="+mn-lt"/>
                          <a:ea typeface="+mn-ea"/>
                          <a:cs typeface="+mn-cs"/>
                        </a:rPr>
                        <a:t>Fournissent une bande passante haut débit aux appareils internes</a:t>
                      </a:r>
                    </a:p>
                  </a:txBody>
                  <a:tcPr/>
                </a:tc>
                <a:tc>
                  <a:txBody>
                    <a:bodyPr/>
                    <a:lstStyle/>
                    <a:p>
                      <a:pPr rtl="0"/>
                      <a:r>
                        <a:rPr lang="fr-FR" sz="1400" b="0" i="0" kern="1200">
                          <a:solidFill>
                            <a:schemeClr val="dk1"/>
                          </a:solidFill>
                          <a:effectLst/>
                          <a:latin typeface="+mn-lt"/>
                          <a:ea typeface="+mn-ea"/>
                          <a:cs typeface="+mn-cs"/>
                        </a:rPr>
                        <a:t>Généralement, ils fournissent des liaisons à vitesse plus lente entre les réseaux locaux.</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09904776"/>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Types de réseaux communs</a:t>
            </a:r>
            <a:br>
              <a:rPr lang="en-US" altLang="en-US" dirty="0"/>
            </a:br>
            <a:r>
              <a:rPr lang="fr-FR"/>
              <a:t>Internet</a:t>
            </a:r>
          </a:p>
        </p:txBody>
      </p:sp>
      <p:sp>
        <p:nvSpPr>
          <p:cNvPr id="13315" name="Content Placeholder 2"/>
          <p:cNvSpPr>
            <a:spLocks noGrp="1"/>
          </p:cNvSpPr>
          <p:nvPr>
            <p:ph idx="1"/>
          </p:nvPr>
        </p:nvSpPr>
        <p:spPr>
          <a:xfrm>
            <a:off x="122284" y="798944"/>
            <a:ext cx="4170316" cy="4054993"/>
          </a:xfrm>
        </p:spPr>
        <p:txBody>
          <a:bodyPr/>
          <a:lstStyle/>
          <a:p>
            <a:pPr marL="0" indent="0" rtl="0">
              <a:buNone/>
            </a:pPr>
            <a:r>
              <a:rPr lang="fr-FR" sz="1600"/>
              <a:t>L'internet est un ensemble mondial de réseaux locaux et étendus interconnectés. </a:t>
            </a:r>
          </a:p>
          <a:p>
            <a:pPr rtl="0">
              <a:buFont typeface="Arial" panose="020B0604020202020204" pitchFamily="34" charset="0"/>
              <a:buChar char="•"/>
            </a:pPr>
            <a:r>
              <a:rPr lang="fr-FR" sz="1600"/>
              <a:t>Réseaux locaux sont connectés entre eux via les réseaux étendus.</a:t>
            </a:r>
          </a:p>
          <a:p>
            <a:pPr rtl="0">
              <a:buFont typeface="Arial" panose="020B0604020202020204" pitchFamily="34" charset="0"/>
              <a:buChar char="•"/>
            </a:pPr>
            <a:r>
              <a:rPr lang="fr-FR" sz="1600"/>
              <a:t>Les WAN peuvent être reliés à l'aide de fils de cuivre, de câbles à fibre optique ou de transmissions sans fil.</a:t>
            </a:r>
          </a:p>
          <a:p>
            <a:pPr marL="0" indent="0" rtl="0">
              <a:buNone/>
            </a:pPr>
            <a:r>
              <a:rPr lang="fr-FR" sz="1600"/>
              <a:t>L'internet n'est la propriété d'aucun individu ou groupe. Les groupes suivants ont été créés pour aider à maintenir la structure sur l'internet :</a:t>
            </a:r>
          </a:p>
          <a:p>
            <a:pPr lvl="1" rtl="0"/>
            <a:r>
              <a:rPr lang="fr-FR" sz="1600"/>
              <a:t>Le document</a:t>
            </a:r>
          </a:p>
          <a:p>
            <a:pPr lvl="1" rtl="0"/>
            <a:r>
              <a:rPr lang="fr-FR" sz="1600"/>
              <a:t>ICANN</a:t>
            </a:r>
          </a:p>
          <a:p>
            <a:pPr lvl="1" rtl="0"/>
            <a:r>
              <a:rPr lang="fr-FR" sz="1600"/>
              <a:t>IAB</a:t>
            </a:r>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2" name="Picture 1"/>
          <p:cNvPicPr>
            <a:picLocks noChangeAspect="1"/>
          </p:cNvPicPr>
          <p:nvPr/>
        </p:nvPicPr>
        <p:blipFill>
          <a:blip r:embed="rId3"/>
          <a:stretch>
            <a:fillRect/>
          </a:stretch>
        </p:blipFill>
        <p:spPr>
          <a:xfrm>
            <a:off x="4180643" y="798944"/>
            <a:ext cx="4963357" cy="3239656"/>
          </a:xfrm>
          <a:prstGeom prst="rect">
            <a:avLst/>
          </a:prstGeom>
        </p:spPr>
      </p:pic>
    </p:spTree>
    <p:extLst>
      <p:ext uri="{BB962C8B-B14F-4D97-AF65-F5344CB8AC3E}">
        <p14:creationId xmlns:p14="http://schemas.microsoft.com/office/powerpoint/2010/main" val="2275468121"/>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Types de réseaux communs</a:t>
            </a:r>
            <a:br>
              <a:rPr lang="en-US" altLang="en-US" dirty="0"/>
            </a:br>
            <a:r>
              <a:rPr lang="fr-FR"/>
              <a:t>Intranets et Extranets</a:t>
            </a:r>
          </a:p>
        </p:txBody>
      </p:sp>
      <p:sp>
        <p:nvSpPr>
          <p:cNvPr id="13315" name="Content Placeholder 2"/>
          <p:cNvSpPr>
            <a:spLocks noGrp="1"/>
          </p:cNvSpPr>
          <p:nvPr>
            <p:ph idx="1"/>
          </p:nvPr>
        </p:nvSpPr>
        <p:spPr>
          <a:xfrm>
            <a:off x="4648200" y="1109134"/>
            <a:ext cx="4067783" cy="3019294"/>
          </a:xfrm>
        </p:spPr>
        <p:txBody>
          <a:bodyPr/>
          <a:lstStyle/>
          <a:p>
            <a:pPr marL="0" indent="0" rtl="0">
              <a:buNone/>
            </a:pPr>
            <a:r>
              <a:rPr lang="fr-FR" sz="1600"/>
              <a:t>Contrairement à Internet, un intranet est un ensemble privé de LAN et WAN internes à une entreprise qui est conçue pour être accessible uniquement pour les membres d'entreprises ou d'autres avec l'autorisation.</a:t>
            </a:r>
          </a:p>
          <a:p>
            <a:pPr marL="0" indent="0" rtl="0">
              <a:buNone/>
            </a:pPr>
            <a:r>
              <a:rPr lang="fr-FR" sz="1600"/>
              <a:t>Une entreprise peut utiliser un extranet pour fournir un accès sécurisé à leur réseau pour les personnes qui travaillent pour une autre entreprise qui ont besoin d'accéder à leurs données sur leur réseau.</a:t>
            </a:r>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3" name="Picture 2"/>
          <p:cNvPicPr>
            <a:picLocks noChangeAspect="1"/>
          </p:cNvPicPr>
          <p:nvPr/>
        </p:nvPicPr>
        <p:blipFill>
          <a:blip r:embed="rId3"/>
          <a:stretch>
            <a:fillRect/>
          </a:stretch>
        </p:blipFill>
        <p:spPr>
          <a:xfrm>
            <a:off x="95010" y="864987"/>
            <a:ext cx="3791190" cy="3763718"/>
          </a:xfrm>
          <a:prstGeom prst="rect">
            <a:avLst/>
          </a:prstGeom>
        </p:spPr>
      </p:pic>
    </p:spTree>
    <p:extLst>
      <p:ext uri="{BB962C8B-B14F-4D97-AF65-F5344CB8AC3E}">
        <p14:creationId xmlns:p14="http://schemas.microsoft.com/office/powerpoint/2010/main" val="2982612065"/>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1.5 Connexions Internet</a:t>
            </a:r>
          </a:p>
        </p:txBody>
      </p:sp>
    </p:spTree>
    <p:custDataLst>
      <p:tags r:id="rId1"/>
    </p:custDataLst>
    <p:extLst>
      <p:ext uri="{BB962C8B-B14F-4D97-AF65-F5344CB8AC3E}">
        <p14:creationId xmlns:p14="http://schemas.microsoft.com/office/powerpoint/2010/main" val="2920016951"/>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Connexions Internet</a:t>
            </a:r>
            <a:br>
              <a:rPr lang="en-US" altLang="en-US" dirty="0"/>
            </a:br>
            <a:r>
              <a:rPr lang="fr-FR"/>
              <a:t>Technologies d'accès internet</a:t>
            </a:r>
          </a:p>
        </p:txBody>
      </p:sp>
      <p:sp>
        <p:nvSpPr>
          <p:cNvPr id="13315" name="Content Placeholder 2"/>
          <p:cNvSpPr>
            <a:spLocks noGrp="1"/>
          </p:cNvSpPr>
          <p:nvPr>
            <p:ph idx="1"/>
          </p:nvPr>
        </p:nvSpPr>
        <p:spPr>
          <a:xfrm>
            <a:off x="5169846" y="500395"/>
            <a:ext cx="3822971" cy="4266338"/>
          </a:xfrm>
        </p:spPr>
        <p:txBody>
          <a:bodyPr/>
          <a:lstStyle/>
          <a:p>
            <a:pPr marL="0" indent="0" rtl="0">
              <a:buNone/>
            </a:pPr>
            <a:r>
              <a:rPr lang="fr-FR" sz="1600"/>
              <a:t>Il existe de nombreuses façons de connecter les utilisateurs et les organisations à l'internet :</a:t>
            </a:r>
          </a:p>
          <a:p>
            <a:pPr lvl="1" rtl="0"/>
            <a:r>
              <a:rPr lang="fr-FR" sz="1600"/>
              <a:t>Les services pour les utilisateurs à domicile et petits bureaux incluent câble à large bande, ligne d'abonné numérique à large bande (DSL), les réseaux étendus sans fil et mobile services.</a:t>
            </a:r>
          </a:p>
          <a:p>
            <a:pPr lvl="1" rtl="0"/>
            <a:r>
              <a:rPr lang="fr-FR" sz="1600"/>
              <a:t>Les entreprises ont besoin de connexions plus rapides pour prendre en charge les téléphones IP, ⁪vidéo conférence et stockage de centre de données.</a:t>
            </a:r>
          </a:p>
          <a:p>
            <a:pPr lvl="1" rtl="0"/>
            <a:r>
              <a:rPr lang="fr-FR" sz="1600"/>
              <a:t>Connexions professionnelles sont généralement fournies par les Opérateurs des télécommunications (SP) et peut inclure : DSL d'entreprise, les lignes louées et Ethernet urbain.</a:t>
            </a:r>
          </a:p>
          <a:p>
            <a:pPr lvl="1"/>
            <a:endParaRPr lang="en-CA" altLang="en-US" dirty="0"/>
          </a:p>
          <a:p>
            <a:pPr lvl="1"/>
            <a:endParaRPr lang="en-CA" altLang="en-US" dirty="0"/>
          </a:p>
          <a:p>
            <a:pPr lvl="1"/>
            <a:endParaRPr lang="en-CA" altLang="en-US" dirty="0"/>
          </a:p>
          <a:p>
            <a:pPr lvl="1"/>
            <a:endParaRPr lang="en-CA" altLang="en-US" dirty="0"/>
          </a:p>
        </p:txBody>
      </p:sp>
      <p:pic>
        <p:nvPicPr>
          <p:cNvPr id="3" name="Picture 2"/>
          <p:cNvPicPr>
            <a:picLocks noChangeAspect="1"/>
          </p:cNvPicPr>
          <p:nvPr/>
        </p:nvPicPr>
        <p:blipFill>
          <a:blip r:embed="rId3"/>
          <a:stretch>
            <a:fillRect/>
          </a:stretch>
        </p:blipFill>
        <p:spPr>
          <a:xfrm>
            <a:off x="102546" y="943684"/>
            <a:ext cx="5067300" cy="2867025"/>
          </a:xfrm>
          <a:prstGeom prst="rect">
            <a:avLst/>
          </a:prstGeom>
        </p:spPr>
      </p:pic>
    </p:spTree>
    <p:extLst>
      <p:ext uri="{BB962C8B-B14F-4D97-AF65-F5344CB8AC3E}">
        <p14:creationId xmlns:p14="http://schemas.microsoft.com/office/powerpoint/2010/main" val="3978408560"/>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0" y="41275"/>
            <a:ext cx="9144000" cy="757238"/>
          </a:xfrm>
        </p:spPr>
        <p:txBody>
          <a:bodyPr/>
          <a:lstStyle/>
          <a:p>
            <a:pPr rtl="0"/>
            <a:r>
              <a:rPr lang="fr-FR" sz="1600"/>
              <a:t>Connexions Internet</a:t>
            </a:r>
            <a:br>
              <a:rPr lang="en-US" altLang="en-US" dirty="0"/>
            </a:br>
            <a:r>
              <a:rPr lang="fr-FR"/>
              <a:t>Connexions Internet des bureaux à domicile et des petits bureaux</a:t>
            </a:r>
          </a:p>
        </p:txBody>
      </p:sp>
      <p:graphicFrame>
        <p:nvGraphicFramePr>
          <p:cNvPr id="3" name="Table 2"/>
          <p:cNvGraphicFramePr>
            <a:graphicFrameLocks noGrp="1"/>
          </p:cNvGraphicFramePr>
          <p:nvPr>
            <p:extLst>
              <p:ext uri="{D42A27DB-BD31-4B8C-83A1-F6EECF244321}">
                <p14:modId xmlns:p14="http://schemas.microsoft.com/office/powerpoint/2010/main" val="2621803257"/>
              </p:ext>
            </p:extLst>
          </p:nvPr>
        </p:nvGraphicFramePr>
        <p:xfrm>
          <a:off x="4690378" y="798513"/>
          <a:ext cx="4277319" cy="3801959"/>
        </p:xfrm>
        <a:graphic>
          <a:graphicData uri="http://schemas.openxmlformats.org/drawingml/2006/table">
            <a:tbl>
              <a:tblPr firstRow="1" bandRow="1">
                <a:tableStyleId>{5C22544A-7EE6-4342-B048-85BDC9FD1C3A}</a:tableStyleId>
              </a:tblPr>
              <a:tblGrid>
                <a:gridCol w="1159704">
                  <a:extLst>
                    <a:ext uri="{9D8B030D-6E8A-4147-A177-3AD203B41FA5}">
                      <a16:colId xmlns:a16="http://schemas.microsoft.com/office/drawing/2014/main" val="4198409785"/>
                    </a:ext>
                  </a:extLst>
                </a:gridCol>
                <a:gridCol w="3117615">
                  <a:extLst>
                    <a:ext uri="{9D8B030D-6E8A-4147-A177-3AD203B41FA5}">
                      <a16:colId xmlns:a16="http://schemas.microsoft.com/office/drawing/2014/main" val="3545066263"/>
                    </a:ext>
                  </a:extLst>
                </a:gridCol>
              </a:tblGrid>
              <a:tr h="480706">
                <a:tc>
                  <a:txBody>
                    <a:bodyPr/>
                    <a:lstStyle/>
                    <a:p>
                      <a:pPr rtl="0"/>
                      <a:r>
                        <a:rPr lang="fr-FR"/>
                        <a:t>Connexion</a:t>
                      </a:r>
                    </a:p>
                  </a:txBody>
                  <a:tcPr/>
                </a:tc>
                <a:tc>
                  <a:txBody>
                    <a:bodyPr/>
                    <a:lstStyle/>
                    <a:p>
                      <a:pPr rtl="0"/>
                      <a:r>
                        <a:rPr lang="fr-FR"/>
                        <a:t>Description</a:t>
                      </a:r>
                    </a:p>
                  </a:txBody>
                  <a:tcPr/>
                </a:tc>
                <a:extLst>
                  <a:ext uri="{0D108BD9-81ED-4DB2-BD59-A6C34878D82A}">
                    <a16:rowId xmlns:a16="http://schemas.microsoft.com/office/drawing/2014/main" val="3787048751"/>
                  </a:ext>
                </a:extLst>
              </a:tr>
              <a:tr h="833779">
                <a:tc>
                  <a:txBody>
                    <a:bodyPr/>
                    <a:lstStyle/>
                    <a:p>
                      <a:pPr rtl="0"/>
                      <a:r>
                        <a:rPr lang="fr-FR"/>
                        <a:t>Câble</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Internet à large bande passante, toujours en service, offert par les fournisseurs de services de télévision par câble.</a:t>
                      </a:r>
                    </a:p>
                  </a:txBody>
                  <a:tcPr/>
                </a:tc>
                <a:extLst>
                  <a:ext uri="{0D108BD9-81ED-4DB2-BD59-A6C34878D82A}">
                    <a16:rowId xmlns:a16="http://schemas.microsoft.com/office/drawing/2014/main" val="1775962995"/>
                  </a:ext>
                </a:extLst>
              </a:tr>
              <a:tr h="645506">
                <a:tc>
                  <a:txBody>
                    <a:bodyPr/>
                    <a:lstStyle/>
                    <a:p>
                      <a:pPr rtl="0"/>
                      <a:r>
                        <a:rPr lang="fr-FR"/>
                        <a:t>DSL</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une connexion Internet à haut débit, toujours active, qui passe par une ligne téléphonique.</a:t>
                      </a:r>
                    </a:p>
                  </a:txBody>
                  <a:tcPr/>
                </a:tc>
                <a:extLst>
                  <a:ext uri="{0D108BD9-81ED-4DB2-BD59-A6C34878D82A}">
                    <a16:rowId xmlns:a16="http://schemas.microsoft.com/office/drawing/2014/main" val="2935690024"/>
                  </a:ext>
                </a:extLst>
              </a:tr>
              <a:tr h="575189">
                <a:tc>
                  <a:txBody>
                    <a:bodyPr/>
                    <a:lstStyle/>
                    <a:p>
                      <a:pPr rtl="0"/>
                      <a:r>
                        <a:rPr lang="fr-FR"/>
                        <a:t>Cellulaire</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utilise un réseau de téléphonie mobile pour se connecter à l'internet.</a:t>
                      </a:r>
                    </a:p>
                  </a:txBody>
                  <a:tcPr/>
                </a:tc>
                <a:extLst>
                  <a:ext uri="{0D108BD9-81ED-4DB2-BD59-A6C34878D82A}">
                    <a16:rowId xmlns:a16="http://schemas.microsoft.com/office/drawing/2014/main" val="752465591"/>
                  </a:ext>
                </a:extLst>
              </a:tr>
              <a:tr h="535259">
                <a:tc>
                  <a:txBody>
                    <a:bodyPr/>
                    <a:lstStyle/>
                    <a:p>
                      <a:pPr rtl="0"/>
                      <a:r>
                        <a:rPr lang="fr-FR"/>
                        <a:t>Satellite</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un avantage majeur pour les zones rurales sans fournisseurs de services Internet.</a:t>
                      </a:r>
                    </a:p>
                  </a:txBody>
                  <a:tcPr/>
                </a:tc>
                <a:extLst>
                  <a:ext uri="{0D108BD9-81ED-4DB2-BD59-A6C34878D82A}">
                    <a16:rowId xmlns:a16="http://schemas.microsoft.com/office/drawing/2014/main" val="1196837403"/>
                  </a:ext>
                </a:extLst>
              </a:tr>
              <a:tr h="645506">
                <a:tc>
                  <a:txBody>
                    <a:bodyPr/>
                    <a:lstStyle/>
                    <a:p>
                      <a:pPr rtl="0"/>
                      <a:r>
                        <a:rPr lang="fr-FR"/>
                        <a:t>Ligne commutée </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une option peu coûteuse, à faible bande passante, utilisant un modem.</a:t>
                      </a:r>
                    </a:p>
                  </a:txBody>
                  <a:tcPr/>
                </a:tc>
                <a:extLst>
                  <a:ext uri="{0D108BD9-81ED-4DB2-BD59-A6C34878D82A}">
                    <a16:rowId xmlns:a16="http://schemas.microsoft.com/office/drawing/2014/main" val="1536924885"/>
                  </a:ext>
                </a:extLst>
              </a:tr>
            </a:tbl>
          </a:graphicData>
        </a:graphic>
      </p:graphicFrame>
      <p:pic>
        <p:nvPicPr>
          <p:cNvPr id="2" name="Picture 1"/>
          <p:cNvPicPr>
            <a:picLocks noChangeAspect="1"/>
          </p:cNvPicPr>
          <p:nvPr/>
        </p:nvPicPr>
        <p:blipFill>
          <a:blip r:embed="rId3"/>
          <a:stretch>
            <a:fillRect/>
          </a:stretch>
        </p:blipFill>
        <p:spPr>
          <a:xfrm>
            <a:off x="5577" y="798512"/>
            <a:ext cx="4684802" cy="3056515"/>
          </a:xfrm>
          <a:prstGeom prst="rect">
            <a:avLst/>
          </a:prstGeom>
        </p:spPr>
      </p:pic>
    </p:spTree>
    <p:extLst>
      <p:ext uri="{BB962C8B-B14F-4D97-AF65-F5344CB8AC3E}">
        <p14:creationId xmlns:p14="http://schemas.microsoft.com/office/powerpoint/2010/main" val="1319242256"/>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962933" cy="757551"/>
          </a:xfrm>
        </p:spPr>
        <p:txBody>
          <a:bodyPr/>
          <a:lstStyle/>
          <a:p>
            <a:pPr rtl="0"/>
            <a:r>
              <a:rPr lang="fr-FR" sz="1600"/>
              <a:t>Connexions Internet </a:t>
            </a:r>
            <a:br>
              <a:rPr lang="en-US" altLang="en-US" dirty="0"/>
            </a:br>
            <a:r>
              <a:rPr lang="fr-FR"/>
              <a:t>Connexions Internet d'entreprise</a:t>
            </a:r>
          </a:p>
        </p:txBody>
      </p:sp>
      <p:sp>
        <p:nvSpPr>
          <p:cNvPr id="13315" name="Content Placeholder 2"/>
          <p:cNvSpPr>
            <a:spLocks noGrp="1"/>
          </p:cNvSpPr>
          <p:nvPr>
            <p:ph idx="1"/>
          </p:nvPr>
        </p:nvSpPr>
        <p:spPr>
          <a:xfrm>
            <a:off x="87549" y="804964"/>
            <a:ext cx="4162333" cy="1461943"/>
          </a:xfrm>
        </p:spPr>
        <p:txBody>
          <a:bodyPr/>
          <a:lstStyle/>
          <a:p>
            <a:pPr marL="0" indent="0" rtl="0">
              <a:buNone/>
            </a:pPr>
            <a:r>
              <a:rPr lang="fr-FR" sz="1600"/>
              <a:t>Les liens d'affaires d'entreprise peuvent nécessiter :</a:t>
            </a:r>
          </a:p>
          <a:p>
            <a:pPr lvl="1" rtl="0"/>
            <a:r>
              <a:rPr lang="fr-FR" sz="1600"/>
              <a:t>L'augmentation de la bande passante </a:t>
            </a:r>
          </a:p>
          <a:p>
            <a:pPr lvl="1" rtl="0"/>
            <a:r>
              <a:rPr lang="fr-FR" sz="1600"/>
              <a:t>Connexion dédiée</a:t>
            </a:r>
          </a:p>
          <a:p>
            <a:pPr lvl="1" rtl="0"/>
            <a:r>
              <a:rPr lang="fr-FR" sz="1600"/>
              <a:t>Services gérés  </a:t>
            </a:r>
          </a:p>
        </p:txBody>
      </p:sp>
      <p:pic>
        <p:nvPicPr>
          <p:cNvPr id="2" name="Picture 1"/>
          <p:cNvPicPr>
            <a:picLocks noChangeAspect="1"/>
          </p:cNvPicPr>
          <p:nvPr/>
        </p:nvPicPr>
        <p:blipFill>
          <a:blip r:embed="rId3"/>
          <a:stretch>
            <a:fillRect/>
          </a:stretch>
        </p:blipFill>
        <p:spPr>
          <a:xfrm>
            <a:off x="281781" y="2354926"/>
            <a:ext cx="3968101" cy="2457754"/>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4231926614"/>
              </p:ext>
            </p:extLst>
          </p:nvPr>
        </p:nvGraphicFramePr>
        <p:xfrm>
          <a:off x="4690378" y="798514"/>
          <a:ext cx="4277319" cy="3809311"/>
        </p:xfrm>
        <a:graphic>
          <a:graphicData uri="http://schemas.openxmlformats.org/drawingml/2006/table">
            <a:tbl>
              <a:tblPr firstRow="1" bandRow="1">
                <a:tableStyleId>{5C22544A-7EE6-4342-B048-85BDC9FD1C3A}</a:tableStyleId>
              </a:tblPr>
              <a:tblGrid>
                <a:gridCol w="1159704">
                  <a:extLst>
                    <a:ext uri="{9D8B030D-6E8A-4147-A177-3AD203B41FA5}">
                      <a16:colId xmlns:a16="http://schemas.microsoft.com/office/drawing/2014/main" val="4198409785"/>
                    </a:ext>
                  </a:extLst>
                </a:gridCol>
                <a:gridCol w="3117615">
                  <a:extLst>
                    <a:ext uri="{9D8B030D-6E8A-4147-A177-3AD203B41FA5}">
                      <a16:colId xmlns:a16="http://schemas.microsoft.com/office/drawing/2014/main" val="3545066263"/>
                    </a:ext>
                  </a:extLst>
                </a:gridCol>
              </a:tblGrid>
              <a:tr h="503117">
                <a:tc>
                  <a:txBody>
                    <a:bodyPr/>
                    <a:lstStyle/>
                    <a:p>
                      <a:pPr rtl="0"/>
                      <a:r>
                        <a:rPr lang="fr-FR"/>
                        <a:t>Type de connexion</a:t>
                      </a:r>
                    </a:p>
                  </a:txBody>
                  <a:tcPr/>
                </a:tc>
                <a:tc>
                  <a:txBody>
                    <a:bodyPr/>
                    <a:lstStyle/>
                    <a:p>
                      <a:pPr rtl="0"/>
                      <a:r>
                        <a:rPr lang="fr-FR"/>
                        <a:t>Description</a:t>
                      </a:r>
                    </a:p>
                  </a:txBody>
                  <a:tcPr/>
                </a:tc>
                <a:extLst>
                  <a:ext uri="{0D108BD9-81ED-4DB2-BD59-A6C34878D82A}">
                    <a16:rowId xmlns:a16="http://schemas.microsoft.com/office/drawing/2014/main" val="3787048751"/>
                  </a:ext>
                </a:extLst>
              </a:tr>
              <a:tr h="1067301">
                <a:tc>
                  <a:txBody>
                    <a:bodyPr/>
                    <a:lstStyle/>
                    <a:p>
                      <a:pPr rtl="0"/>
                      <a:r>
                        <a:rPr lang="fr-FR"/>
                        <a:t>Ligne dédiée louée </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Il s'agit de circuits réservés au sein du réseau du fournisseur de services qui relient des bureaux distants à des réseaux privés de voix et/ou de données.</a:t>
                      </a:r>
                    </a:p>
                  </a:txBody>
                  <a:tcPr/>
                </a:tc>
                <a:extLst>
                  <a:ext uri="{0D108BD9-81ED-4DB2-BD59-A6C34878D82A}">
                    <a16:rowId xmlns:a16="http://schemas.microsoft.com/office/drawing/2014/main" val="1775962995"/>
                  </a:ext>
                </a:extLst>
              </a:tr>
              <a:tr h="675600">
                <a:tc>
                  <a:txBody>
                    <a:bodyPr/>
                    <a:lstStyle/>
                    <a:p>
                      <a:pPr rtl="0"/>
                      <a:r>
                        <a:rPr lang="fr-FR"/>
                        <a:t>WAN Ethernet </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Cela étend la technologie d'accès LAN au WAN.</a:t>
                      </a:r>
                    </a:p>
                  </a:txBody>
                  <a:tcPr/>
                </a:tc>
                <a:extLst>
                  <a:ext uri="{0D108BD9-81ED-4DB2-BD59-A6C34878D82A}">
                    <a16:rowId xmlns:a16="http://schemas.microsoft.com/office/drawing/2014/main" val="2935690024"/>
                  </a:ext>
                </a:extLst>
              </a:tr>
              <a:tr h="872650">
                <a:tc>
                  <a:txBody>
                    <a:bodyPr/>
                    <a:lstStyle/>
                    <a:p>
                      <a:pPr rtl="0"/>
                      <a:r>
                        <a:rPr lang="fr-FR"/>
                        <a:t>DSL </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L'ADSL d'entreprise est disponible dans divers formats, y compris les lignes d'abonnés numériques symétriques (SDSL).</a:t>
                      </a:r>
                    </a:p>
                  </a:txBody>
                  <a:tcPr/>
                </a:tc>
                <a:extLst>
                  <a:ext uri="{0D108BD9-81ED-4DB2-BD59-A6C34878D82A}">
                    <a16:rowId xmlns:a16="http://schemas.microsoft.com/office/drawing/2014/main" val="752465591"/>
                  </a:ext>
                </a:extLst>
              </a:tr>
              <a:tr h="675600">
                <a:tc>
                  <a:txBody>
                    <a:bodyPr/>
                    <a:lstStyle/>
                    <a:p>
                      <a:pPr rtl="0"/>
                      <a:r>
                        <a:rPr lang="fr-FR"/>
                        <a:t>Satellite</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Cela peut fournir une connexion lorsqu'une solution filaire n'est pas disponible.</a:t>
                      </a:r>
                    </a:p>
                  </a:txBody>
                  <a:tcPr/>
                </a:tc>
                <a:extLst>
                  <a:ext uri="{0D108BD9-81ED-4DB2-BD59-A6C34878D82A}">
                    <a16:rowId xmlns:a16="http://schemas.microsoft.com/office/drawing/2014/main" val="1196837403"/>
                  </a:ext>
                </a:extLst>
              </a:tr>
            </a:tbl>
          </a:graphicData>
        </a:graphic>
      </p:graphicFrame>
    </p:spTree>
    <p:extLst>
      <p:ext uri="{BB962C8B-B14F-4D97-AF65-F5344CB8AC3E}">
        <p14:creationId xmlns:p14="http://schemas.microsoft.com/office/powerpoint/2010/main" val="926137725"/>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3871387" cy="757551"/>
          </a:xfrm>
        </p:spPr>
        <p:txBody>
          <a:bodyPr/>
          <a:lstStyle/>
          <a:p>
            <a:pPr rtl="0"/>
            <a:r>
              <a:rPr lang="fr-FR" sz="1600"/>
              <a:t>Connexions Internet</a:t>
            </a:r>
            <a:br>
              <a:rPr lang="en-US" altLang="en-US" dirty="0"/>
            </a:br>
            <a:r>
              <a:rPr lang="fr-FR"/>
              <a:t>Le réseau convergent</a:t>
            </a:r>
          </a:p>
        </p:txBody>
      </p:sp>
      <p:sp>
        <p:nvSpPr>
          <p:cNvPr id="13315" name="Content Placeholder 2"/>
          <p:cNvSpPr>
            <a:spLocks noGrp="1"/>
          </p:cNvSpPr>
          <p:nvPr>
            <p:ph idx="1"/>
          </p:nvPr>
        </p:nvSpPr>
        <p:spPr>
          <a:xfrm>
            <a:off x="87549" y="1069128"/>
            <a:ext cx="3871387" cy="2619624"/>
          </a:xfrm>
        </p:spPr>
        <p:txBody>
          <a:bodyPr/>
          <a:lstStyle/>
          <a:p>
            <a:pPr marL="0" indent="0" rtl="0">
              <a:buNone/>
            </a:pPr>
            <a:r>
              <a:rPr lang="fr-FR" sz="1600"/>
              <a:t>Avant les réseaux convergents, une organisation aurait été câblée séparément pour le téléphone, la vidéo et les données. Chaque réseau utilisait des technologies différentes pour le transport du signal de communication. </a:t>
            </a:r>
          </a:p>
          <a:p>
            <a:pPr marL="0" indent="0" rtl="0">
              <a:buNone/>
            </a:pPr>
            <a:r>
              <a:rPr lang="fr-FR" sz="1600"/>
              <a:t>Chacune de ces technologies utiliserait un ensemble différent de règles et de normes.</a:t>
            </a:r>
          </a:p>
        </p:txBody>
      </p:sp>
      <p:pic>
        <p:nvPicPr>
          <p:cNvPr id="5" name="Picture 4"/>
          <p:cNvPicPr>
            <a:picLocks noChangeAspect="1"/>
          </p:cNvPicPr>
          <p:nvPr/>
        </p:nvPicPr>
        <p:blipFill>
          <a:blip r:embed="rId4"/>
          <a:stretch>
            <a:fillRect/>
          </a:stretch>
        </p:blipFill>
        <p:spPr>
          <a:xfrm>
            <a:off x="3958936" y="798944"/>
            <a:ext cx="4808118" cy="3159992"/>
          </a:xfrm>
          <a:prstGeom prst="rect">
            <a:avLst/>
          </a:prstGeom>
        </p:spPr>
      </p:pic>
    </p:spTree>
    <p:custDataLst>
      <p:tags r:id="rId1"/>
    </p:custDataLst>
    <p:extLst>
      <p:ext uri="{BB962C8B-B14F-4D97-AF65-F5344CB8AC3E}">
        <p14:creationId xmlns:p14="http://schemas.microsoft.com/office/powerpoint/2010/main" val="300147048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2600325"/>
        </p:xfrm>
        <a:graphic>
          <a:graphicData uri="http://schemas.openxmlformats.org/drawingml/2006/table">
            <a:tbl>
              <a:tblPr firstRow="1" bandRow="1">
                <a:tableStyleId>{5C22544A-7EE6-4342-B048-85BDC9FD1C3A}</a:tableStyleId>
              </a:tblPr>
              <a:tblGrid>
                <a:gridCol w="2245746">
                  <a:extLst>
                    <a:ext uri="{9D8B030D-6E8A-4147-A177-3AD203B41FA5}">
                      <a16:colId xmlns:a16="http://schemas.microsoft.com/office/drawing/2014/main" val="3215831619"/>
                    </a:ext>
                  </a:extLst>
                </a:gridCol>
                <a:gridCol w="6349489">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Activité</a:t>
                      </a:r>
                      <a:r>
                        <a:rPr lang="fr-FR" sz="1400" b="0" i="0" u="none" strike="noStrike" baseline="0">
                          <a:solidFill>
                            <a:srgbClr val="000000"/>
                          </a:solidFill>
                          <a:effectLst/>
                          <a:latin typeface="+mn-lt"/>
                        </a:rPr>
                        <a:t> du mode physique de Packet Tracer</a:t>
                      </a:r>
                    </a:p>
                  </a:txBody>
                  <a:tcPr marL="9525" marR="9525" marT="9525" marB="0" anchor="b"/>
                </a:tc>
                <a:tc>
                  <a:txBody>
                    <a:bodyPr/>
                    <a:lstStyle/>
                    <a:p>
                      <a:pPr rtl="0"/>
                      <a:r>
                        <a:rPr lang="fr-FR"/>
                        <a:t>Ces activités sont effectuées à l'aide de Packet Tracer en mode </a:t>
                      </a:r>
                      <a:r>
                        <a:rPr lang="fr-FR" baseline="0"/>
                        <a:t>physique.</a:t>
                      </a:r>
                    </a:p>
                  </a:txBody>
                  <a:tcPr/>
                </a:tc>
                <a:extLst>
                  <a:ext uri="{0D108BD9-81ED-4DB2-BD59-A6C34878D82A}">
                    <a16:rowId xmlns:a16="http://schemas.microsoft.com/office/drawing/2014/main" val="2989889794"/>
                  </a:ext>
                </a:extLst>
              </a:tr>
              <a:tr h="265091">
                <a:tc>
                  <a:txBody>
                    <a:bodyPr/>
                    <a:lstStyle/>
                    <a:p>
                      <a:pPr algn="l" rtl="0" fontAlgn="b"/>
                      <a:r>
                        <a:rPr lang="fr-FR" sz="1400" b="0" i="0" u="none" strike="noStrike">
                          <a:solidFill>
                            <a:srgbClr val="000000"/>
                          </a:solidFill>
                          <a:effectLst/>
                          <a:latin typeface="+mn-lt"/>
                        </a:rPr>
                        <a:t>Travaux Pratiques</a:t>
                      </a:r>
                    </a:p>
                  </a:txBody>
                  <a:tcPr marL="9525" marR="9525" marT="9525" marB="0" anchor="b"/>
                </a:tc>
                <a:tc>
                  <a:txBody>
                    <a:bodyPr/>
                    <a:lstStyle/>
                    <a:p>
                      <a:pPr rtl="0"/>
                      <a:r>
                        <a:rPr lang="fr-FR"/>
                        <a:t>Travaux Pratiques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Questionnaires sur le module</a:t>
                      </a:r>
                    </a:p>
                  </a:txBody>
                  <a:tcPr marL="9525" marR="9525" marT="9525" marB="0" anchor="b"/>
                </a:tc>
                <a:tc>
                  <a:txBody>
                    <a:bodyPr/>
                    <a:lstStyle/>
                    <a:p>
                      <a:pPr rtl="0"/>
                      <a:r>
                        <a:rPr lang="fr-FR"/>
                        <a:t>Des évaluations automatiques qui intègrent les concepts et les compétences acquises tout au long de la série de rubriques présentées dans le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Tree>
    <p:custDataLst>
      <p:tags r:id="rId1"/>
    </p:custDataLst>
    <p:extLst>
      <p:ext uri="{BB962C8B-B14F-4D97-AF65-F5344CB8AC3E}">
        <p14:creationId xmlns:p14="http://schemas.microsoft.com/office/powerpoint/2010/main" val="1191277686"/>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858077" cy="757551"/>
          </a:xfrm>
        </p:spPr>
        <p:txBody>
          <a:bodyPr/>
          <a:lstStyle/>
          <a:p>
            <a:pPr rtl="0"/>
            <a:r>
              <a:rPr lang="fr-FR" sz="1600"/>
              <a:t>Connexions Internet</a:t>
            </a:r>
            <a:br>
              <a:rPr lang="en-US" altLang="en-US" dirty="0"/>
            </a:br>
            <a:r>
              <a:rPr lang="fr-FR"/>
              <a:t>Le réseau convergent (suite) </a:t>
            </a:r>
          </a:p>
        </p:txBody>
      </p:sp>
      <p:sp>
        <p:nvSpPr>
          <p:cNvPr id="13315" name="Content Placeholder 2"/>
          <p:cNvSpPr>
            <a:spLocks noGrp="1"/>
          </p:cNvSpPr>
          <p:nvPr>
            <p:ph idx="1"/>
          </p:nvPr>
        </p:nvSpPr>
        <p:spPr>
          <a:xfrm>
            <a:off x="223066" y="879499"/>
            <a:ext cx="3735870" cy="3082610"/>
          </a:xfrm>
        </p:spPr>
        <p:txBody>
          <a:bodyPr/>
          <a:lstStyle/>
          <a:p>
            <a:pPr marL="0" indent="0" rtl="0">
              <a:buNone/>
            </a:pPr>
            <a:r>
              <a:rPr lang="fr-FR" sz="1600"/>
              <a:t>Les réseaux de données convergents acheminent plusieurs services sur un seul lien, y compris : </a:t>
            </a:r>
          </a:p>
          <a:p>
            <a:pPr lvl="1" rtl="0">
              <a:buFont typeface="Arial" panose="020B0604020202020204" pitchFamily="34" charset="0"/>
              <a:buChar char="•"/>
            </a:pPr>
            <a:r>
              <a:rPr lang="fr-FR" sz="1600"/>
              <a:t>Données </a:t>
            </a:r>
          </a:p>
          <a:p>
            <a:pPr lvl="1" rtl="0">
              <a:buFont typeface="Arial" panose="020B0604020202020204" pitchFamily="34" charset="0"/>
              <a:buChar char="•"/>
            </a:pPr>
            <a:r>
              <a:rPr lang="fr-FR" sz="1600"/>
              <a:t>Voix</a:t>
            </a:r>
          </a:p>
          <a:p>
            <a:pPr lvl="1" rtl="0">
              <a:buFont typeface="Arial" panose="020B0604020202020204" pitchFamily="34" charset="0"/>
              <a:buChar char="•"/>
            </a:pPr>
            <a:r>
              <a:rPr lang="fr-FR" sz="1600"/>
              <a:t>Vidéo</a:t>
            </a:r>
          </a:p>
          <a:p>
            <a:pPr marL="0" indent="0" rtl="0">
              <a:buNone/>
            </a:pPr>
            <a:r>
              <a:rPr lang="fr-FR" sz="1600"/>
              <a:t>Les réseaux convergents peuvent transmettre des données, de la voix et de la vidéo sur la même infrastructure de réseau. Cette infrastructure réseau utilise le même ensemble de règles, de contrats et de normes de mise en œuvre.</a:t>
            </a:r>
          </a:p>
          <a:p>
            <a:pPr marL="0" indent="0">
              <a:buNone/>
            </a:pPr>
            <a:endParaRPr lang="en-CA" altLang="en-US" dirty="0"/>
          </a:p>
        </p:txBody>
      </p:sp>
      <p:pic>
        <p:nvPicPr>
          <p:cNvPr id="4" name="Picture 3"/>
          <p:cNvPicPr>
            <a:picLocks noChangeAspect="1"/>
          </p:cNvPicPr>
          <p:nvPr/>
        </p:nvPicPr>
        <p:blipFill>
          <a:blip r:embed="rId4"/>
          <a:stretch>
            <a:fillRect/>
          </a:stretch>
        </p:blipFill>
        <p:spPr>
          <a:xfrm>
            <a:off x="3958936" y="876009"/>
            <a:ext cx="4977527" cy="3086100"/>
          </a:xfrm>
          <a:prstGeom prst="rect">
            <a:avLst/>
          </a:prstGeom>
        </p:spPr>
      </p:pic>
    </p:spTree>
    <p:custDataLst>
      <p:tags r:id="rId1"/>
    </p:custDataLst>
    <p:extLst>
      <p:ext uri="{BB962C8B-B14F-4D97-AF65-F5344CB8AC3E}">
        <p14:creationId xmlns:p14="http://schemas.microsoft.com/office/powerpoint/2010/main" val="2360324304"/>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Connexions Internet</a:t>
            </a:r>
            <a:br>
              <a:rPr lang="en-US" dirty="0"/>
            </a:br>
            <a:r>
              <a:rPr lang="fr-FR"/>
              <a:t>Vidéo – Télécharger et installer Packet Tracer</a:t>
            </a:r>
          </a:p>
        </p:txBody>
      </p:sp>
      <p:sp>
        <p:nvSpPr>
          <p:cNvPr id="2" name="TextBox 1">
            <a:extLst>
              <a:ext uri="{FF2B5EF4-FFF2-40B4-BE49-F238E27FC236}">
                <a16:creationId xmlns:a16="http://schemas.microsoft.com/office/drawing/2014/main" id="{572B4726-4F97-4776-BF36-8887934D7622}"/>
              </a:ext>
            </a:extLst>
          </p:cNvPr>
          <p:cNvSpPr txBox="1"/>
          <p:nvPr/>
        </p:nvSpPr>
        <p:spPr>
          <a:xfrm>
            <a:off x="389467" y="982133"/>
            <a:ext cx="8365066" cy="369332"/>
          </a:xfrm>
          <a:prstGeom prst="rect">
            <a:avLst/>
          </a:prstGeom>
          <a:noFill/>
        </p:spPr>
        <p:txBody>
          <a:bodyPr wrap="square" rtlCol="0">
            <a:spAutoFit/>
          </a:bodyPr>
          <a:lstStyle/>
          <a:p>
            <a:pPr rtl="0"/>
            <a:r>
              <a:rPr lang="fr-FR"/>
              <a:t>Cette vidéo montrera le processus de téléchargement et d'installation de Packet Tracer.</a:t>
            </a:r>
          </a:p>
        </p:txBody>
      </p:sp>
    </p:spTree>
    <p:extLst>
      <p:ext uri="{BB962C8B-B14F-4D97-AF65-F5344CB8AC3E}">
        <p14:creationId xmlns:p14="http://schemas.microsoft.com/office/powerpoint/2010/main" val="303634363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 y="15993"/>
            <a:ext cx="9144000" cy="757551"/>
          </a:xfrm>
        </p:spPr>
        <p:txBody>
          <a:bodyPr/>
          <a:lstStyle/>
          <a:p>
            <a:pPr rtl="0"/>
            <a:r>
              <a:rPr lang="fr-FR" sz="1600"/>
              <a:t>Connexions Internet</a:t>
            </a:r>
            <a:br>
              <a:rPr lang="en-US" dirty="0"/>
            </a:br>
            <a:r>
              <a:rPr lang="fr-FR"/>
              <a:t>Vidéo - Démarrer avec Cisco Packet Tracer</a:t>
            </a:r>
          </a:p>
        </p:txBody>
      </p:sp>
      <p:sp>
        <p:nvSpPr>
          <p:cNvPr id="2" name="TextBox 1">
            <a:extLst>
              <a:ext uri="{FF2B5EF4-FFF2-40B4-BE49-F238E27FC236}">
                <a16:creationId xmlns:a16="http://schemas.microsoft.com/office/drawing/2014/main" id="{0A69B2E0-30F8-436A-97AA-D48D88BF5E7E}"/>
              </a:ext>
            </a:extLst>
          </p:cNvPr>
          <p:cNvSpPr txBox="1"/>
          <p:nvPr/>
        </p:nvSpPr>
        <p:spPr>
          <a:xfrm>
            <a:off x="228601" y="914400"/>
            <a:ext cx="7831666" cy="923330"/>
          </a:xfrm>
          <a:prstGeom prst="rect">
            <a:avLst/>
          </a:prstGeom>
          <a:noFill/>
        </p:spPr>
        <p:txBody>
          <a:bodyPr wrap="square" rtlCol="0">
            <a:spAutoFit/>
          </a:bodyPr>
          <a:lstStyle/>
          <a:p>
            <a:pPr rtl="0"/>
            <a:r>
              <a:rPr lang="fr-FR"/>
              <a:t>Cette vidéo couvrira les éléments suivants:</a:t>
            </a:r>
          </a:p>
          <a:p>
            <a:pPr marL="285750" indent="-285750" rtl="0">
              <a:buFont typeface="Arial" panose="020B0604020202020204" pitchFamily="34" charset="0"/>
              <a:buChar char="•"/>
            </a:pPr>
            <a:r>
              <a:rPr lang="fr-FR"/>
              <a:t>Naviguer dans l'interface de Packet Tracer</a:t>
            </a:r>
          </a:p>
          <a:p>
            <a:pPr marL="285750" indent="-285750" rtl="0">
              <a:buFont typeface="Arial" panose="020B0604020202020204" pitchFamily="34" charset="0"/>
              <a:buChar char="•"/>
            </a:pPr>
            <a:r>
              <a:rPr lang="fr-FR"/>
              <a:t>Personnaliser l'interface de Packet Tracer</a:t>
            </a:r>
          </a:p>
        </p:txBody>
      </p:sp>
    </p:spTree>
    <p:extLst>
      <p:ext uri="{BB962C8B-B14F-4D97-AF65-F5344CB8AC3E}">
        <p14:creationId xmlns:p14="http://schemas.microsoft.com/office/powerpoint/2010/main" val="177933242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Connexions Internet</a:t>
            </a:r>
            <a:br>
              <a:rPr lang="en-US" dirty="0"/>
            </a:br>
            <a:r>
              <a:rPr lang="fr-FR"/>
              <a:t>Packet Tracer - Représentation du réseau</a:t>
            </a:r>
          </a:p>
        </p:txBody>
      </p:sp>
      <p:sp>
        <p:nvSpPr>
          <p:cNvPr id="2" name="Content Placeholder 1"/>
          <p:cNvSpPr>
            <a:spLocks noGrp="1"/>
          </p:cNvSpPr>
          <p:nvPr>
            <p:ph idx="1"/>
          </p:nvPr>
        </p:nvSpPr>
        <p:spPr>
          <a:xfrm>
            <a:off x="144065" y="798944"/>
            <a:ext cx="8853286" cy="3428499"/>
          </a:xfrm>
        </p:spPr>
        <p:txBody>
          <a:bodyPr/>
          <a:lstStyle/>
          <a:p>
            <a:pPr marL="0" indent="0" rtl="0">
              <a:buNone/>
            </a:pPr>
            <a:r>
              <a:rPr lang="fr-FR" sz="1600"/>
              <a:t>Dans le cadre de ce Packet Tracer, vous ferez ce qui suit : </a:t>
            </a:r>
          </a:p>
          <a:p>
            <a:pPr lvl="1" rtl="0"/>
            <a:r>
              <a:rPr lang="fr-FR" sz="1600"/>
              <a:t>Le modèle de réseau utilisé au cours de cet exercice intègre plusieurs des technologies que vous maîtriserez dans le cadre de votre certification CCNA. </a:t>
            </a:r>
          </a:p>
          <a:p>
            <a:pPr marL="0" indent="0">
              <a:buNone/>
            </a:pPr>
            <a:endParaRPr lang="en-US" sz="1600" dirty="0"/>
          </a:p>
          <a:p>
            <a:pPr marL="0" indent="0" rtl="0">
              <a:buNone/>
            </a:pPr>
            <a:r>
              <a:rPr lang="fr-FR" sz="1600"/>
              <a:t> </a:t>
            </a:r>
            <a:r>
              <a:rPr lang="fr-FR" sz="1600" b="1"/>
              <a:t>Remarque</a:t>
            </a:r>
            <a:r>
              <a:rPr lang="fr-FR" sz="1600"/>
              <a:t> : il n'est pas indispensable de comprendre tout ce que vous voyez et faites au cours de cet exercice. </a:t>
            </a:r>
          </a:p>
        </p:txBody>
      </p:sp>
    </p:spTree>
    <p:extLst>
      <p:ext uri="{BB962C8B-B14F-4D97-AF65-F5344CB8AC3E}">
        <p14:creationId xmlns:p14="http://schemas.microsoft.com/office/powerpoint/2010/main" val="250813675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1.6 – Réseaux fiables</a:t>
            </a:r>
          </a:p>
        </p:txBody>
      </p:sp>
    </p:spTree>
    <p:custDataLst>
      <p:tags r:id="rId1"/>
    </p:custDataLst>
    <p:extLst>
      <p:ext uri="{BB962C8B-B14F-4D97-AF65-F5344CB8AC3E}">
        <p14:creationId xmlns:p14="http://schemas.microsoft.com/office/powerpoint/2010/main" val="4122653524"/>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pPr rtl="0"/>
            <a:r>
              <a:rPr lang="fr-FR" sz="1600"/>
              <a:t>Réseaux fiables</a:t>
            </a:r>
            <a:br>
              <a:rPr lang="en-US" altLang="en-US" dirty="0"/>
            </a:br>
            <a:r>
              <a:rPr lang="fr-FR"/>
              <a:t>Architecture des réseaux</a:t>
            </a:r>
          </a:p>
        </p:txBody>
      </p:sp>
      <p:sp>
        <p:nvSpPr>
          <p:cNvPr id="13315" name="Content Placeholder 2"/>
          <p:cNvSpPr>
            <a:spLocks noGrp="1"/>
          </p:cNvSpPr>
          <p:nvPr>
            <p:ph idx="1"/>
          </p:nvPr>
        </p:nvSpPr>
        <p:spPr>
          <a:xfrm>
            <a:off x="4883285" y="414868"/>
            <a:ext cx="4192621" cy="4075490"/>
          </a:xfrm>
        </p:spPr>
        <p:txBody>
          <a:bodyPr/>
          <a:lstStyle/>
          <a:p>
            <a:endParaRPr lang="en-CA" altLang="en-US" dirty="0"/>
          </a:p>
          <a:p>
            <a:pPr marL="0" indent="0" rtl="0">
              <a:buNone/>
            </a:pPr>
            <a:r>
              <a:rPr lang="fr-FR" sz="1600"/>
              <a:t>Architecture réseau désigne les technologies qui prennent en charge l'infrastructure qui déplace les données sur tout le réseau.</a:t>
            </a:r>
          </a:p>
          <a:p>
            <a:pPr marL="0" indent="0" rtl="0">
              <a:buNone/>
            </a:pPr>
            <a:r>
              <a:rPr lang="fr-FR" sz="1600"/>
              <a:t>Il existe quatre principales caractéristiques qui les architectures sous-jacentes doivent prendre pour répondre aux attentes des utilisateurs :</a:t>
            </a:r>
          </a:p>
          <a:p>
            <a:pPr lvl="1" rtl="0">
              <a:buFont typeface="Arial" panose="020B0604020202020204" pitchFamily="34" charset="0"/>
              <a:buChar char="•"/>
            </a:pPr>
            <a:r>
              <a:rPr lang="fr-FR" sz="1600"/>
              <a:t>Tolérance aux pannes</a:t>
            </a:r>
          </a:p>
          <a:p>
            <a:pPr lvl="1" rtl="0">
              <a:buFont typeface="Arial" panose="020B0604020202020204" pitchFamily="34" charset="0"/>
              <a:buChar char="•"/>
            </a:pPr>
            <a:r>
              <a:rPr lang="fr-FR" sz="1600"/>
              <a:t>Évolutivité</a:t>
            </a:r>
          </a:p>
          <a:p>
            <a:pPr lvl="1" rtl="0">
              <a:buFont typeface="Arial" panose="020B0604020202020204" pitchFamily="34" charset="0"/>
              <a:buChar char="•"/>
            </a:pPr>
            <a:r>
              <a:rPr lang="fr-FR" sz="1600"/>
              <a:t>Qualité de service (QoS)</a:t>
            </a:r>
          </a:p>
          <a:p>
            <a:pPr lvl="1" rtl="0">
              <a:buFont typeface="Arial" panose="020B0604020202020204" pitchFamily="34" charset="0"/>
              <a:buChar char="•"/>
            </a:pPr>
            <a:r>
              <a:rPr lang="fr-FR" sz="1600"/>
              <a:t>Sécurité</a:t>
            </a:r>
          </a:p>
        </p:txBody>
      </p:sp>
      <p:pic>
        <p:nvPicPr>
          <p:cNvPr id="2" name="Picture 1"/>
          <p:cNvPicPr>
            <a:picLocks noChangeAspect="1"/>
          </p:cNvPicPr>
          <p:nvPr/>
        </p:nvPicPr>
        <p:blipFill>
          <a:blip r:embed="rId3"/>
          <a:stretch>
            <a:fillRect/>
          </a:stretch>
        </p:blipFill>
        <p:spPr>
          <a:xfrm>
            <a:off x="448425" y="824344"/>
            <a:ext cx="3772426" cy="3724795"/>
          </a:xfrm>
          <a:prstGeom prst="rect">
            <a:avLst/>
          </a:prstGeom>
        </p:spPr>
      </p:pic>
    </p:spTree>
    <p:extLst>
      <p:ext uri="{BB962C8B-B14F-4D97-AF65-F5344CB8AC3E}">
        <p14:creationId xmlns:p14="http://schemas.microsoft.com/office/powerpoint/2010/main" val="738450805"/>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875300" cy="657417"/>
          </a:xfrm>
        </p:spPr>
        <p:txBody>
          <a:bodyPr/>
          <a:lstStyle/>
          <a:p>
            <a:pPr rtl="0"/>
            <a:r>
              <a:rPr lang="fr-FR" sz="1600"/>
              <a:t>Réseaux fiables</a:t>
            </a:r>
            <a:br>
              <a:rPr lang="en-US" altLang="en-US" dirty="0"/>
            </a:br>
            <a:r>
              <a:rPr lang="fr-FR"/>
              <a:t>Tolérance aux pannes</a:t>
            </a:r>
          </a:p>
        </p:txBody>
      </p:sp>
      <p:sp>
        <p:nvSpPr>
          <p:cNvPr id="13315" name="Content Placeholder 2"/>
          <p:cNvSpPr>
            <a:spLocks noGrp="1"/>
          </p:cNvSpPr>
          <p:nvPr>
            <p:ph idx="1"/>
          </p:nvPr>
        </p:nvSpPr>
        <p:spPr>
          <a:xfrm>
            <a:off x="202765" y="698810"/>
            <a:ext cx="4174502" cy="4013508"/>
          </a:xfrm>
        </p:spPr>
        <p:txBody>
          <a:bodyPr/>
          <a:lstStyle/>
          <a:p>
            <a:pPr marL="0" indent="0" rtl="0">
              <a:buNone/>
            </a:pPr>
            <a:r>
              <a:rPr lang="fr-FR" sz="1600"/>
              <a:t>Un réseau tolérant aux pannes limite l'impact d'une défaillance d'en limitant le nombre de périphériques affectés. Plusieurs chemins d'accès sont nécessaires pour la tolérance de panne.</a:t>
            </a:r>
          </a:p>
          <a:p>
            <a:pPr marL="0" indent="0" rtl="0">
              <a:buNone/>
            </a:pPr>
            <a:r>
              <a:rPr lang="fr-FR" sz="1600"/>
              <a:t>Réseaux fiables assurent la redondance en mise en œuvre d'un réseau commuté de paquets.</a:t>
            </a:r>
          </a:p>
          <a:p>
            <a:pPr lvl="1" rtl="0">
              <a:buFont typeface="Arial" panose="020B0604020202020204" pitchFamily="34" charset="0"/>
              <a:buChar char="•"/>
            </a:pPr>
            <a:r>
              <a:rPr lang="fr-FR" sz="1600"/>
              <a:t>La commutation de paquets divise le trafic en paquets qui sont acheminés sur un réseau. </a:t>
            </a:r>
          </a:p>
          <a:p>
            <a:pPr lvl="1" rtl="0">
              <a:buFont typeface="Arial" panose="020B0604020202020204" pitchFamily="34" charset="0"/>
              <a:buChar char="•"/>
            </a:pPr>
            <a:r>
              <a:rPr lang="fr-FR" sz="1600"/>
              <a:t>Chaque paquet peut théoriquement prendre un chemin différent vers la destination.</a:t>
            </a:r>
          </a:p>
          <a:p>
            <a:pPr marL="0" indent="0" rtl="0">
              <a:buNone/>
            </a:pPr>
            <a:r>
              <a:rPr lang="fr-FR" sz="1600"/>
              <a:t>Ce n'est pas possible avec les réseaux à commutation de circuits qui établissent des circuits dédiés.</a:t>
            </a:r>
          </a:p>
          <a:p>
            <a:endParaRPr lang="en-CA" altLang="en-US" dirty="0"/>
          </a:p>
        </p:txBody>
      </p:sp>
      <p:pic>
        <p:nvPicPr>
          <p:cNvPr id="2" name="Picture 1"/>
          <p:cNvPicPr>
            <a:picLocks noChangeAspect="1"/>
          </p:cNvPicPr>
          <p:nvPr/>
        </p:nvPicPr>
        <p:blipFill>
          <a:blip r:embed="rId3"/>
          <a:stretch>
            <a:fillRect/>
          </a:stretch>
        </p:blipFill>
        <p:spPr>
          <a:xfrm>
            <a:off x="4308804" y="755961"/>
            <a:ext cx="4769261" cy="3079440"/>
          </a:xfrm>
          <a:prstGeom prst="rect">
            <a:avLst/>
          </a:prstGeom>
        </p:spPr>
      </p:pic>
    </p:spTree>
    <p:extLst>
      <p:ext uri="{BB962C8B-B14F-4D97-AF65-F5344CB8AC3E}">
        <p14:creationId xmlns:p14="http://schemas.microsoft.com/office/powerpoint/2010/main" val="2362907193"/>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pPr rtl="0"/>
            <a:r>
              <a:rPr lang="fr-FR" sz="1600"/>
              <a:t>Réseaux fiables </a:t>
            </a:r>
            <a:br>
              <a:rPr lang="en-US" altLang="en-US" dirty="0"/>
            </a:br>
            <a:r>
              <a:rPr lang="fr-FR"/>
              <a:t>Évolutivité</a:t>
            </a:r>
          </a:p>
        </p:txBody>
      </p:sp>
      <p:sp>
        <p:nvSpPr>
          <p:cNvPr id="13315" name="Content Placeholder 2"/>
          <p:cNvSpPr>
            <a:spLocks noGrp="1"/>
          </p:cNvSpPr>
          <p:nvPr>
            <p:ph idx="1"/>
          </p:nvPr>
        </p:nvSpPr>
        <p:spPr>
          <a:xfrm>
            <a:off x="5432086" y="784034"/>
            <a:ext cx="3529770" cy="3384643"/>
          </a:xfrm>
        </p:spPr>
        <p:txBody>
          <a:bodyPr/>
          <a:lstStyle/>
          <a:p>
            <a:endParaRPr lang="en-CA" altLang="en-US" sz="1800" dirty="0"/>
          </a:p>
          <a:p>
            <a:pPr marL="0" indent="0" rtl="0">
              <a:buNone/>
            </a:pPr>
            <a:r>
              <a:rPr lang="fr-FR" sz="1800"/>
              <a:t>Un réseau évolutif est en mesure de s'étendre rapidement afin de prendre en charge de nouveaux utilisateurs et applications sans que cela n'affecte les performances du service fourni aux utilisateurs existants.</a:t>
            </a:r>
          </a:p>
          <a:p>
            <a:pPr marL="0" indent="0" rtl="0">
              <a:buNone/>
            </a:pPr>
            <a:r>
              <a:rPr lang="fr-FR" sz="1800"/>
              <a:t>Les concepteurs de réseau respectent des normes et protocoles afin de lui pour apporter les réseaux évolutifs.</a:t>
            </a:r>
          </a:p>
          <a:p>
            <a:endParaRPr lang="en-CA" altLang="en-US" dirty="0"/>
          </a:p>
        </p:txBody>
      </p:sp>
      <p:pic>
        <p:nvPicPr>
          <p:cNvPr id="3" name="Picture 2"/>
          <p:cNvPicPr>
            <a:picLocks noChangeAspect="1"/>
          </p:cNvPicPr>
          <p:nvPr/>
        </p:nvPicPr>
        <p:blipFill>
          <a:blip r:embed="rId3"/>
          <a:stretch>
            <a:fillRect/>
          </a:stretch>
        </p:blipFill>
        <p:spPr>
          <a:xfrm>
            <a:off x="87550" y="984157"/>
            <a:ext cx="5234470" cy="3639798"/>
          </a:xfrm>
          <a:prstGeom prst="rect">
            <a:avLst/>
          </a:prstGeom>
        </p:spPr>
      </p:pic>
    </p:spTree>
    <p:extLst>
      <p:ext uri="{BB962C8B-B14F-4D97-AF65-F5344CB8AC3E}">
        <p14:creationId xmlns:p14="http://schemas.microsoft.com/office/powerpoint/2010/main" val="112306789"/>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056451" cy="757551"/>
          </a:xfrm>
        </p:spPr>
        <p:txBody>
          <a:bodyPr/>
          <a:lstStyle/>
          <a:p>
            <a:pPr rtl="0"/>
            <a:r>
              <a:rPr lang="fr-FR" sz="1600"/>
              <a:t>Réseaux fiables </a:t>
            </a:r>
            <a:br>
              <a:rPr lang="en-US" altLang="en-US" dirty="0"/>
            </a:br>
            <a:r>
              <a:rPr lang="fr-FR"/>
              <a:t> Qualité de service</a:t>
            </a:r>
          </a:p>
        </p:txBody>
      </p:sp>
      <p:sp>
        <p:nvSpPr>
          <p:cNvPr id="13315" name="Content Placeholder 2"/>
          <p:cNvSpPr>
            <a:spLocks noGrp="1"/>
          </p:cNvSpPr>
          <p:nvPr>
            <p:ph idx="1"/>
          </p:nvPr>
        </p:nvSpPr>
        <p:spPr>
          <a:xfrm>
            <a:off x="87549" y="798944"/>
            <a:ext cx="3809042" cy="4147129"/>
          </a:xfrm>
        </p:spPr>
        <p:txBody>
          <a:bodyPr/>
          <a:lstStyle/>
          <a:p>
            <a:pPr marL="0" indent="0" rtl="0">
              <a:buNone/>
            </a:pPr>
            <a:r>
              <a:rPr lang="fr-FR"/>
              <a:t>Voix et vidéo en direct nécessitent des attentes plus élevés pour ces services dispensés. </a:t>
            </a:r>
          </a:p>
          <a:p>
            <a:pPr marL="0" indent="0" rtl="0">
              <a:buNone/>
            </a:pPr>
            <a:r>
              <a:rPr lang="fr-FR"/>
              <a:t>Avez-vous déjà regardé une vidéo en direct avec des pauses et des interruptions constantes ? Cela est dû lorsqu'il y a une demande de bande passante plus élevée que disponibles : et QoS n'est pas configurée.</a:t>
            </a:r>
          </a:p>
          <a:p>
            <a:pPr rtl="0">
              <a:buFont typeface="Arial" panose="020B0604020202020204" pitchFamily="34" charset="0"/>
              <a:buChar char="•"/>
            </a:pPr>
            <a:r>
              <a:rPr lang="fr-FR"/>
              <a:t>Qualité de service (QS) est le principal mécanisme utilisé pour assurer la transmission fiable des contenus pour tous les utilisateurs. </a:t>
            </a:r>
          </a:p>
          <a:p>
            <a:pPr rtl="0">
              <a:buFont typeface="Arial" panose="020B0604020202020204" pitchFamily="34" charset="0"/>
              <a:buChar char="•"/>
            </a:pPr>
            <a:r>
              <a:rPr lang="fr-FR"/>
              <a:t>Avec une politique de QoS en place, le routeur peut plus facilement gérer le flux de données et ⁪trafic voix.</a:t>
            </a:r>
          </a:p>
          <a:p>
            <a:pPr>
              <a:buFont typeface="Wingdings" panose="05000000000000000000" pitchFamily="2" charset="2"/>
              <a:buChar char="Ø"/>
            </a:pPr>
            <a:endParaRPr lang="en-CA" altLang="en-US" dirty="0"/>
          </a:p>
        </p:txBody>
      </p:sp>
      <p:pic>
        <p:nvPicPr>
          <p:cNvPr id="3" name="Picture 2"/>
          <p:cNvPicPr>
            <a:picLocks noChangeAspect="1"/>
          </p:cNvPicPr>
          <p:nvPr/>
        </p:nvPicPr>
        <p:blipFill>
          <a:blip r:embed="rId3"/>
          <a:stretch>
            <a:fillRect/>
          </a:stretch>
        </p:blipFill>
        <p:spPr>
          <a:xfrm>
            <a:off x="3896591" y="798944"/>
            <a:ext cx="5106266" cy="3909372"/>
          </a:xfrm>
          <a:prstGeom prst="rect">
            <a:avLst/>
          </a:prstGeom>
        </p:spPr>
      </p:pic>
    </p:spTree>
    <p:extLst>
      <p:ext uri="{BB962C8B-B14F-4D97-AF65-F5344CB8AC3E}">
        <p14:creationId xmlns:p14="http://schemas.microsoft.com/office/powerpoint/2010/main" val="3182582864"/>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234470" cy="757551"/>
          </a:xfrm>
        </p:spPr>
        <p:txBody>
          <a:bodyPr/>
          <a:lstStyle/>
          <a:p>
            <a:pPr rtl="0"/>
            <a:r>
              <a:rPr lang="fr-FR" sz="1600"/>
              <a:t>Réseaux fiables </a:t>
            </a:r>
            <a:br>
              <a:rPr lang="en-US" altLang="en-US" dirty="0"/>
            </a:br>
            <a:r>
              <a:rPr lang="fr-FR"/>
              <a:t>Sécurité des réseaux</a:t>
            </a:r>
          </a:p>
        </p:txBody>
      </p:sp>
      <p:sp>
        <p:nvSpPr>
          <p:cNvPr id="13315" name="Content Placeholder 2"/>
          <p:cNvSpPr>
            <a:spLocks noGrp="1"/>
          </p:cNvSpPr>
          <p:nvPr>
            <p:ph idx="1"/>
          </p:nvPr>
        </p:nvSpPr>
        <p:spPr>
          <a:xfrm>
            <a:off x="5164667" y="132511"/>
            <a:ext cx="3687122" cy="4595354"/>
          </a:xfrm>
        </p:spPr>
        <p:txBody>
          <a:bodyPr/>
          <a:lstStyle/>
          <a:p>
            <a:pPr marL="0" indent="0" rtl="0">
              <a:buNone/>
            </a:pPr>
            <a:r>
              <a:rPr lang="fr-FR"/>
              <a:t>Il existe deux principaux types de ⁪sécurité du réseau qui doivent être résolus :  </a:t>
            </a:r>
          </a:p>
          <a:p>
            <a:pPr lvl="1" rtl="0">
              <a:buFont typeface="Arial" panose="020B0604020202020204" pitchFamily="34" charset="0"/>
              <a:buChar char="•"/>
            </a:pPr>
            <a:r>
              <a:rPr lang="fr-FR" sz="1500"/>
              <a:t>Sécurité d’infrastructure réseau</a:t>
            </a:r>
          </a:p>
          <a:p>
            <a:pPr lvl="2" rtl="0">
              <a:buFont typeface="Arial" panose="020B0604020202020204" pitchFamily="34" charset="0"/>
              <a:buChar char="•"/>
            </a:pPr>
            <a:r>
              <a:rPr lang="fr-FR" sz="1400"/>
              <a:t>Sécurité physique des dispositifs de réseau</a:t>
            </a:r>
          </a:p>
          <a:p>
            <a:pPr lvl="2" rtl="0">
              <a:buFont typeface="Arial" panose="020B0604020202020204" pitchFamily="34" charset="0"/>
              <a:buChar char="•"/>
            </a:pPr>
            <a:r>
              <a:rPr lang="fr-FR" sz="1400"/>
              <a:t>Prévention contre tout accès non - autorisé</a:t>
            </a:r>
          </a:p>
          <a:p>
            <a:pPr lvl="1" rtl="0">
              <a:buFont typeface="Arial" panose="020B0604020202020204" pitchFamily="34" charset="0"/>
              <a:buChar char="•"/>
            </a:pPr>
            <a:r>
              <a:rPr lang="fr-FR" sz="1500"/>
              <a:t>Sécurité des informations</a:t>
            </a:r>
          </a:p>
          <a:p>
            <a:pPr lvl="2" rtl="0">
              <a:buFont typeface="Arial" panose="020B0604020202020204" pitchFamily="34" charset="0"/>
              <a:buChar char="•"/>
            </a:pPr>
            <a:r>
              <a:rPr lang="fr-FR" sz="1400"/>
              <a:t>Protection de la documentation ou les données transmises sur le réseau</a:t>
            </a:r>
          </a:p>
          <a:p>
            <a:pPr marL="0" indent="0" rtl="0">
              <a:buNone/>
            </a:pPr>
            <a:r>
              <a:rPr lang="fr-FR"/>
              <a:t>Trois objectifs de ⁪sécurité du réseau :</a:t>
            </a:r>
          </a:p>
          <a:p>
            <a:pPr lvl="1" rtl="0"/>
            <a:r>
              <a:rPr lang="fr-FR"/>
              <a:t>Confidentialité - uniquement les destinataires prévus puissent lire les données</a:t>
            </a:r>
          </a:p>
          <a:p>
            <a:pPr lvl="1" rtl="0"/>
            <a:r>
              <a:rPr lang="fr-FR"/>
              <a:t>Intégrité - assurance que les données n'ont pas été altérées pendant leur transmission</a:t>
            </a:r>
          </a:p>
          <a:p>
            <a:pPr lvl="1" rtl="0"/>
            <a:r>
              <a:rPr lang="fr-FR"/>
              <a:t>Disponibilité - garantie d'un accès rapide et fiable aux données pour les utilisateurs autorisés</a:t>
            </a:r>
          </a:p>
          <a:p>
            <a:endParaRPr lang="en-CA" altLang="en-US" dirty="0"/>
          </a:p>
        </p:txBody>
      </p:sp>
      <p:pic>
        <p:nvPicPr>
          <p:cNvPr id="2" name="Picture 1"/>
          <p:cNvPicPr>
            <a:picLocks noChangeAspect="1"/>
          </p:cNvPicPr>
          <p:nvPr/>
        </p:nvPicPr>
        <p:blipFill>
          <a:blip r:embed="rId3"/>
          <a:stretch>
            <a:fillRect/>
          </a:stretch>
        </p:blipFill>
        <p:spPr>
          <a:xfrm>
            <a:off x="87549" y="988631"/>
            <a:ext cx="4975518" cy="3644666"/>
          </a:xfrm>
          <a:prstGeom prst="rect">
            <a:avLst/>
          </a:prstGeom>
        </p:spPr>
      </p:pic>
    </p:spTree>
    <p:extLst>
      <p:ext uri="{BB962C8B-B14F-4D97-AF65-F5344CB8AC3E}">
        <p14:creationId xmlns:p14="http://schemas.microsoft.com/office/powerpoint/2010/main" val="2698346635"/>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Vérifiez votre compréhension</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a:t>Les activités Vérifiez votre compréhension sont conçues pour permettre aux élèves de déterminer rapidement s'ils comprennent le contenu et s'ils peuvent poursuivre ou s'ils ont besoin de revoir. </a:t>
            </a:r>
          </a:p>
          <a:p>
            <a:pPr rtl="0">
              <a:spcBef>
                <a:spcPct val="30000"/>
              </a:spcBef>
              <a:buFont typeface="Arial" panose="020B0604020202020204" pitchFamily="34" charset="0"/>
              <a:buChar char="•"/>
            </a:pPr>
            <a:r>
              <a:rPr lang="fr-FR"/>
              <a:t>Les exercices du module Vérifiez votre compréhension </a:t>
            </a:r>
            <a:r>
              <a:rPr lang="fr-FR" b="1" i="1"/>
              <a:t>ne sont pas</a:t>
            </a:r>
            <a:r>
              <a:rPr lang="fr-FR"/>
              <a:t> comptés dans la note finale des candidats.</a:t>
            </a:r>
          </a:p>
          <a:p>
            <a:pPr rtl="0">
              <a:spcBef>
                <a:spcPct val="30000"/>
              </a:spcBef>
              <a:buFont typeface="Arial" panose="020B0604020202020204" pitchFamily="34" charset="0"/>
              <a:buChar char="•"/>
            </a:pPr>
            <a:r>
              <a:rPr lang="fr-FR"/>
              <a:t>Il n'existe aucune diapositive distincte pour ces exercices dans le fichier PPT. Ils sont répertoriés dans les notes de la diapositive qui apparaissent avant ces exercices.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1533357529"/>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1.7  Tendances des réseaux</a:t>
            </a:r>
          </a:p>
        </p:txBody>
      </p:sp>
    </p:spTree>
    <p:custDataLst>
      <p:tags r:id="rId1"/>
    </p:custDataLst>
    <p:extLst>
      <p:ext uri="{BB962C8B-B14F-4D97-AF65-F5344CB8AC3E}">
        <p14:creationId xmlns:p14="http://schemas.microsoft.com/office/powerpoint/2010/main" val="4015053183"/>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pPr rtl="0"/>
            <a:r>
              <a:rPr lang="fr-FR" sz="1600"/>
              <a:t>Tendances des réseaux</a:t>
            </a:r>
            <a:br>
              <a:rPr lang="en-US" altLang="en-US" dirty="0"/>
            </a:br>
            <a:r>
              <a:rPr lang="fr-FR"/>
              <a:t>Tendances récentes</a:t>
            </a:r>
          </a:p>
        </p:txBody>
      </p:sp>
      <p:sp>
        <p:nvSpPr>
          <p:cNvPr id="13315" name="Content Placeholder 2"/>
          <p:cNvSpPr>
            <a:spLocks noGrp="1"/>
          </p:cNvSpPr>
          <p:nvPr>
            <p:ph idx="1"/>
          </p:nvPr>
        </p:nvSpPr>
        <p:spPr>
          <a:xfrm>
            <a:off x="5322019" y="555812"/>
            <a:ext cx="3529770" cy="3810000"/>
          </a:xfrm>
        </p:spPr>
        <p:txBody>
          <a:bodyPr/>
          <a:lstStyle/>
          <a:p>
            <a:endParaRPr lang="en-CA" altLang="en-US" dirty="0"/>
          </a:p>
          <a:p>
            <a:pPr marL="0" indent="0" rtl="0">
              <a:buNone/>
            </a:pPr>
            <a:r>
              <a:rPr lang="fr-FR"/>
              <a:t>Le rôle du réseau doit régler et transformer en permanence pour pouvoir être en mesure de suivre avec les périphériques de l'utilisateur final et de nouvelles technologies comme ils sont fournis en permanence sur le marché. </a:t>
            </a:r>
          </a:p>
          <a:p>
            <a:pPr marL="0" indent="0" rtl="0">
              <a:buNone/>
            </a:pPr>
            <a:r>
              <a:rPr lang="fr-FR"/>
              <a:t>Plusieurs nouvelles tendances de mise en réseau qui touchent les organisations et les consommateurs :</a:t>
            </a:r>
          </a:p>
          <a:p>
            <a:pPr lvl="1" rtl="0">
              <a:buFont typeface="Arial" panose="020B0604020202020204" pitchFamily="34" charset="0"/>
              <a:buChar char="•"/>
            </a:pPr>
            <a:r>
              <a:rPr lang="fr-FR"/>
              <a:t>BYOD</a:t>
            </a:r>
          </a:p>
          <a:p>
            <a:pPr lvl="1" rtl="0">
              <a:buFont typeface="Arial" panose="020B0604020202020204" pitchFamily="34" charset="0"/>
              <a:buChar char="•"/>
            </a:pPr>
            <a:r>
              <a:rPr lang="fr-FR"/>
              <a:t>Collaboration en ligne</a:t>
            </a:r>
          </a:p>
          <a:p>
            <a:pPr lvl="1" rtl="0">
              <a:buFont typeface="Arial" panose="020B0604020202020204" pitchFamily="34" charset="0"/>
              <a:buChar char="•"/>
            </a:pPr>
            <a:r>
              <a:rPr lang="fr-FR"/>
              <a:t>Communications vidéo</a:t>
            </a:r>
          </a:p>
          <a:p>
            <a:pPr lvl="1" rtl="0">
              <a:buFont typeface="Arial" panose="020B0604020202020204" pitchFamily="34" charset="0"/>
              <a:buChar char="•"/>
            </a:pPr>
            <a:r>
              <a:rPr lang="fr-FR"/>
              <a:t>Cloud computing</a:t>
            </a:r>
          </a:p>
          <a:p>
            <a:endParaRPr lang="en-CA" altLang="en-US" dirty="0"/>
          </a:p>
          <a:p>
            <a:endParaRPr lang="en-CA" altLang="en-US" dirty="0"/>
          </a:p>
        </p:txBody>
      </p:sp>
      <p:pic>
        <p:nvPicPr>
          <p:cNvPr id="3" name="Picture 2"/>
          <p:cNvPicPr>
            <a:picLocks noChangeAspect="1"/>
          </p:cNvPicPr>
          <p:nvPr/>
        </p:nvPicPr>
        <p:blipFill>
          <a:blip r:embed="rId3"/>
          <a:stretch>
            <a:fillRect/>
          </a:stretch>
        </p:blipFill>
        <p:spPr>
          <a:xfrm>
            <a:off x="87549" y="798944"/>
            <a:ext cx="5172075" cy="3724275"/>
          </a:xfrm>
          <a:prstGeom prst="rect">
            <a:avLst/>
          </a:prstGeom>
        </p:spPr>
      </p:pic>
    </p:spTree>
    <p:extLst>
      <p:ext uri="{BB962C8B-B14F-4D97-AF65-F5344CB8AC3E}">
        <p14:creationId xmlns:p14="http://schemas.microsoft.com/office/powerpoint/2010/main" val="587437588"/>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234470" cy="757551"/>
          </a:xfrm>
        </p:spPr>
        <p:txBody>
          <a:bodyPr/>
          <a:lstStyle/>
          <a:p>
            <a:pPr rtl="0"/>
            <a:r>
              <a:rPr lang="fr-FR" sz="1600"/>
              <a:t>Tendances des réseaux</a:t>
            </a:r>
            <a:br>
              <a:rPr lang="en-US" altLang="en-US" dirty="0"/>
            </a:br>
            <a:r>
              <a:rPr lang="fr-FR"/>
              <a:t>Apportez votre propre appareil</a:t>
            </a:r>
          </a:p>
        </p:txBody>
      </p:sp>
      <p:sp>
        <p:nvSpPr>
          <p:cNvPr id="13315" name="Content Placeholder 2"/>
          <p:cNvSpPr>
            <a:spLocks noGrp="1"/>
          </p:cNvSpPr>
          <p:nvPr>
            <p:ph idx="1"/>
          </p:nvPr>
        </p:nvSpPr>
        <p:spPr>
          <a:xfrm>
            <a:off x="5322019" y="274320"/>
            <a:ext cx="3529770" cy="4315609"/>
          </a:xfrm>
        </p:spPr>
        <p:txBody>
          <a:bodyPr/>
          <a:lstStyle/>
          <a:p>
            <a:pPr marL="0" indent="0" rtl="0">
              <a:buNone/>
            </a:pPr>
            <a:r>
              <a:rPr lang="fr-FR"/>
              <a:t>BYOD est une tendance globale majeure qui permet aux utilisateurs d'utiliser leurs propres appareils, ce qui leur donne plus de possibilités et une plus grande flexibilité. </a:t>
            </a:r>
          </a:p>
          <a:p>
            <a:pPr marL="0" indent="0" rtl="0">
              <a:buNone/>
            </a:pPr>
            <a:r>
              <a:rPr lang="fr-FR"/>
              <a:t>BYOD permet aux utilisateurs d'ont la liberté d'utiliser des outils personnels pour accéder aux informations et communiquer à l'aide de leur :</a:t>
            </a:r>
          </a:p>
          <a:p>
            <a:pPr lvl="1" rtl="0"/>
            <a:r>
              <a:rPr lang="fr-FR"/>
              <a:t>Ordinateurs portables</a:t>
            </a:r>
          </a:p>
          <a:p>
            <a:pPr lvl="1" rtl="0"/>
            <a:r>
              <a:rPr lang="fr-FR"/>
              <a:t>Netbooks</a:t>
            </a:r>
          </a:p>
          <a:p>
            <a:pPr lvl="1" rtl="0"/>
            <a:r>
              <a:rPr lang="fr-FR"/>
              <a:t>Tablettes</a:t>
            </a:r>
          </a:p>
          <a:p>
            <a:pPr lvl="1" rtl="0"/>
            <a:r>
              <a:rPr lang="fr-FR"/>
              <a:t>Smartphones</a:t>
            </a:r>
          </a:p>
          <a:p>
            <a:pPr lvl="1" rtl="0"/>
            <a:r>
              <a:rPr lang="fr-FR"/>
              <a:t>Liseuses</a:t>
            </a:r>
          </a:p>
          <a:p>
            <a:pPr marL="0" indent="0" rtl="0">
              <a:buNone/>
            </a:pPr>
            <a:r>
              <a:rPr lang="fr-FR"/>
              <a:t>Le BYOD, c'est pour tout type d'appareil, quel que soit son propriétaire, et partout.</a:t>
            </a:r>
          </a:p>
        </p:txBody>
      </p:sp>
      <p:pic>
        <p:nvPicPr>
          <p:cNvPr id="2" name="Picture 1"/>
          <p:cNvPicPr>
            <a:picLocks noChangeAspect="1"/>
          </p:cNvPicPr>
          <p:nvPr/>
        </p:nvPicPr>
        <p:blipFill>
          <a:blip r:embed="rId3"/>
          <a:stretch>
            <a:fillRect/>
          </a:stretch>
        </p:blipFill>
        <p:spPr>
          <a:xfrm>
            <a:off x="207094" y="894229"/>
            <a:ext cx="5114925" cy="3695700"/>
          </a:xfrm>
          <a:prstGeom prst="rect">
            <a:avLst/>
          </a:prstGeom>
        </p:spPr>
      </p:pic>
    </p:spTree>
    <p:extLst>
      <p:ext uri="{BB962C8B-B14F-4D97-AF65-F5344CB8AC3E}">
        <p14:creationId xmlns:p14="http://schemas.microsoft.com/office/powerpoint/2010/main" val="3305950304"/>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617313" cy="757551"/>
          </a:xfrm>
        </p:spPr>
        <p:txBody>
          <a:bodyPr/>
          <a:lstStyle/>
          <a:p>
            <a:pPr rtl="0"/>
            <a:r>
              <a:rPr lang="fr-FR" sz="1600"/>
              <a:t>Tendances des réseaux</a:t>
            </a:r>
            <a:br>
              <a:rPr lang="en-US" altLang="en-US" dirty="0"/>
            </a:br>
            <a:r>
              <a:rPr lang="fr-FR"/>
              <a:t>Collaboration en ligne</a:t>
            </a:r>
          </a:p>
        </p:txBody>
      </p:sp>
      <p:sp>
        <p:nvSpPr>
          <p:cNvPr id="13315" name="Content Placeholder 2"/>
          <p:cNvSpPr>
            <a:spLocks noGrp="1"/>
          </p:cNvSpPr>
          <p:nvPr>
            <p:ph idx="1"/>
          </p:nvPr>
        </p:nvSpPr>
        <p:spPr>
          <a:xfrm>
            <a:off x="5357877" y="684643"/>
            <a:ext cx="3529770" cy="3754495"/>
          </a:xfrm>
        </p:spPr>
        <p:txBody>
          <a:bodyPr/>
          <a:lstStyle/>
          <a:p>
            <a:pPr rtl="0"/>
            <a:r>
              <a:rPr lang="fr-FR"/>
              <a:t>Collaborer et travailler avec d'autres personnes au sein du réseau sur des projets communs.</a:t>
            </a:r>
          </a:p>
          <a:p>
            <a:pPr rtl="0"/>
            <a:r>
              <a:rPr lang="fr-FR"/>
              <a:t>Les outils de collaboration, y compris Cisco WebEx (illustré dans la figure), permettent aux utilisateurs de se connecter et d'interagir instantanément.</a:t>
            </a:r>
          </a:p>
          <a:p>
            <a:pPr rtl="0"/>
            <a:r>
              <a:rPr lang="fr-FR"/>
              <a:t>La collaboration est une très grande priorité pour les entreprises et de l'éducation.</a:t>
            </a:r>
          </a:p>
          <a:p>
            <a:pPr rtl="0"/>
            <a:r>
              <a:rPr lang="fr-FR"/>
              <a:t>Cisco Webex Teams est un outil de collaboration multifonctionnel.</a:t>
            </a:r>
          </a:p>
          <a:p>
            <a:pPr lvl="1" rtl="0">
              <a:buFont typeface="Arial" panose="020B0604020202020204" pitchFamily="34" charset="0"/>
              <a:buChar char="•"/>
            </a:pPr>
            <a:r>
              <a:rPr lang="fr-FR"/>
              <a:t>envoyer des messages instantanés </a:t>
            </a:r>
          </a:p>
          <a:p>
            <a:pPr lvl="1" rtl="0">
              <a:buFont typeface="Arial" panose="020B0604020202020204" pitchFamily="34" charset="0"/>
              <a:buChar char="•"/>
            </a:pPr>
            <a:r>
              <a:rPr lang="fr-FR"/>
              <a:t>publier une image</a:t>
            </a:r>
          </a:p>
          <a:p>
            <a:pPr lvl="1" rtl="0">
              <a:buFont typeface="Arial" panose="020B0604020202020204" pitchFamily="34" charset="0"/>
              <a:buChar char="•"/>
            </a:pPr>
            <a:r>
              <a:rPr lang="fr-FR"/>
              <a:t>publier des vidéos et des liens</a:t>
            </a:r>
          </a:p>
          <a:p>
            <a:endParaRPr lang="en-CA" altLang="en-US" dirty="0"/>
          </a:p>
        </p:txBody>
      </p:sp>
      <p:pic>
        <p:nvPicPr>
          <p:cNvPr id="2" name="Picture 1"/>
          <p:cNvPicPr>
            <a:picLocks noChangeAspect="1"/>
          </p:cNvPicPr>
          <p:nvPr/>
        </p:nvPicPr>
        <p:blipFill>
          <a:blip r:embed="rId3"/>
          <a:stretch>
            <a:fillRect/>
          </a:stretch>
        </p:blipFill>
        <p:spPr>
          <a:xfrm>
            <a:off x="274622" y="1202201"/>
            <a:ext cx="4835762" cy="2719377"/>
          </a:xfrm>
          <a:prstGeom prst="rect">
            <a:avLst/>
          </a:prstGeom>
        </p:spPr>
      </p:pic>
    </p:spTree>
    <p:extLst>
      <p:ext uri="{BB962C8B-B14F-4D97-AF65-F5344CB8AC3E}">
        <p14:creationId xmlns:p14="http://schemas.microsoft.com/office/powerpoint/2010/main" val="4076195484"/>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056451" cy="757551"/>
          </a:xfrm>
        </p:spPr>
        <p:txBody>
          <a:bodyPr/>
          <a:lstStyle/>
          <a:p>
            <a:pPr rtl="0"/>
            <a:r>
              <a:rPr lang="fr-FR" sz="1600"/>
              <a:t>Tendances des réseaux</a:t>
            </a:r>
            <a:br>
              <a:rPr lang="en-US" altLang="en-US" dirty="0"/>
            </a:br>
            <a:r>
              <a:rPr lang="fr-FR"/>
              <a:t>Communication vidéo</a:t>
            </a:r>
          </a:p>
        </p:txBody>
      </p:sp>
      <p:sp>
        <p:nvSpPr>
          <p:cNvPr id="13315" name="Content Placeholder 2"/>
          <p:cNvSpPr>
            <a:spLocks noGrp="1"/>
          </p:cNvSpPr>
          <p:nvPr>
            <p:ph idx="1"/>
          </p:nvPr>
        </p:nvSpPr>
        <p:spPr>
          <a:xfrm>
            <a:off x="313268" y="802758"/>
            <a:ext cx="7929584" cy="2482309"/>
          </a:xfrm>
        </p:spPr>
        <p:txBody>
          <a:bodyPr/>
          <a:lstStyle/>
          <a:p>
            <a:pPr rtl="0">
              <a:buFont typeface="Arial" panose="020B0604020202020204" pitchFamily="34" charset="0"/>
              <a:buChar char="•"/>
            </a:pPr>
            <a:r>
              <a:rPr lang="fr-FR" sz="1800"/>
              <a:t>Les appels vidéo sont faits à n'importe qui, quel que soit l'endroit où ils se trouvent.</a:t>
            </a:r>
          </a:p>
          <a:p>
            <a:pPr rtl="0">
              <a:buFont typeface="Arial" panose="020B0604020202020204" pitchFamily="34" charset="0"/>
              <a:buChar char="•"/>
            </a:pPr>
            <a:r>
              <a:rPr lang="fr-FR" sz="1800"/>
              <a:t>La vidéo conférence est un outil puissant pour communiquer avec d'autres utilisateurs à distance, tant au niveau régional qu'international.</a:t>
            </a:r>
          </a:p>
          <a:p>
            <a:pPr rtl="0">
              <a:buFont typeface="Arial" panose="020B0604020202020204" pitchFamily="34" charset="0"/>
              <a:buChar char="•"/>
            </a:pPr>
            <a:r>
              <a:rPr lang="fr-FR" sz="1800"/>
              <a:t>La vidéo devient une exigence essentielle pour une collaboration efficace.</a:t>
            </a:r>
          </a:p>
          <a:p>
            <a:pPr rtl="0">
              <a:buFont typeface="Arial" panose="020B0604020202020204" pitchFamily="34" charset="0"/>
              <a:buChar char="•"/>
            </a:pPr>
            <a:r>
              <a:rPr lang="fr-FR" sz="1800"/>
              <a:t>Cisco TelePresence puissances est une façon de travailler où tout le monde, partout</a:t>
            </a:r>
            <a:r>
              <a:rPr lang="fr-FR"/>
              <a:t>. </a:t>
            </a:r>
            <a:r>
              <a:rPr lang="fr-FR" sz="1800"/>
              <a:t> </a:t>
            </a:r>
          </a:p>
          <a:p>
            <a:pPr marL="0" indent="0">
              <a:buNone/>
            </a:pPr>
            <a:endParaRPr lang="en-CA" altLang="en-US" dirty="0"/>
          </a:p>
        </p:txBody>
      </p:sp>
    </p:spTree>
    <p:extLst>
      <p:ext uri="{BB962C8B-B14F-4D97-AF65-F5344CB8AC3E}">
        <p14:creationId xmlns:p14="http://schemas.microsoft.com/office/powerpoint/2010/main" val="2197293219"/>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056451" cy="757551"/>
          </a:xfrm>
        </p:spPr>
        <p:txBody>
          <a:bodyPr/>
          <a:lstStyle/>
          <a:p>
            <a:pPr rtl="0"/>
            <a:r>
              <a:rPr lang="fr-FR" sz="1600"/>
              <a:t>Tendances des réseaux</a:t>
            </a:r>
            <a:br>
              <a:rPr lang="en-US" altLang="en-US" dirty="0"/>
            </a:br>
            <a:r>
              <a:rPr lang="fr-FR"/>
              <a:t>Vidéo — Cisco WebEx pour Huddles</a:t>
            </a:r>
          </a:p>
        </p:txBody>
      </p:sp>
      <p:pic>
        <p:nvPicPr>
          <p:cNvPr id="7" name="Content Placeholder 6"/>
          <p:cNvPicPr>
            <a:picLocks noGrp="1" noChangeAspect="1"/>
          </p:cNvPicPr>
          <p:nvPr>
            <p:ph idx="1"/>
          </p:nvPr>
        </p:nvPicPr>
        <p:blipFill>
          <a:blip r:embed="rId3"/>
          <a:stretch>
            <a:fillRect/>
          </a:stretch>
        </p:blipFill>
        <p:spPr>
          <a:xfrm>
            <a:off x="1210079" y="798944"/>
            <a:ext cx="6811390" cy="3865030"/>
          </a:xfrm>
          <a:prstGeom prst="rect">
            <a:avLst/>
          </a:prstGeom>
        </p:spPr>
      </p:pic>
    </p:spTree>
    <p:extLst>
      <p:ext uri="{BB962C8B-B14F-4D97-AF65-F5344CB8AC3E}">
        <p14:creationId xmlns:p14="http://schemas.microsoft.com/office/powerpoint/2010/main" val="2402435713"/>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082966" cy="990238"/>
          </a:xfrm>
        </p:spPr>
        <p:txBody>
          <a:bodyPr/>
          <a:lstStyle/>
          <a:p>
            <a:pPr rtl="0"/>
            <a:r>
              <a:rPr lang="fr-FR" sz="1600"/>
              <a:t>Tendances des réseaux</a:t>
            </a:r>
            <a:br>
              <a:rPr lang="en-US" altLang="en-US" dirty="0"/>
            </a:br>
            <a:r>
              <a:rPr lang="fr-FR"/>
              <a:t>Cloud Computing</a:t>
            </a:r>
          </a:p>
        </p:txBody>
      </p:sp>
      <p:sp>
        <p:nvSpPr>
          <p:cNvPr id="13315" name="Content Placeholder 2"/>
          <p:cNvSpPr>
            <a:spLocks noGrp="1"/>
          </p:cNvSpPr>
          <p:nvPr>
            <p:ph idx="1"/>
          </p:nvPr>
        </p:nvSpPr>
        <p:spPr>
          <a:xfrm>
            <a:off x="87549" y="1031631"/>
            <a:ext cx="8861997" cy="3224328"/>
          </a:xfrm>
        </p:spPr>
        <p:txBody>
          <a:bodyPr/>
          <a:lstStyle/>
          <a:p>
            <a:pPr marL="0" indent="0" rtl="0">
              <a:buNone/>
            </a:pPr>
            <a:r>
              <a:rPr lang="fr-FR"/>
              <a:t>Le cloud computing est une tendance globale qui nous permet de stocker des fichiers personnels ou la sauvegarde nos données sur des serveurs sur Internet. </a:t>
            </a:r>
          </a:p>
          <a:p>
            <a:pPr lvl="1" rtl="0"/>
            <a:r>
              <a:rPr lang="fr-FR"/>
              <a:t>Les applications sont également accessibles via le Cloud.</a:t>
            </a:r>
          </a:p>
          <a:p>
            <a:pPr lvl="1" rtl="0"/>
            <a:r>
              <a:rPr lang="fr-FR"/>
              <a:t>Permet aux entreprises de livrer sur n'importe quel appareil partout dans le monde.</a:t>
            </a:r>
          </a:p>
          <a:p>
            <a:pPr marL="0" indent="0">
              <a:buNone/>
            </a:pPr>
            <a:endParaRPr lang="en-CA" altLang="en-US" dirty="0"/>
          </a:p>
          <a:p>
            <a:pPr marL="0" indent="0" rtl="0">
              <a:buNone/>
            </a:pPr>
            <a:r>
              <a:rPr lang="fr-FR"/>
              <a:t>Le cloud computing fonctionne grâce aux centres de données. </a:t>
            </a:r>
          </a:p>
          <a:p>
            <a:pPr lvl="1" rtl="0"/>
            <a:r>
              <a:rPr lang="fr-FR"/>
              <a:t>Les petites entreprises qui ne peut pas se permettre de leurs propres centres de données, louer des services de serveur et de stockage de plus grandes organisations de centre de données dans le Cloud.</a:t>
            </a:r>
          </a:p>
          <a:p>
            <a:pPr marL="0" indent="0">
              <a:buNone/>
            </a:pPr>
            <a:endParaRPr lang="en-CA" altLang="en-US" dirty="0"/>
          </a:p>
        </p:txBody>
      </p:sp>
    </p:spTree>
    <p:extLst>
      <p:ext uri="{BB962C8B-B14F-4D97-AF65-F5344CB8AC3E}">
        <p14:creationId xmlns:p14="http://schemas.microsoft.com/office/powerpoint/2010/main" val="741150266"/>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753023" cy="1032033"/>
          </a:xfrm>
        </p:spPr>
        <p:txBody>
          <a:bodyPr/>
          <a:lstStyle/>
          <a:p>
            <a:pPr rtl="0"/>
            <a:r>
              <a:rPr lang="fr-FR" sz="1600"/>
              <a:t>Tendances des réseaux</a:t>
            </a:r>
            <a:br>
              <a:rPr lang="en-US" altLang="en-US" dirty="0"/>
            </a:br>
            <a:r>
              <a:rPr lang="fr-FR"/>
              <a:t>Cloud Computing (suite) </a:t>
            </a:r>
          </a:p>
        </p:txBody>
      </p:sp>
      <p:sp>
        <p:nvSpPr>
          <p:cNvPr id="13315" name="Content Placeholder 2"/>
          <p:cNvSpPr>
            <a:spLocks noGrp="1"/>
          </p:cNvSpPr>
          <p:nvPr>
            <p:ph idx="1"/>
          </p:nvPr>
        </p:nvSpPr>
        <p:spPr>
          <a:xfrm>
            <a:off x="152400" y="1073425"/>
            <a:ext cx="8850813" cy="3616339"/>
          </a:xfrm>
        </p:spPr>
        <p:txBody>
          <a:bodyPr/>
          <a:lstStyle/>
          <a:p>
            <a:pPr marL="0" indent="0" rtl="0">
              <a:buNone/>
            </a:pPr>
            <a:r>
              <a:rPr lang="fr-FR"/>
              <a:t>Quatre types de clouds:</a:t>
            </a:r>
          </a:p>
          <a:p>
            <a:pPr lvl="1" rtl="0">
              <a:buFont typeface="Arial" panose="020B0604020202020204" pitchFamily="34" charset="0"/>
              <a:buChar char="•"/>
            </a:pPr>
            <a:r>
              <a:rPr lang="fr-FR" sz="1600"/>
              <a:t>Clouds publics</a:t>
            </a:r>
          </a:p>
          <a:p>
            <a:pPr lvl="2" rtl="0">
              <a:buFont typeface="Arial" panose="020B0604020202020204" pitchFamily="34" charset="0"/>
              <a:buChar char="•"/>
            </a:pPr>
            <a:r>
              <a:rPr lang="fr-FR" sz="1600"/>
              <a:t>Applications et les services sont mises à disposition du grand public via un modèle de facturation par l'utilisation ou gratuitement.</a:t>
            </a:r>
          </a:p>
          <a:p>
            <a:pPr lvl="1" rtl="0">
              <a:buFont typeface="Arial" panose="020B0604020202020204" pitchFamily="34" charset="0"/>
              <a:buChar char="•"/>
            </a:pPr>
            <a:r>
              <a:rPr lang="fr-FR" sz="1600"/>
              <a:t>Clouds privés</a:t>
            </a:r>
          </a:p>
          <a:p>
            <a:pPr lvl="2" rtl="0">
              <a:buFont typeface="Arial" panose="020B0604020202020204" pitchFamily="34" charset="0"/>
              <a:buChar char="•"/>
            </a:pPr>
            <a:r>
              <a:rPr lang="fr-FR" sz="1600"/>
              <a:t>Destiné à une organisation ou une entité spécifique telle que le gouvernement.</a:t>
            </a:r>
          </a:p>
          <a:p>
            <a:pPr lvl="1" rtl="0">
              <a:buFont typeface="Arial" panose="020B0604020202020204" pitchFamily="34" charset="0"/>
              <a:buChar char="•"/>
            </a:pPr>
            <a:r>
              <a:rPr lang="fr-FR" sz="1600"/>
              <a:t>Clouds hybrides</a:t>
            </a:r>
          </a:p>
          <a:p>
            <a:pPr lvl="2" rtl="0">
              <a:buFont typeface="Arial" panose="020B0604020202020204" pitchFamily="34" charset="0"/>
              <a:buChar char="•"/>
            </a:pPr>
            <a:r>
              <a:rPr lang="fr-FR" sz="1600"/>
              <a:t>Composée de deux ou plusieurs types de Cloud – par exemple, partie personnalisé et partie public. </a:t>
            </a:r>
          </a:p>
          <a:p>
            <a:pPr lvl="2" rtl="0">
              <a:buFont typeface="Arial" panose="020B0604020202020204" pitchFamily="34" charset="0"/>
              <a:buChar char="•"/>
            </a:pPr>
            <a:r>
              <a:rPr lang="fr-FR" sz="1600"/>
              <a:t>Chaque partie reste un objet distinct, mais toutes deux sont reliées par la même architecture.</a:t>
            </a:r>
          </a:p>
          <a:p>
            <a:pPr lvl="1" rtl="0">
              <a:buFont typeface="Arial" panose="020B0604020202020204" pitchFamily="34" charset="0"/>
              <a:buChar char="•"/>
            </a:pPr>
            <a:r>
              <a:rPr lang="fr-FR" sz="1600"/>
              <a:t>Clouds personnalisés</a:t>
            </a:r>
          </a:p>
          <a:p>
            <a:pPr lvl="2" rtl="0">
              <a:buFont typeface="Arial" panose="020B0604020202020204" pitchFamily="34" charset="0"/>
              <a:buChar char="•"/>
            </a:pPr>
            <a:r>
              <a:rPr lang="fr-FR" sz="1600"/>
              <a:t>Clouds créés pour répondre aux besoins d'un secteur particulier, par ex. les soins de santé ou les médias </a:t>
            </a:r>
          </a:p>
          <a:p>
            <a:pPr lvl="2" rtl="0">
              <a:buFont typeface="Arial" panose="020B0604020202020204" pitchFamily="34" charset="0"/>
              <a:buChar char="•"/>
            </a:pPr>
            <a:r>
              <a:rPr lang="fr-FR" sz="1600"/>
              <a:t>Ils peuvent être privés ou publics.</a:t>
            </a:r>
          </a:p>
          <a:p>
            <a:pPr marL="261937" lvl="2" indent="0">
              <a:buNone/>
            </a:pPr>
            <a:endParaRPr lang="en-CA" altLang="en-US" dirty="0"/>
          </a:p>
          <a:p>
            <a:pPr lvl="1"/>
            <a:endParaRPr lang="en-CA" altLang="en-US" dirty="0"/>
          </a:p>
          <a:p>
            <a:pPr lvl="1"/>
            <a:endParaRPr lang="en-CA" altLang="en-US" dirty="0"/>
          </a:p>
        </p:txBody>
      </p:sp>
    </p:spTree>
    <p:extLst>
      <p:ext uri="{BB962C8B-B14F-4D97-AF65-F5344CB8AC3E}">
        <p14:creationId xmlns:p14="http://schemas.microsoft.com/office/powerpoint/2010/main" val="2020466046"/>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pPr rtl="0"/>
            <a:r>
              <a:rPr lang="fr-FR" sz="1600"/>
              <a:t>Tendances des réseaux</a:t>
            </a:r>
            <a:br>
              <a:rPr lang="en-US" altLang="en-US" dirty="0"/>
            </a:br>
            <a:r>
              <a:rPr lang="fr-FR"/>
              <a:t>Tendances technologiques à la maison</a:t>
            </a:r>
          </a:p>
        </p:txBody>
      </p:sp>
      <p:sp>
        <p:nvSpPr>
          <p:cNvPr id="13315" name="Content Placeholder 2"/>
          <p:cNvSpPr>
            <a:spLocks noGrp="1"/>
          </p:cNvSpPr>
          <p:nvPr>
            <p:ph idx="1"/>
          </p:nvPr>
        </p:nvSpPr>
        <p:spPr>
          <a:xfrm>
            <a:off x="4986866" y="798944"/>
            <a:ext cx="3720351" cy="3240267"/>
          </a:xfrm>
        </p:spPr>
        <p:txBody>
          <a:bodyPr/>
          <a:lstStyle/>
          <a:p>
            <a:pPr lvl="1" rtl="0">
              <a:buFont typeface="Arial" panose="020B0604020202020204" pitchFamily="34" charset="0"/>
              <a:buChar char="•"/>
            </a:pPr>
            <a:r>
              <a:rPr lang="fr-FR" sz="1600"/>
              <a:t>La technologie des maisons intelligentes est une tendance croissante qui permet d'intégrer la technologie dans les appareils de tous les jours, ce qui leur permet de s'interconnecter avec d'autres appareils.</a:t>
            </a:r>
          </a:p>
          <a:p>
            <a:pPr lvl="1" rtl="0">
              <a:buFont typeface="Arial" panose="020B0604020202020204" pitchFamily="34" charset="0"/>
              <a:buChar char="•"/>
            </a:pPr>
            <a:r>
              <a:rPr lang="fr-FR" sz="1600"/>
              <a:t>Les fours peuvent savoir à quelle heure vous préparer un repas en communiquant avec votre calendrier pour connaître l'heure à laquelle vous devez rentrer chez vous.</a:t>
            </a:r>
          </a:p>
          <a:p>
            <a:pPr lvl="1" rtl="0">
              <a:buFont typeface="Arial" panose="020B0604020202020204" pitchFamily="34" charset="0"/>
              <a:buChar char="•"/>
            </a:pPr>
            <a:r>
              <a:rPr lang="fr-FR" sz="1600"/>
              <a:t>Les technologies domestiques intelligentes sont en cours de développement et s'intègreront bientôt à toutes les pièces de la maison.</a:t>
            </a:r>
          </a:p>
          <a:p>
            <a:pPr lvl="1"/>
            <a:endParaRPr lang="en-CA" altLang="en-US" dirty="0"/>
          </a:p>
          <a:p>
            <a:pPr lvl="1"/>
            <a:endParaRPr lang="en-CA" altLang="en-US" dirty="0"/>
          </a:p>
        </p:txBody>
      </p:sp>
      <p:pic>
        <p:nvPicPr>
          <p:cNvPr id="2" name="Picture 1"/>
          <p:cNvPicPr>
            <a:picLocks noChangeAspect="1"/>
          </p:cNvPicPr>
          <p:nvPr/>
        </p:nvPicPr>
        <p:blipFill>
          <a:blip r:embed="rId3"/>
          <a:stretch>
            <a:fillRect/>
          </a:stretch>
        </p:blipFill>
        <p:spPr>
          <a:xfrm>
            <a:off x="87549" y="798945"/>
            <a:ext cx="4796178" cy="3852094"/>
          </a:xfrm>
          <a:prstGeom prst="rect">
            <a:avLst/>
          </a:prstGeom>
        </p:spPr>
      </p:pic>
    </p:spTree>
    <p:extLst>
      <p:ext uri="{BB962C8B-B14F-4D97-AF65-F5344CB8AC3E}">
        <p14:creationId xmlns:p14="http://schemas.microsoft.com/office/powerpoint/2010/main" val="4155330622"/>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pPr rtl="0"/>
            <a:r>
              <a:rPr lang="fr-FR" sz="1600"/>
              <a:t>Tendances des réseaux </a:t>
            </a:r>
            <a:br>
              <a:rPr lang="en-US" altLang="en-US" dirty="0"/>
            </a:br>
            <a:r>
              <a:rPr lang="fr-FR"/>
              <a:t>Réseau sur courant électrique</a:t>
            </a:r>
          </a:p>
        </p:txBody>
      </p:sp>
      <p:sp>
        <p:nvSpPr>
          <p:cNvPr id="13315" name="Content Placeholder 2"/>
          <p:cNvSpPr>
            <a:spLocks noGrp="1"/>
          </p:cNvSpPr>
          <p:nvPr>
            <p:ph idx="1"/>
          </p:nvPr>
        </p:nvSpPr>
        <p:spPr>
          <a:xfrm>
            <a:off x="5442012" y="130779"/>
            <a:ext cx="3307538" cy="3524481"/>
          </a:xfrm>
        </p:spPr>
        <p:txBody>
          <a:bodyPr/>
          <a:lstStyle/>
          <a:p>
            <a:pPr lvl="1" rtl="0"/>
            <a:r>
              <a:rPr lang="fr-FR" sz="1600"/>
              <a:t>La mise en réseau par courant électrique peut permettre à des appareils de se connecter à un réseau local lorsque les câbles de réseau de données ou les communications sans fil ne sont pas une option viable.</a:t>
            </a:r>
          </a:p>
          <a:p>
            <a:pPr lvl="1" rtl="0"/>
            <a:r>
              <a:rPr lang="fr-FR" sz="1600"/>
              <a:t>Grâce à un adaptateur de courant électrique standard, les appareils peuvent se connecter au réseau local partout où il y a une prise électrique en envoyant des données sur certaines fréquences.</a:t>
            </a:r>
          </a:p>
          <a:p>
            <a:pPr lvl="1" rtl="0"/>
            <a:r>
              <a:rPr lang="fr-FR" sz="1600"/>
              <a:t>La mise en réseau par courant électrique est particulièrement utile lorsque les points d'accès sans fil ne peuvent pas atteindre tous les appareils de la maison.</a:t>
            </a:r>
          </a:p>
        </p:txBody>
      </p:sp>
      <p:pic>
        <p:nvPicPr>
          <p:cNvPr id="2" name="Picture 1"/>
          <p:cNvPicPr>
            <a:picLocks noChangeAspect="1"/>
          </p:cNvPicPr>
          <p:nvPr/>
        </p:nvPicPr>
        <p:blipFill>
          <a:blip r:embed="rId3"/>
          <a:stretch>
            <a:fillRect/>
          </a:stretch>
        </p:blipFill>
        <p:spPr>
          <a:xfrm>
            <a:off x="87549" y="798944"/>
            <a:ext cx="5354463" cy="2844772"/>
          </a:xfrm>
          <a:prstGeom prst="rect">
            <a:avLst/>
          </a:prstGeom>
        </p:spPr>
      </p:pic>
    </p:spTree>
    <p:extLst>
      <p:ext uri="{BB962C8B-B14F-4D97-AF65-F5344CB8AC3E}">
        <p14:creationId xmlns:p14="http://schemas.microsoft.com/office/powerpoint/2010/main" val="4223060623"/>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Activités du mode physique du Packet Tracer :</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Arial" panose="020B0604020202020204" pitchFamily="34" charset="0"/>
              <a:buChar char="•"/>
              <a:tabLst/>
              <a:defRPr/>
            </a:pPr>
            <a:r>
              <a:rPr kumimoji="0" lang="fr-FR" sz="1500" b="0" i="0" u="none" strike="noStrike" kern="1200" cap="none" spc="0" normalizeH="0" baseline="0">
                <a:ln>
                  <a:noFill/>
                </a:ln>
                <a:solidFill>
                  <a:srgbClr val="000000"/>
                </a:solidFill>
                <a:effectLst/>
                <a:uLnTx/>
                <a:uFillTx/>
                <a:latin typeface="Arial"/>
                <a:ea typeface="ＭＳ Ｐゴシック" charset="0"/>
              </a:rPr>
              <a:t>Ces activités sont effectuées à l'aide de Packet Tracer en mode physique. </a:t>
            </a:r>
          </a:p>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Arial" panose="020B0604020202020204" pitchFamily="34" charset="0"/>
              <a:buChar char="•"/>
              <a:tabLst/>
              <a:defRPr/>
            </a:pPr>
            <a:r>
              <a:rPr kumimoji="0" lang="fr-FR" sz="1500" b="0" i="0" u="none" strike="noStrike" kern="1200" cap="none" spc="0" normalizeH="0" baseline="0">
                <a:ln>
                  <a:noFill/>
                </a:ln>
                <a:solidFill>
                  <a:srgbClr val="000000"/>
                </a:solidFill>
                <a:effectLst/>
                <a:uLnTx/>
                <a:uFillTx/>
                <a:latin typeface="Arial"/>
                <a:ea typeface="ＭＳ Ｐゴシック" charset="0"/>
              </a:rPr>
              <a:t>Ils sont conçus pour émuler les travaux pratiques correspondants. </a:t>
            </a:r>
          </a:p>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Arial" panose="020B0604020202020204" pitchFamily="34" charset="0"/>
              <a:buChar char="•"/>
              <a:tabLst/>
              <a:defRPr/>
            </a:pPr>
            <a:r>
              <a:rPr kumimoji="0" lang="fr-FR" sz="1500" b="0" i="0" u="none" strike="noStrike" kern="1200" cap="none" spc="0" normalizeH="0" baseline="0">
                <a:ln>
                  <a:noFill/>
                </a:ln>
                <a:solidFill>
                  <a:srgbClr val="000000"/>
                </a:solidFill>
                <a:effectLst/>
                <a:uLnTx/>
                <a:uFillTx/>
                <a:latin typeface="Arial"/>
                <a:ea typeface="ＭＳ Ｐゴシック" charset="0"/>
              </a:rPr>
              <a:t>Ils peuvent être utilisés à la place de travaux pratiques lorsque l'accès aux équipements physiques n'est pas possible. </a:t>
            </a:r>
          </a:p>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Arial" panose="020B0604020202020204" pitchFamily="34" charset="0"/>
              <a:buChar char="•"/>
              <a:tabLst/>
              <a:defRPr/>
            </a:pPr>
            <a:r>
              <a:rPr kumimoji="0" lang="fr-FR" sz="1500" b="0" i="0" u="none" strike="noStrike" kern="1200" cap="none" spc="0" normalizeH="0" baseline="0">
                <a:ln>
                  <a:noFill/>
                </a:ln>
                <a:solidFill>
                  <a:srgbClr val="000000"/>
                </a:solidFill>
                <a:effectLst/>
                <a:uLnTx/>
                <a:uFillTx/>
                <a:latin typeface="Arial"/>
                <a:ea typeface="ＭＳ Ｐゴシック" charset="0"/>
              </a:rPr>
              <a:t>Ces activités n'ont souvent pas le niveau d'étayage qui est présent dans les activités de TP qui précèdent immédiatement ces activités.</a:t>
            </a:r>
          </a:p>
          <a:p>
            <a:pPr marL="0" marR="0" lvl="0" indent="0" algn="l" defTabSz="684213" rtl="0" eaLnBrk="1" fontAlgn="base" latinLnBrk="0" hangingPunct="1">
              <a:lnSpc>
                <a:spcPct val="100000"/>
              </a:lnSpc>
              <a:spcBef>
                <a:spcPct val="30000"/>
              </a:spcBef>
              <a:spcAft>
                <a:spcPts val="600"/>
              </a:spcAft>
              <a:buClr>
                <a:srgbClr val="58585B"/>
              </a:buClr>
              <a:buSzPct val="90000"/>
              <a:buFont typeface="Wingdings" panose="05000000000000000000" pitchFamily="2" charset="2"/>
              <a:buNone/>
              <a:tabLst/>
              <a:defRPr/>
            </a:pPr>
            <a:endParaRPr kumimoji="0" lang="en-US" sz="1500" b="0" i="0" u="none" strike="noStrike" kern="1200" cap="none" spc="0" normalizeH="0" baseline="0" noProof="0" dirty="0">
              <a:ln>
                <a:noFill/>
              </a:ln>
              <a:solidFill>
                <a:srgbClr val="000000"/>
              </a:solidFill>
              <a:effectLst/>
              <a:uLnTx/>
              <a:uFillTx/>
              <a:latin typeface="Arial"/>
              <a:ea typeface="ＭＳ Ｐゴシック" charset="0"/>
            </a:endParaRPr>
          </a:p>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Wingdings" panose="05000000000000000000" pitchFamily="2" charset="2"/>
              <a:buChar char="§"/>
              <a:tabLst/>
              <a:defRPr/>
            </a:pPr>
            <a:endParaRPr kumimoji="0" lang="en-US" sz="1500" b="0" i="0" u="none" strike="noStrike" kern="1200" cap="none" spc="0" normalizeH="0" baseline="0" noProof="0" dirty="0">
              <a:ln>
                <a:noFill/>
              </a:ln>
              <a:solidFill>
                <a:srgbClr val="000000"/>
              </a:solidFill>
              <a:effectLst/>
              <a:uLnTx/>
              <a:uFillTx/>
              <a:latin typeface="Arial"/>
              <a:ea typeface="ＭＳ Ｐゴシック" charset="0"/>
            </a:endParaRPr>
          </a:p>
        </p:txBody>
      </p:sp>
    </p:spTree>
    <p:custDataLst>
      <p:tags r:id="rId1"/>
    </p:custDataLst>
    <p:extLst>
      <p:ext uri="{BB962C8B-B14F-4D97-AF65-F5344CB8AC3E}">
        <p14:creationId xmlns:p14="http://schemas.microsoft.com/office/powerpoint/2010/main" val="2278866781"/>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875536" cy="757551"/>
          </a:xfrm>
        </p:spPr>
        <p:txBody>
          <a:bodyPr/>
          <a:lstStyle/>
          <a:p>
            <a:pPr rtl="0"/>
            <a:r>
              <a:rPr lang="fr-FR" sz="1600"/>
              <a:t>Tendances des réseaux</a:t>
            </a:r>
            <a:br>
              <a:rPr lang="en-US" altLang="en-US" dirty="0"/>
            </a:br>
            <a:r>
              <a:rPr lang="fr-FR"/>
              <a:t>Large bande sans fil</a:t>
            </a:r>
          </a:p>
        </p:txBody>
      </p:sp>
      <p:sp>
        <p:nvSpPr>
          <p:cNvPr id="13315" name="Content Placeholder 2"/>
          <p:cNvSpPr>
            <a:spLocks noGrp="1"/>
          </p:cNvSpPr>
          <p:nvPr>
            <p:ph idx="1"/>
          </p:nvPr>
        </p:nvSpPr>
        <p:spPr>
          <a:xfrm>
            <a:off x="5227352" y="798944"/>
            <a:ext cx="3673429" cy="3528980"/>
          </a:xfrm>
        </p:spPr>
        <p:txBody>
          <a:bodyPr/>
          <a:lstStyle/>
          <a:p>
            <a:pPr marL="142875" lvl="1" indent="0" rtl="0">
              <a:buNone/>
            </a:pPr>
            <a:r>
              <a:rPr lang="fr-FR"/>
              <a:t>Outre la DSL et câble, sans fil est une autre option utilisée pour connecter des particuliers et petites entreprises à Internet. </a:t>
            </a:r>
          </a:p>
          <a:p>
            <a:pPr lvl="2" rtl="0">
              <a:buFont typeface="Arial" panose="020B0604020202020204" pitchFamily="34" charset="0"/>
              <a:buChar char="•"/>
            </a:pPr>
            <a:r>
              <a:rPr lang="fr-FR"/>
              <a:t>Plus courant en milieu rural, un fournisseur d'accès Internet sans fil (WISP) est un fournisseur de services Internet qui connecte les abonnés à des points d'accès ou à des points d'échange désignés. </a:t>
            </a:r>
          </a:p>
          <a:p>
            <a:pPr lvl="2" rtl="0">
              <a:buFont typeface="Arial" panose="020B0604020202020204" pitchFamily="34" charset="0"/>
              <a:buChar char="•"/>
            </a:pPr>
            <a:r>
              <a:rPr lang="fr-FR"/>
              <a:t>Sans fil haut débit est une autre solution pour les domicile et petites entreprises.</a:t>
            </a:r>
          </a:p>
          <a:p>
            <a:pPr lvl="3" rtl="0">
              <a:buFont typeface="Arial" panose="020B0604020202020204" pitchFamily="34" charset="0"/>
              <a:buChar char="•"/>
            </a:pPr>
            <a:r>
              <a:rPr lang="fr-FR"/>
              <a:t>Utilise la même technologie cellulaire utilisée par un Smartphone.</a:t>
            </a:r>
          </a:p>
          <a:p>
            <a:pPr lvl="3" rtl="0">
              <a:buFont typeface="Arial" panose="020B0604020202020204" pitchFamily="34" charset="0"/>
              <a:buChar char="•"/>
            </a:pPr>
            <a:r>
              <a:rPr lang="fr-FR"/>
              <a:t>Une antenne est installée à l'extérieur de la maison pour offrir une connectivité avec ou sans fil aux périphériques du domicile.</a:t>
            </a:r>
          </a:p>
        </p:txBody>
      </p:sp>
      <p:pic>
        <p:nvPicPr>
          <p:cNvPr id="2" name="Picture 1"/>
          <p:cNvPicPr>
            <a:picLocks noChangeAspect="1"/>
          </p:cNvPicPr>
          <p:nvPr/>
        </p:nvPicPr>
        <p:blipFill>
          <a:blip r:embed="rId3"/>
          <a:stretch>
            <a:fillRect/>
          </a:stretch>
        </p:blipFill>
        <p:spPr>
          <a:xfrm>
            <a:off x="200585" y="798944"/>
            <a:ext cx="4762500" cy="3562350"/>
          </a:xfrm>
          <a:prstGeom prst="rect">
            <a:avLst/>
          </a:prstGeom>
        </p:spPr>
      </p:pic>
    </p:spTree>
    <p:extLst>
      <p:ext uri="{BB962C8B-B14F-4D97-AF65-F5344CB8AC3E}">
        <p14:creationId xmlns:p14="http://schemas.microsoft.com/office/powerpoint/2010/main" val="1366611454"/>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1.8 Sécurité des réseaux</a:t>
            </a:r>
          </a:p>
        </p:txBody>
      </p:sp>
    </p:spTree>
    <p:custDataLst>
      <p:tags r:id="rId1"/>
    </p:custDataLst>
    <p:extLst>
      <p:ext uri="{BB962C8B-B14F-4D97-AF65-F5344CB8AC3E}">
        <p14:creationId xmlns:p14="http://schemas.microsoft.com/office/powerpoint/2010/main" val="2299959220"/>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123043" cy="757551"/>
          </a:xfrm>
        </p:spPr>
        <p:txBody>
          <a:bodyPr/>
          <a:lstStyle/>
          <a:p>
            <a:pPr rtl="0"/>
            <a:r>
              <a:rPr lang="fr-FR" sz="1600"/>
              <a:t>Sécurité des réseaux</a:t>
            </a:r>
            <a:br>
              <a:rPr lang="en-US" altLang="en-US" dirty="0"/>
            </a:br>
            <a:r>
              <a:rPr lang="fr-FR"/>
              <a:t>Menaces de sécurité</a:t>
            </a:r>
          </a:p>
        </p:txBody>
      </p:sp>
      <p:sp>
        <p:nvSpPr>
          <p:cNvPr id="13315" name="Content Placeholder 2"/>
          <p:cNvSpPr>
            <a:spLocks noGrp="1"/>
          </p:cNvSpPr>
          <p:nvPr>
            <p:ph idx="1"/>
          </p:nvPr>
        </p:nvSpPr>
        <p:spPr>
          <a:xfrm>
            <a:off x="5286792" y="361277"/>
            <a:ext cx="3673429" cy="3811173"/>
          </a:xfrm>
        </p:spPr>
        <p:txBody>
          <a:bodyPr/>
          <a:lstStyle/>
          <a:p>
            <a:pPr lvl="1" rtl="0"/>
            <a:r>
              <a:rPr lang="fr-FR" sz="1600"/>
              <a:t>Sécurité du réseau est désormais partie intégrante du réseau, quel que soit la taille du réseau.</a:t>
            </a:r>
          </a:p>
          <a:p>
            <a:pPr lvl="1" rtl="0"/>
            <a:r>
              <a:rPr lang="fr-FR" sz="1600"/>
              <a:t>La sécurité du réseau qui est mise en œuvre doit tenir compte de l'environnement tout en sécurisant les données, mais tout en permettant la qualité de service attendue du réseau.</a:t>
            </a:r>
          </a:p>
          <a:p>
            <a:pPr lvl="1" rtl="0"/>
            <a:r>
              <a:rPr lang="fr-FR" sz="1600"/>
              <a:t>La sécurisation d'un réseau implique l'utilisation de protocoles, de technologies, de périphériques, d'outils et de techniques permettant de sécuriser les données et de limiter les risques.</a:t>
            </a:r>
          </a:p>
          <a:p>
            <a:pPr lvl="1" rtl="0"/>
            <a:r>
              <a:rPr lang="fr-FR" sz="1600"/>
              <a:t>Ces risques ou menaces peuvent être externes ou internes.</a:t>
            </a:r>
          </a:p>
        </p:txBody>
      </p:sp>
      <p:pic>
        <p:nvPicPr>
          <p:cNvPr id="2" name="Picture 1"/>
          <p:cNvPicPr>
            <a:picLocks noChangeAspect="1"/>
          </p:cNvPicPr>
          <p:nvPr/>
        </p:nvPicPr>
        <p:blipFill>
          <a:blip r:embed="rId3"/>
          <a:stretch>
            <a:fillRect/>
          </a:stretch>
        </p:blipFill>
        <p:spPr>
          <a:xfrm>
            <a:off x="346163" y="1322721"/>
            <a:ext cx="4864429" cy="2982203"/>
          </a:xfrm>
          <a:prstGeom prst="rect">
            <a:avLst/>
          </a:prstGeom>
        </p:spPr>
      </p:pic>
    </p:spTree>
    <p:extLst>
      <p:ext uri="{BB962C8B-B14F-4D97-AF65-F5344CB8AC3E}">
        <p14:creationId xmlns:p14="http://schemas.microsoft.com/office/powerpoint/2010/main" val="1433560089"/>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123043" cy="757551"/>
          </a:xfrm>
        </p:spPr>
        <p:txBody>
          <a:bodyPr/>
          <a:lstStyle/>
          <a:p>
            <a:pPr rtl="0"/>
            <a:r>
              <a:rPr lang="fr-FR" sz="1600"/>
              <a:t>Sécurité des réseaux</a:t>
            </a:r>
            <a:br>
              <a:rPr lang="en-US" altLang="en-US" dirty="0"/>
            </a:br>
            <a:r>
              <a:rPr lang="fr-FR"/>
              <a:t>Menaces de sécurité (suite)</a:t>
            </a:r>
          </a:p>
        </p:txBody>
      </p:sp>
      <p:sp>
        <p:nvSpPr>
          <p:cNvPr id="13315" name="Content Placeholder 2"/>
          <p:cNvSpPr>
            <a:spLocks noGrp="1"/>
          </p:cNvSpPr>
          <p:nvPr>
            <p:ph idx="1"/>
          </p:nvPr>
        </p:nvSpPr>
        <p:spPr>
          <a:xfrm>
            <a:off x="5210592" y="277856"/>
            <a:ext cx="3673429" cy="4344944"/>
          </a:xfrm>
        </p:spPr>
        <p:txBody>
          <a:bodyPr/>
          <a:lstStyle/>
          <a:p>
            <a:pPr marL="142875" lvl="1" indent="0" rtl="0">
              <a:buNone/>
            </a:pPr>
            <a:r>
              <a:rPr lang="fr-FR" sz="1600"/>
              <a:t>Menaces externes:</a:t>
            </a:r>
          </a:p>
          <a:p>
            <a:pPr lvl="2" rtl="0"/>
            <a:r>
              <a:rPr lang="fr-FR" sz="1600"/>
              <a:t>Virus, vers et chevaux de Troie</a:t>
            </a:r>
          </a:p>
          <a:p>
            <a:pPr lvl="2" rtl="0"/>
            <a:r>
              <a:rPr lang="fr-FR" sz="1600"/>
              <a:t>Logiciels espions et logiciels publicitaires</a:t>
            </a:r>
          </a:p>
          <a:p>
            <a:pPr lvl="2" rtl="0"/>
            <a:r>
              <a:rPr lang="fr-FR" sz="1600"/>
              <a:t>Attaques de type « zero-day »</a:t>
            </a:r>
          </a:p>
          <a:p>
            <a:pPr lvl="2" rtl="0"/>
            <a:r>
              <a:rPr lang="fr-FR" sz="1600"/>
              <a:t>Attaques de l'acteur de menaces</a:t>
            </a:r>
          </a:p>
          <a:p>
            <a:pPr lvl="2" rtl="0"/>
            <a:r>
              <a:rPr lang="fr-FR" sz="1600"/>
              <a:t>Attaques par déni de service</a:t>
            </a:r>
          </a:p>
          <a:p>
            <a:pPr lvl="2" rtl="0"/>
            <a:r>
              <a:rPr lang="fr-FR" sz="1600"/>
              <a:t>Interception et vol de données</a:t>
            </a:r>
          </a:p>
          <a:p>
            <a:pPr lvl="2" rtl="0"/>
            <a:r>
              <a:rPr lang="fr-FR" sz="1600"/>
              <a:t>Usurpation d'identité</a:t>
            </a:r>
          </a:p>
          <a:p>
            <a:pPr lvl="1"/>
            <a:endParaRPr lang="en-CA" altLang="en-US" sz="1600" dirty="0"/>
          </a:p>
          <a:p>
            <a:pPr marL="142875" lvl="1" indent="0" rtl="0">
              <a:buNone/>
            </a:pPr>
            <a:r>
              <a:rPr lang="fr-FR" sz="1600"/>
              <a:t>Menaces internes:</a:t>
            </a:r>
          </a:p>
          <a:p>
            <a:pPr lvl="2" rtl="0"/>
            <a:r>
              <a:rPr lang="fr-FR" sz="1600"/>
              <a:t>Appareils perdus ou volés</a:t>
            </a:r>
          </a:p>
          <a:p>
            <a:pPr lvl="2" rtl="0"/>
            <a:r>
              <a:rPr lang="fr-FR" sz="1600"/>
              <a:t>Utilisation abusive accidentelle par les employés</a:t>
            </a:r>
          </a:p>
          <a:p>
            <a:pPr lvl="2" rtl="0"/>
            <a:r>
              <a:rPr lang="fr-FR" sz="1600"/>
              <a:t>Employés malveillants</a:t>
            </a:r>
          </a:p>
        </p:txBody>
      </p:sp>
      <p:pic>
        <p:nvPicPr>
          <p:cNvPr id="2" name="Picture 1"/>
          <p:cNvPicPr>
            <a:picLocks noChangeAspect="1"/>
          </p:cNvPicPr>
          <p:nvPr/>
        </p:nvPicPr>
        <p:blipFill>
          <a:blip r:embed="rId3"/>
          <a:stretch>
            <a:fillRect/>
          </a:stretch>
        </p:blipFill>
        <p:spPr>
          <a:xfrm>
            <a:off x="346163" y="1322721"/>
            <a:ext cx="4864429" cy="2982203"/>
          </a:xfrm>
          <a:prstGeom prst="rect">
            <a:avLst/>
          </a:prstGeom>
        </p:spPr>
      </p:pic>
    </p:spTree>
    <p:extLst>
      <p:ext uri="{BB962C8B-B14F-4D97-AF65-F5344CB8AC3E}">
        <p14:creationId xmlns:p14="http://schemas.microsoft.com/office/powerpoint/2010/main" val="421638414"/>
      </p:ext>
    </p:extLst>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261426" cy="757551"/>
          </a:xfrm>
        </p:spPr>
        <p:txBody>
          <a:bodyPr/>
          <a:lstStyle/>
          <a:p>
            <a:pPr rtl="0"/>
            <a:r>
              <a:rPr lang="fr-FR" sz="1600"/>
              <a:t>Sécurité des réseaux</a:t>
            </a:r>
            <a:br>
              <a:rPr lang="en-US" altLang="en-US" dirty="0"/>
            </a:br>
            <a:r>
              <a:rPr lang="fr-FR"/>
              <a:t>Solutions de sécurité</a:t>
            </a:r>
          </a:p>
        </p:txBody>
      </p:sp>
      <p:sp>
        <p:nvSpPr>
          <p:cNvPr id="13315" name="Content Placeholder 2"/>
          <p:cNvSpPr>
            <a:spLocks noGrp="1"/>
          </p:cNvSpPr>
          <p:nvPr>
            <p:ph idx="1"/>
          </p:nvPr>
        </p:nvSpPr>
        <p:spPr>
          <a:xfrm>
            <a:off x="4572000" y="917690"/>
            <a:ext cx="4410247" cy="3114446"/>
          </a:xfrm>
        </p:spPr>
        <p:txBody>
          <a:bodyPr/>
          <a:lstStyle/>
          <a:p>
            <a:pPr marL="0" indent="0" rtl="0">
              <a:buNone/>
            </a:pPr>
            <a:r>
              <a:rPr lang="fr-FR" sz="1600"/>
              <a:t>Pour cette raison, la sécurité doit être implémentée en plusieurs couches et faire appel à plusieurs solutions de sécurité.</a:t>
            </a:r>
          </a:p>
          <a:p>
            <a:pPr marL="0" indent="0" rtl="0">
              <a:buNone/>
            </a:pPr>
            <a:r>
              <a:rPr lang="fr-FR" sz="1600"/>
              <a:t>Composants de sécurité réseau pour le domicile ou de petit réseau de bureaux :</a:t>
            </a:r>
          </a:p>
          <a:p>
            <a:pPr lvl="2" rtl="0"/>
            <a:r>
              <a:rPr lang="fr-FR" sz="1600"/>
              <a:t>Logiciel antivirus et logiciel anti-espion doit être installé sur appareils.</a:t>
            </a:r>
          </a:p>
          <a:p>
            <a:pPr lvl="2" rtl="0"/>
            <a:r>
              <a:rPr lang="fr-FR" sz="1600"/>
              <a:t>Filtrage par pare-feu utilisé pour bloquer l'accès non autorisé au réseau.</a:t>
            </a:r>
          </a:p>
          <a:p>
            <a:pPr marL="142875" lvl="1" indent="0">
              <a:buNone/>
            </a:pPr>
            <a:endParaRPr lang="en-CA" altLang="en-US" sz="1600" dirty="0"/>
          </a:p>
          <a:p>
            <a:pPr marL="261937" lvl="2" indent="0">
              <a:buNone/>
            </a:pPr>
            <a:endParaRPr lang="en-CA" altLang="en-US" dirty="0"/>
          </a:p>
        </p:txBody>
      </p:sp>
      <p:pic>
        <p:nvPicPr>
          <p:cNvPr id="3" name="Picture 2"/>
          <p:cNvPicPr>
            <a:picLocks noChangeAspect="1"/>
          </p:cNvPicPr>
          <p:nvPr/>
        </p:nvPicPr>
        <p:blipFill>
          <a:blip r:embed="rId3"/>
          <a:stretch>
            <a:fillRect/>
          </a:stretch>
        </p:blipFill>
        <p:spPr>
          <a:xfrm>
            <a:off x="87548" y="880746"/>
            <a:ext cx="4261427" cy="3514682"/>
          </a:xfrm>
          <a:prstGeom prst="rect">
            <a:avLst/>
          </a:prstGeom>
        </p:spPr>
      </p:pic>
    </p:spTree>
    <p:extLst>
      <p:ext uri="{BB962C8B-B14F-4D97-AF65-F5344CB8AC3E}">
        <p14:creationId xmlns:p14="http://schemas.microsoft.com/office/powerpoint/2010/main" val="3135378583"/>
      </p:ext>
    </p:extLst>
  </p:cSld>
  <p:clrMapOvr>
    <a:masterClrMapping/>
  </p:clrMapOvr>
  <p:transitio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3641769" cy="757551"/>
          </a:xfrm>
        </p:spPr>
        <p:txBody>
          <a:bodyPr/>
          <a:lstStyle/>
          <a:p>
            <a:pPr rtl="0"/>
            <a:r>
              <a:rPr lang="fr-FR" sz="1600"/>
              <a:t>Sécurité des réseaux</a:t>
            </a:r>
            <a:br>
              <a:rPr lang="en-US" altLang="en-US" dirty="0"/>
            </a:br>
            <a:r>
              <a:rPr lang="fr-FR"/>
              <a:t>Solutions de sécurité (suite)</a:t>
            </a:r>
          </a:p>
        </p:txBody>
      </p:sp>
      <p:sp>
        <p:nvSpPr>
          <p:cNvPr id="13315" name="Content Placeholder 2"/>
          <p:cNvSpPr>
            <a:spLocks noGrp="1"/>
          </p:cNvSpPr>
          <p:nvPr>
            <p:ph idx="1"/>
          </p:nvPr>
        </p:nvSpPr>
        <p:spPr>
          <a:xfrm>
            <a:off x="4311537" y="1032933"/>
            <a:ext cx="4744914" cy="3166997"/>
          </a:xfrm>
        </p:spPr>
        <p:txBody>
          <a:bodyPr/>
          <a:lstStyle/>
          <a:p>
            <a:pPr marL="142875" lvl="1" indent="0" rtl="0">
              <a:buNone/>
            </a:pPr>
            <a:r>
              <a:rPr lang="fr-FR" sz="1600"/>
              <a:t>Réseaux de grande taille ont des exigences de sécurité supplémentaires :</a:t>
            </a:r>
          </a:p>
          <a:p>
            <a:pPr lvl="2" rtl="0"/>
            <a:r>
              <a:rPr lang="fr-FR" sz="1600"/>
              <a:t>Systèmes de pare-feu dédiés</a:t>
            </a:r>
          </a:p>
          <a:p>
            <a:pPr lvl="2" rtl="0"/>
            <a:r>
              <a:rPr lang="fr-FR" sz="1600"/>
              <a:t>Listes de contrôle d'accès (ACL) </a:t>
            </a:r>
          </a:p>
          <a:p>
            <a:pPr lvl="2" rtl="0"/>
            <a:r>
              <a:rPr lang="fr-FR" sz="1600"/>
              <a:t>Systèmes de protection contre les intrusions</a:t>
            </a:r>
          </a:p>
          <a:p>
            <a:pPr lvl="2" rtl="0"/>
            <a:r>
              <a:rPr lang="fr-FR" sz="1600"/>
              <a:t>Réseaux privés virtuels (VPN)</a:t>
            </a:r>
          </a:p>
          <a:p>
            <a:pPr marL="142875" lvl="1" indent="0" rtl="0">
              <a:buNone/>
            </a:pPr>
            <a:r>
              <a:rPr lang="fr-FR" sz="1600"/>
              <a:t>L'étude de la sécurité des réseaux commence par une bonne compréhension de l'infrastructure de commutation et de routage sous-jacente.</a:t>
            </a:r>
          </a:p>
          <a:p>
            <a:pPr marL="261937" lvl="2" indent="0">
              <a:buNone/>
            </a:pPr>
            <a:endParaRPr lang="en-CA" altLang="en-US" dirty="0"/>
          </a:p>
        </p:txBody>
      </p:sp>
      <p:pic>
        <p:nvPicPr>
          <p:cNvPr id="3" name="Picture 2"/>
          <p:cNvPicPr>
            <a:picLocks noChangeAspect="1"/>
          </p:cNvPicPr>
          <p:nvPr/>
        </p:nvPicPr>
        <p:blipFill>
          <a:blip r:embed="rId3"/>
          <a:stretch>
            <a:fillRect/>
          </a:stretch>
        </p:blipFill>
        <p:spPr>
          <a:xfrm>
            <a:off x="87549" y="943570"/>
            <a:ext cx="4223989" cy="3483804"/>
          </a:xfrm>
          <a:prstGeom prst="rect">
            <a:avLst/>
          </a:prstGeom>
        </p:spPr>
      </p:pic>
    </p:spTree>
    <p:extLst>
      <p:ext uri="{BB962C8B-B14F-4D97-AF65-F5344CB8AC3E}">
        <p14:creationId xmlns:p14="http://schemas.microsoft.com/office/powerpoint/2010/main" val="2564547440"/>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1.9 Le professionnel de l'informatique</a:t>
            </a:r>
          </a:p>
        </p:txBody>
      </p:sp>
    </p:spTree>
    <p:custDataLst>
      <p:tags r:id="rId1"/>
    </p:custDataLst>
    <p:extLst>
      <p:ext uri="{BB962C8B-B14F-4D97-AF65-F5344CB8AC3E}">
        <p14:creationId xmlns:p14="http://schemas.microsoft.com/office/powerpoint/2010/main" val="2033095686"/>
      </p:ext>
    </p:extLst>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371956" cy="965772"/>
          </a:xfrm>
        </p:spPr>
        <p:txBody>
          <a:bodyPr/>
          <a:lstStyle/>
          <a:p>
            <a:pPr rtl="0"/>
            <a:r>
              <a:rPr lang="fr-FR" sz="1600"/>
              <a:t>Le professionnel de l'informatique</a:t>
            </a:r>
            <a:br>
              <a:rPr lang="en-US" altLang="en-US" dirty="0"/>
            </a:br>
            <a:r>
              <a:rPr lang="fr-FR"/>
              <a:t>CCNA</a:t>
            </a:r>
          </a:p>
        </p:txBody>
      </p:sp>
      <p:sp>
        <p:nvSpPr>
          <p:cNvPr id="13315" name="Content Placeholder 2"/>
          <p:cNvSpPr>
            <a:spLocks noGrp="1"/>
          </p:cNvSpPr>
          <p:nvPr>
            <p:ph idx="1"/>
          </p:nvPr>
        </p:nvSpPr>
        <p:spPr>
          <a:xfrm>
            <a:off x="5459505" y="366990"/>
            <a:ext cx="3684495" cy="4272700"/>
          </a:xfrm>
        </p:spPr>
        <p:txBody>
          <a:bodyPr/>
          <a:lstStyle/>
          <a:p>
            <a:pPr marL="142875" lvl="1" indent="0" rtl="0">
              <a:buNone/>
            </a:pPr>
            <a:r>
              <a:rPr lang="fr-FR"/>
              <a:t>Cisco Certified Network Associate (CCNA) </a:t>
            </a:r>
          </a:p>
          <a:p>
            <a:pPr lvl="2" rtl="0">
              <a:buFont typeface="Arial" panose="020B0604020202020204" pitchFamily="34" charset="0"/>
              <a:buChar char="•"/>
            </a:pPr>
            <a:r>
              <a:rPr lang="fr-FR"/>
              <a:t>démontre que vous avez une connaissance des technologies de base </a:t>
            </a:r>
          </a:p>
          <a:p>
            <a:pPr lvl="2" rtl="0">
              <a:buFont typeface="Arial" panose="020B0604020202020204" pitchFamily="34" charset="0"/>
              <a:buChar char="•"/>
            </a:pPr>
            <a:r>
              <a:rPr lang="fr-FR"/>
              <a:t>vous assure de rester pertinent grâce aux compétences nécessaires à l'adoption de technologies de nouvelle génération.</a:t>
            </a:r>
          </a:p>
          <a:p>
            <a:pPr marL="142875" lvl="1" indent="0" rtl="0">
              <a:buNone/>
            </a:pPr>
            <a:r>
              <a:rPr lang="fr-FR"/>
              <a:t>Le nouveau centre d'intérêt du CCNA:</a:t>
            </a:r>
          </a:p>
          <a:p>
            <a:pPr lvl="2" rtl="0">
              <a:buFont typeface="Arial" panose="020B0604020202020204" pitchFamily="34" charset="0"/>
              <a:buChar char="•"/>
            </a:pPr>
            <a:r>
              <a:rPr lang="fr-FR"/>
              <a:t>Fondement de la propriété intellectuelle et questions de sécurité</a:t>
            </a:r>
          </a:p>
          <a:p>
            <a:pPr lvl="2" rtl="0">
              <a:buFont typeface="Arial" panose="020B0604020202020204" pitchFamily="34" charset="0"/>
              <a:buChar char="•"/>
            </a:pPr>
            <a:r>
              <a:rPr lang="fr-FR"/>
              <a:t>Sans fil, virtualisation, automatisation et programmabilité réseau. </a:t>
            </a:r>
          </a:p>
          <a:p>
            <a:pPr marL="142875" lvl="1" indent="0" rtl="0">
              <a:buNone/>
            </a:pPr>
            <a:r>
              <a:rPr lang="fr-FR"/>
              <a:t>De nouvelles certifications DevNet au niveau des collaborateurs, des spécialistes et des professionnels pour valider vos compétences en développement logiciel.</a:t>
            </a:r>
          </a:p>
          <a:p>
            <a:pPr marL="142875" lvl="1" indent="0" rtl="0">
              <a:buNone/>
            </a:pPr>
            <a:r>
              <a:rPr lang="fr-FR"/>
              <a:t>La certification spécialisée valide vos compétences en fonction de votre rôle et de vos intérêts professionnels.</a:t>
            </a:r>
          </a:p>
        </p:txBody>
      </p:sp>
      <p:pic>
        <p:nvPicPr>
          <p:cNvPr id="2" name="Picture 1"/>
          <p:cNvPicPr>
            <a:picLocks noChangeAspect="1"/>
          </p:cNvPicPr>
          <p:nvPr/>
        </p:nvPicPr>
        <p:blipFill>
          <a:blip r:embed="rId4"/>
          <a:stretch>
            <a:fillRect/>
          </a:stretch>
        </p:blipFill>
        <p:spPr>
          <a:xfrm>
            <a:off x="87549" y="1277993"/>
            <a:ext cx="5371956" cy="2450694"/>
          </a:xfrm>
          <a:prstGeom prst="rect">
            <a:avLst/>
          </a:prstGeom>
        </p:spPr>
      </p:pic>
    </p:spTree>
    <p:custDataLst>
      <p:tags r:id="rId1"/>
    </p:custDataLst>
    <p:extLst>
      <p:ext uri="{BB962C8B-B14F-4D97-AF65-F5344CB8AC3E}">
        <p14:creationId xmlns:p14="http://schemas.microsoft.com/office/powerpoint/2010/main" val="650265221"/>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556169" cy="926016"/>
          </a:xfrm>
        </p:spPr>
        <p:txBody>
          <a:bodyPr/>
          <a:lstStyle/>
          <a:p>
            <a:pPr rtl="0"/>
            <a:r>
              <a:rPr lang="fr-FR"/>
              <a:t>Emplois de réseautage</a:t>
            </a:r>
            <a:r>
              <a:rPr lang="fr-FR" sz="1600"/>
              <a:t>professionnel de l'informatique</a:t>
            </a:r>
            <a:br>
              <a:rPr lang="en-US" altLang="en-US" dirty="0"/>
            </a:br>
            <a:endParaRPr lang="en-US" altLang="en-US" dirty="0"/>
          </a:p>
        </p:txBody>
      </p:sp>
      <p:sp>
        <p:nvSpPr>
          <p:cNvPr id="13315" name="Content Placeholder 2"/>
          <p:cNvSpPr>
            <a:spLocks noGrp="1"/>
          </p:cNvSpPr>
          <p:nvPr>
            <p:ph idx="1"/>
          </p:nvPr>
        </p:nvSpPr>
        <p:spPr>
          <a:xfrm>
            <a:off x="4773596" y="1238214"/>
            <a:ext cx="4043083" cy="2626311"/>
          </a:xfrm>
        </p:spPr>
        <p:txBody>
          <a:bodyPr/>
          <a:lstStyle/>
          <a:p>
            <a:pPr marL="0" indent="0" rtl="0">
              <a:buNone/>
            </a:pPr>
            <a:r>
              <a:rPr lang="fr-FR">
                <a:hlinkClick r:id="rId3"/>
              </a:rPr>
              <a:t>Sur www.netacad.com</a:t>
            </a:r>
            <a:r>
              <a:rPr lang="fr-FR"/>
              <a:t> , vous pouvez cliquer sur le menu Carrières, puis sélectionner Offres d'emploi. </a:t>
            </a:r>
          </a:p>
          <a:p>
            <a:pPr lvl="1" rtl="0"/>
            <a:r>
              <a:rPr lang="fr-FR" sz="1600"/>
              <a:t>Trouvez des opportunités d'emploi en utilisant le moteur de jumelage de Talent Bridge.</a:t>
            </a:r>
          </a:p>
          <a:p>
            <a:pPr lvl="1" rtl="0"/>
            <a:r>
              <a:rPr lang="fr-FR" sz="1600"/>
              <a:t>Recherche d'emplois auprès de Cisco, des partenaires et distributeurs de Cisco recherchant des étudiants et anciens étudiants de la Cisco Networking Academy.</a:t>
            </a:r>
          </a:p>
        </p:txBody>
      </p:sp>
      <p:pic>
        <p:nvPicPr>
          <p:cNvPr id="4" name="Picture 3"/>
          <p:cNvPicPr>
            <a:picLocks noChangeAspect="1"/>
          </p:cNvPicPr>
          <p:nvPr/>
        </p:nvPicPr>
        <p:blipFill>
          <a:blip r:embed="rId4"/>
          <a:stretch>
            <a:fillRect/>
          </a:stretch>
        </p:blipFill>
        <p:spPr>
          <a:xfrm>
            <a:off x="44114" y="1238214"/>
            <a:ext cx="4643037" cy="2937314"/>
          </a:xfrm>
          <a:prstGeom prst="rect">
            <a:avLst/>
          </a:prstGeom>
        </p:spPr>
      </p:pic>
    </p:spTree>
    <p:extLst>
      <p:ext uri="{BB962C8B-B14F-4D97-AF65-F5344CB8AC3E}">
        <p14:creationId xmlns:p14="http://schemas.microsoft.com/office/powerpoint/2010/main" val="1923481346"/>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479523" cy="1022595"/>
          </a:xfrm>
        </p:spPr>
        <p:txBody>
          <a:bodyPr/>
          <a:lstStyle/>
          <a:p>
            <a:pPr rtl="0"/>
            <a:r>
              <a:rPr lang="fr-FR" sz="1600"/>
              <a:t>Le professionnel de l'informatique</a:t>
            </a:r>
            <a:br>
              <a:rPr lang="en-US" altLang="en-US" dirty="0"/>
            </a:br>
            <a:r>
              <a:rPr lang="fr-FR"/>
              <a:t>Travaux pratiques - Recherche d'opportunités d'emploi dans le domaine des IT et de la mise en réseau </a:t>
            </a:r>
          </a:p>
        </p:txBody>
      </p:sp>
      <p:sp>
        <p:nvSpPr>
          <p:cNvPr id="2" name="Content Placeholder 1"/>
          <p:cNvSpPr>
            <a:spLocks noGrp="1"/>
          </p:cNvSpPr>
          <p:nvPr>
            <p:ph idx="1"/>
          </p:nvPr>
        </p:nvSpPr>
        <p:spPr>
          <a:xfrm>
            <a:off x="87549" y="914401"/>
            <a:ext cx="8853286" cy="1657350"/>
          </a:xfrm>
        </p:spPr>
        <p:txBody>
          <a:bodyPr/>
          <a:lstStyle/>
          <a:p>
            <a:pPr marL="0" indent="0">
              <a:buNone/>
            </a:pPr>
            <a:endParaRPr lang="en-US" dirty="0"/>
          </a:p>
          <a:p>
            <a:pPr marL="0" indent="0" rtl="0">
              <a:buNone/>
            </a:pPr>
            <a:r>
              <a:rPr lang="fr-FR"/>
              <a:t>Au cours de ces travaux pratiques, vous aborderez les points suivants :</a:t>
            </a:r>
          </a:p>
          <a:p>
            <a:pPr lvl="1" rtl="0"/>
            <a:r>
              <a:rPr lang="fr-FR"/>
              <a:t>Rechercher des offres d'emploi</a:t>
            </a:r>
          </a:p>
          <a:p>
            <a:pPr lvl="1" rtl="0"/>
            <a:r>
              <a:rPr lang="fr-FR"/>
              <a:t>Réfléchir sur la recherche</a:t>
            </a:r>
          </a:p>
        </p:txBody>
      </p:sp>
    </p:spTree>
    <p:extLst>
      <p:ext uri="{BB962C8B-B14F-4D97-AF65-F5344CB8AC3E}">
        <p14:creationId xmlns:p14="http://schemas.microsoft.com/office/powerpoint/2010/main" val="187400277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3"/>
            <a:ext cx="9144000" cy="568207"/>
          </a:xfrm>
        </p:spPr>
        <p:txBody>
          <a:bodyPr/>
          <a:lstStyle/>
          <a:p>
            <a:pPr rtl="0" eaLnBrk="1" hangingPunct="1"/>
            <a:r>
              <a:rPr lang="fr-FR"/>
              <a:t>Module 1 : Activités</a:t>
            </a:r>
          </a:p>
        </p:txBody>
      </p:sp>
      <p:sp>
        <p:nvSpPr>
          <p:cNvPr id="6147" name="Rectangle 34"/>
          <p:cNvSpPr>
            <a:spLocks noGrp="1" noChangeArrowheads="1"/>
          </p:cNvSpPr>
          <p:nvPr>
            <p:ph idx="1"/>
          </p:nvPr>
        </p:nvSpPr>
        <p:spPr>
          <a:xfrm>
            <a:off x="136631" y="609600"/>
            <a:ext cx="8695135" cy="348414"/>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279737860"/>
              </p:ext>
            </p:extLst>
          </p:nvPr>
        </p:nvGraphicFramePr>
        <p:xfrm>
          <a:off x="369489" y="988376"/>
          <a:ext cx="8229418" cy="2862110"/>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382">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 ?</a:t>
                      </a:r>
                    </a:p>
                  </a:txBody>
                  <a:tcPr marL="68580" marR="68580" marT="34290" marB="34290" anchor="ctr"/>
                </a:tc>
                <a:extLst>
                  <a:ext uri="{0D108BD9-81ED-4DB2-BD59-A6C34878D82A}">
                    <a16:rowId xmlns:a16="http://schemas.microsoft.com/office/drawing/2014/main" val="10000"/>
                  </a:ext>
                </a:extLst>
              </a:tr>
              <a:tr h="236179">
                <a:tc>
                  <a:txBody>
                    <a:bodyPr/>
                    <a:lstStyle/>
                    <a:p>
                      <a:pPr algn="ctr" rtl="0"/>
                      <a:r>
                        <a:rPr lang="fr-FR" sz="1100"/>
                        <a:t>1.0.3</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rtl="0"/>
                      <a:r>
                        <a:rPr lang="fr-FR" sz="1100"/>
                        <a:t>Téléchargement et installation de Packet Tracer</a:t>
                      </a:r>
                    </a:p>
                  </a:txBody>
                  <a:tcPr marL="68580" marR="68580" marT="34290" marB="34290" anchor="ctr"/>
                </a:tc>
                <a:tc>
                  <a:txBody>
                    <a:bodyPr/>
                    <a:lstStyle/>
                    <a:p>
                      <a:pPr rtl="0"/>
                      <a:r>
                        <a:rPr lang="fr-FR" sz="1100">
                          <a:solidFill>
                            <a:schemeClr val="tx1"/>
                          </a:solidFill>
                        </a:rPr>
                        <a:t>Recommandation</a:t>
                      </a:r>
                    </a:p>
                  </a:txBody>
                  <a:tcPr marL="68580" marR="68580" marT="34290" marB="34290" anchor="ctr"/>
                </a:tc>
                <a:extLst>
                  <a:ext uri="{0D108BD9-81ED-4DB2-BD59-A6C34878D82A}">
                    <a16:rowId xmlns:a16="http://schemas.microsoft.com/office/drawing/2014/main" val="3563025291"/>
                  </a:ext>
                </a:extLst>
              </a:tr>
              <a:tr h="236179">
                <a:tc>
                  <a:txBody>
                    <a:bodyPr/>
                    <a:lstStyle/>
                    <a:p>
                      <a:pPr algn="ctr" rtl="0"/>
                      <a:r>
                        <a:rPr lang="fr-FR" sz="1100"/>
                        <a:t>1.0.4</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rtl="0"/>
                      <a:r>
                        <a:rPr lang="fr-FR" sz="1100"/>
                        <a:t>Premiers pas avec Cisco Packet Tracer</a:t>
                      </a:r>
                    </a:p>
                  </a:txBody>
                  <a:tcPr marL="68580" marR="68580" marT="34290" marB="34290" anchor="ctr"/>
                </a:tc>
                <a:tc>
                  <a:txBody>
                    <a:bodyPr/>
                    <a:lstStyle/>
                    <a:p>
                      <a:pPr rtl="0"/>
                      <a:r>
                        <a:rPr lang="fr-FR" sz="1100">
                          <a:solidFill>
                            <a:schemeClr val="tx1"/>
                          </a:solidFill>
                        </a:rPr>
                        <a:t>Recommandation</a:t>
                      </a:r>
                    </a:p>
                  </a:txBody>
                  <a:tcPr marL="68580" marR="68580" marT="34290" marB="34290" anchor="ctr"/>
                </a:tc>
                <a:extLst>
                  <a:ext uri="{0D108BD9-81ED-4DB2-BD59-A6C34878D82A}">
                    <a16:rowId xmlns:a16="http://schemas.microsoft.com/office/drawing/2014/main" val="1141565531"/>
                  </a:ext>
                </a:extLst>
              </a:tr>
              <a:tr h="236179">
                <a:tc>
                  <a:txBody>
                    <a:bodyPr/>
                    <a:lstStyle/>
                    <a:p>
                      <a:pPr algn="ctr" rtl="0"/>
                      <a:r>
                        <a:rPr lang="fr-FR" sz="1100"/>
                        <a:t>1.0.5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Mode physique du Packet Tracer</a:t>
                      </a:r>
                    </a:p>
                  </a:txBody>
                  <a:tcPr marL="68580" marR="68580" marT="34290" marB="34290" anchor="ctr"/>
                </a:tc>
                <a:tc>
                  <a:txBody>
                    <a:bodyPr/>
                    <a:lstStyle/>
                    <a:p>
                      <a:pPr rtl="0"/>
                      <a:r>
                        <a:rPr lang="fr-FR" sz="1100"/>
                        <a:t>Exploration en mode logique et physique</a:t>
                      </a:r>
                    </a:p>
                  </a:txBody>
                  <a:tcPr marL="68580" marR="68580" marT="34290" marB="34290" anchor="ctr"/>
                </a:tc>
                <a:tc>
                  <a:txBody>
                    <a:bodyPr/>
                    <a:lstStyle/>
                    <a:p>
                      <a:pPr rtl="0"/>
                      <a:r>
                        <a:rPr lang="fr-FR" sz="1100">
                          <a:solidFill>
                            <a:schemeClr val="tx1"/>
                          </a:solidFill>
                        </a:rPr>
                        <a:t>Recommandation</a:t>
                      </a:r>
                    </a:p>
                  </a:txBody>
                  <a:tcPr marL="68580" marR="68580" marT="34290" marB="34290" anchor="ctr"/>
                </a:tc>
                <a:extLst>
                  <a:ext uri="{0D108BD9-81ED-4DB2-BD59-A6C34878D82A}">
                    <a16:rowId xmlns:a16="http://schemas.microsoft.com/office/drawing/2014/main" val="3127065451"/>
                  </a:ext>
                </a:extLst>
              </a:tr>
              <a:tr h="236179">
                <a:tc>
                  <a:txBody>
                    <a:bodyPr/>
                    <a:lstStyle/>
                    <a:p>
                      <a:pPr algn="ctr" rtl="0"/>
                      <a:r>
                        <a:rPr lang="fr-FR" sz="1100"/>
                        <a:t>1.1.2</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rtl="0"/>
                      <a:r>
                        <a:rPr lang="fr-FR" sz="1100"/>
                        <a:t>L'expérience d'apprentissage Cisco Networking Academy</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0001"/>
                  </a:ext>
                </a:extLst>
              </a:tr>
              <a:tr h="236179">
                <a:tc>
                  <a:txBody>
                    <a:bodyPr/>
                    <a:lstStyle/>
                    <a:p>
                      <a:pPr algn="ctr" rtl="0"/>
                      <a:r>
                        <a:rPr lang="fr-FR" sz="1100"/>
                        <a:t>1.2.6</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Composants réseau</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3039725069"/>
                  </a:ext>
                </a:extLst>
              </a:tr>
              <a:tr h="236179">
                <a:tc>
                  <a:txBody>
                    <a:bodyPr/>
                    <a:lstStyle/>
                    <a:p>
                      <a:pPr algn="ctr" rtl="0"/>
                      <a:r>
                        <a:rPr lang="fr-FR" sz="1100"/>
                        <a:t>1.3.3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rtl="0"/>
                      <a:r>
                        <a:rPr lang="fr-FR" sz="1100"/>
                        <a:t>Topologies et représentations du réseau</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814984366"/>
                  </a:ext>
                </a:extLst>
              </a:tr>
              <a:tr h="236179">
                <a:tc>
                  <a:txBody>
                    <a:bodyPr/>
                    <a:lstStyle/>
                    <a:p>
                      <a:pPr algn="ctr" rtl="0"/>
                      <a:r>
                        <a:rPr lang="fr-FR" sz="1100"/>
                        <a:t>1.4.5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rtl="0"/>
                      <a:r>
                        <a:rPr lang="fr-FR" sz="1100"/>
                        <a:t>Types</a:t>
                      </a:r>
                      <a:r>
                        <a:rPr lang="fr-FR" sz="1100" baseline="0"/>
                        <a:t> de réseaux</a:t>
                      </a:r>
                      <a:r>
                        <a:rPr lang="fr-FR" sz="1100"/>
                        <a:t>communs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074708435"/>
                  </a:ext>
                </a:extLst>
              </a:tr>
              <a:tr h="236179">
                <a:tc>
                  <a:txBody>
                    <a:bodyPr/>
                    <a:lstStyle/>
                    <a:p>
                      <a:pPr algn="ctr" rtl="0"/>
                      <a:r>
                        <a:rPr lang="fr-FR" sz="1100"/>
                        <a:t>1.5.5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rtl="0"/>
                      <a:r>
                        <a:rPr lang="fr-FR" sz="1100"/>
                        <a:t>Téléchargement et installation de Packet Tracer</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0006"/>
                  </a:ext>
                </a:extLst>
              </a:tr>
              <a:tr h="236179">
                <a:tc>
                  <a:txBody>
                    <a:bodyPr/>
                    <a:lstStyle/>
                    <a:p>
                      <a:pPr algn="ctr" rtl="0"/>
                      <a:r>
                        <a:rPr lang="fr-FR" sz="1100"/>
                        <a:t>1.5.6</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Premiers pas avec Cisco 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161252496"/>
                  </a:ext>
                </a:extLst>
              </a:tr>
              <a:tr h="267108">
                <a:tc>
                  <a:txBody>
                    <a:bodyPr/>
                    <a:lstStyle/>
                    <a:p>
                      <a:pPr algn="ctr" rtl="0"/>
                      <a:r>
                        <a:rPr lang="fr-FR" sz="1100"/>
                        <a:t>1.5.7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Représentation du réseau</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364792345"/>
                  </a:ext>
                </a:extLst>
              </a:tr>
            </a:tbl>
          </a:graphicData>
        </a:graphic>
      </p:graphicFrame>
    </p:spTree>
    <p:custDataLst>
      <p:tags r:id="rId1"/>
    </p:custDataLst>
    <p:extLst>
      <p:ext uri="{BB962C8B-B14F-4D97-AF65-F5344CB8AC3E}">
        <p14:creationId xmlns:p14="http://schemas.microsoft.com/office/powerpoint/2010/main" val="794653849"/>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pPr rtl="0"/>
            <a:r>
              <a:rPr lang="fr-FR">
                <a:solidFill>
                  <a:schemeClr val="accent5">
                    <a:lumMod val="40000"/>
                    <a:lumOff val="60000"/>
                  </a:schemeClr>
                </a:solidFill>
              </a:rPr>
              <a:t>1.10 Module pratique et questionnaire </a:t>
            </a:r>
          </a:p>
        </p:txBody>
      </p:sp>
    </p:spTree>
    <p:custDataLst>
      <p:tags r:id="rId1"/>
    </p:custDataLst>
    <p:extLst>
      <p:ext uri="{BB962C8B-B14F-4D97-AF65-F5344CB8AC3E}">
        <p14:creationId xmlns:p14="http://schemas.microsoft.com/office/powerpoint/2010/main" val="2923092166"/>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556169" cy="757551"/>
          </a:xfrm>
        </p:spPr>
        <p:txBody>
          <a:bodyPr/>
          <a:lstStyle/>
          <a:p>
            <a:pPr rtl="0"/>
            <a:r>
              <a:rPr lang="fr-FR" sz="1600"/>
              <a:t>Module Pratique et questionnaire</a:t>
            </a:r>
            <a:br>
              <a:rPr lang="en-US" altLang="en-US" dirty="0"/>
            </a:br>
            <a:r>
              <a:rPr lang="fr-FR"/>
              <a:t>Qu'est-ce que j'ai appris dans ce module ? </a:t>
            </a:r>
          </a:p>
        </p:txBody>
      </p:sp>
      <p:sp>
        <p:nvSpPr>
          <p:cNvPr id="13315" name="Content Placeholder 2"/>
          <p:cNvSpPr>
            <a:spLocks noGrp="1"/>
          </p:cNvSpPr>
          <p:nvPr>
            <p:ph idx="1"/>
          </p:nvPr>
        </p:nvSpPr>
        <p:spPr>
          <a:xfrm>
            <a:off x="0" y="801475"/>
            <a:ext cx="8840141" cy="3576411"/>
          </a:xfrm>
        </p:spPr>
        <p:txBody>
          <a:bodyPr/>
          <a:lstStyle/>
          <a:p>
            <a:pPr lvl="2" rtl="0"/>
            <a:r>
              <a:rPr lang="fr-FR" sz="1600"/>
              <a:t>Grâce à l'utilisation des réseaux, nous sommes connectés comme jamais auparavant.</a:t>
            </a:r>
          </a:p>
          <a:p>
            <a:pPr lvl="2" rtl="0"/>
            <a:r>
              <a:rPr lang="fr-FR" sz="1600"/>
              <a:t>Tous les ordinateurs connectés à un réseau et qui participent directement aux communications transmises sur le réseau sont des hôtes.</a:t>
            </a:r>
          </a:p>
          <a:p>
            <a:pPr lvl="2" rtl="0"/>
            <a:r>
              <a:rPr lang="fr-FR" sz="1600"/>
              <a:t>Les diagrammes de réseaux utilisent souvent des symboles pour représenter les différents appareils et connexions qui composent un réseau. </a:t>
            </a:r>
          </a:p>
          <a:p>
            <a:pPr lvl="2" rtl="0"/>
            <a:r>
              <a:rPr lang="fr-FR" sz="1600"/>
              <a:t>Un diagramme permet de comprendre facilement comment les appareils se connectent dans un grand réseau.</a:t>
            </a:r>
          </a:p>
          <a:p>
            <a:pPr lvl="2" rtl="0"/>
            <a:r>
              <a:rPr lang="fr-FR" sz="1600"/>
              <a:t>Les deux types d'infrastructures de réseau sont les réseaux locaux (LAN) et les réseaux étendus (WAN).</a:t>
            </a:r>
          </a:p>
          <a:p>
            <a:pPr lvl="2" rtl="0"/>
            <a:r>
              <a:rPr lang="fr-FR" sz="1600"/>
              <a:t>Les connexions Internet des SOHO comprennent le câble, l'ADSL, le téléphone cellulaire, le satellite et le téléphone commuté. </a:t>
            </a:r>
          </a:p>
          <a:p>
            <a:pPr lvl="2" rtl="0"/>
            <a:r>
              <a:rPr lang="fr-FR" sz="1600"/>
              <a:t>Les connexions Internet professionnelles incluent la ligne de location dédiée, le métro Ethernet, le DSL d'affaires et le satellite.</a:t>
            </a:r>
          </a:p>
        </p:txBody>
      </p:sp>
    </p:spTree>
    <p:extLst>
      <p:ext uri="{BB962C8B-B14F-4D97-AF65-F5344CB8AC3E}">
        <p14:creationId xmlns:p14="http://schemas.microsoft.com/office/powerpoint/2010/main" val="3792951178"/>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1"/>
            <a:ext cx="9056451" cy="688258"/>
          </a:xfrm>
        </p:spPr>
        <p:txBody>
          <a:bodyPr/>
          <a:lstStyle/>
          <a:p>
            <a:pPr rtl="0"/>
            <a:r>
              <a:rPr lang="fr-FR" sz="1600"/>
              <a:t>Module pratique et questionnaire</a:t>
            </a:r>
            <a:br>
              <a:rPr lang="en-US" altLang="en-US" dirty="0"/>
            </a:br>
            <a:r>
              <a:rPr lang="fr-FR"/>
              <a:t>Qu'est-ce que j'ai appris dans ce module? (Cont.)</a:t>
            </a:r>
          </a:p>
        </p:txBody>
      </p:sp>
      <p:sp>
        <p:nvSpPr>
          <p:cNvPr id="13315" name="Content Placeholder 2"/>
          <p:cNvSpPr>
            <a:spLocks noGrp="1"/>
          </p:cNvSpPr>
          <p:nvPr>
            <p:ph idx="1"/>
          </p:nvPr>
        </p:nvSpPr>
        <p:spPr>
          <a:xfrm>
            <a:off x="87549" y="688260"/>
            <a:ext cx="9056451" cy="3891556"/>
          </a:xfrm>
        </p:spPr>
        <p:txBody>
          <a:bodyPr/>
          <a:lstStyle/>
          <a:p>
            <a:pPr lvl="2" rtl="0"/>
            <a:r>
              <a:rPr lang="fr-FR" sz="1600"/>
              <a:t>L'architecture de réseau fait référence aux technologies qui soutiennent l'infrastructure et les services programmés et les règles, ou protocoles, qui font circuler les données sur le réseau.</a:t>
            </a:r>
          </a:p>
          <a:p>
            <a:pPr lvl="2" rtl="0"/>
            <a:r>
              <a:rPr lang="fr-FR" sz="1600"/>
              <a:t>Il existe quatre caractéristiques de base de l'architecture réseau : tolérance aux pannes, évolutivité, qualité de service (QoS) et sécurité.</a:t>
            </a:r>
          </a:p>
          <a:p>
            <a:pPr lvl="2" rtl="0"/>
            <a:r>
              <a:rPr lang="fr-FR" sz="1600"/>
              <a:t>Tendances récentes en matière de réseautage qui affectent les entreprises et les consommateurs : Bring Your Own Device (BYOD), collaboration en ligne, communications vidéo et cloud computing.</a:t>
            </a:r>
          </a:p>
          <a:p>
            <a:pPr lvl="2" rtl="0"/>
            <a:r>
              <a:rPr lang="fr-FR" sz="1600"/>
              <a:t>Il existe plusieurs menaces externes et internes courantes pour les réseaux.</a:t>
            </a:r>
          </a:p>
          <a:p>
            <a:pPr lvl="2" rtl="0"/>
            <a:r>
              <a:rPr lang="fr-FR" sz="1600"/>
              <a:t>Les réseaux plus grands et les réseaux d'entreprise utilisent un antivirus, un antispyware et un filtrage de pare-feu, mais ils ont également d'autres exigences de sécurité : systèmes de pare-feu dédiés, listes de contrôle d'accès (ACL), systèmes de prévention des intrusions (IPS) et réseaux privés virtuels (VPN)</a:t>
            </a:r>
          </a:p>
          <a:p>
            <a:pPr lvl="2" rtl="0"/>
            <a:r>
              <a:rPr lang="fr-FR" sz="1600"/>
              <a:t>La certification Cisco Certified Network Associate (CCNA) démontre votre connaissance des technologies de base.</a:t>
            </a:r>
          </a:p>
        </p:txBody>
      </p:sp>
    </p:spTree>
    <p:extLst>
      <p:ext uri="{BB962C8B-B14F-4D97-AF65-F5344CB8AC3E}">
        <p14:creationId xmlns:p14="http://schemas.microsoft.com/office/powerpoint/2010/main" val="3548445255"/>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rtl="0" eaLnBrk="1" hangingPunct="1"/>
            <a:r>
              <a:rPr lang="fr-FR" sz="1400">
                <a:latin typeface="Arial" charset="0"/>
              </a:rPr>
              <a:t>Module 1</a:t>
            </a:r>
            <a:br>
              <a:rPr lang="en-US" dirty="0">
                <a:latin typeface="Arial" charset="0"/>
              </a:rPr>
            </a:br>
            <a:r>
              <a:rPr lang="fr-FR">
                <a:latin typeface="Arial" charset="0"/>
              </a:rPr>
              <a:t>Nouveaux termes et commandes</a:t>
            </a:r>
          </a:p>
        </p:txBody>
      </p:sp>
      <p:graphicFrame>
        <p:nvGraphicFramePr>
          <p:cNvPr id="3" name="Content Placeholder 2"/>
          <p:cNvGraphicFramePr>
            <a:graphicFrameLocks noGrp="1"/>
          </p:cNvGraphicFramePr>
          <p:nvPr>
            <p:ph idx="1"/>
          </p:nvPr>
        </p:nvGraphicFramePr>
        <p:xfrm>
          <a:off x="144463" y="798513"/>
          <a:ext cx="8853486" cy="3926840"/>
        </p:xfrm>
        <a:graphic>
          <a:graphicData uri="http://schemas.openxmlformats.org/drawingml/2006/table">
            <a:tbl>
              <a:tblPr firstRow="1" bandRow="1">
                <a:tableStyleId>{F5AB1C69-6EDB-4FF4-983F-18BD219EF322}</a:tableStyleId>
              </a:tblPr>
              <a:tblGrid>
                <a:gridCol w="2951162">
                  <a:extLst>
                    <a:ext uri="{9D8B030D-6E8A-4147-A177-3AD203B41FA5}">
                      <a16:colId xmlns:a16="http://schemas.microsoft.com/office/drawing/2014/main" val="2731093094"/>
                    </a:ext>
                  </a:extLst>
                </a:gridCol>
                <a:gridCol w="2951162">
                  <a:extLst>
                    <a:ext uri="{9D8B030D-6E8A-4147-A177-3AD203B41FA5}">
                      <a16:colId xmlns:a16="http://schemas.microsoft.com/office/drawing/2014/main" val="2353496225"/>
                    </a:ext>
                  </a:extLst>
                </a:gridCol>
                <a:gridCol w="2951162">
                  <a:extLst>
                    <a:ext uri="{9D8B030D-6E8A-4147-A177-3AD203B41FA5}">
                      <a16:colId xmlns:a16="http://schemas.microsoft.com/office/drawing/2014/main" val="281959122"/>
                    </a:ext>
                  </a:extLst>
                </a:gridCol>
              </a:tblGrid>
              <a:tr h="370840">
                <a:tc>
                  <a:txBody>
                    <a:bodyPr/>
                    <a:lstStyle/>
                    <a:p>
                      <a:pPr marL="173038" indent="-173038" rtl="0">
                        <a:spcBef>
                          <a:spcPts val="200"/>
                        </a:spcBef>
                        <a:spcAft>
                          <a:spcPts val="200"/>
                        </a:spcAft>
                        <a:buFont typeface="Arial" panose="020B0604020202020204" pitchFamily="34" charset="0"/>
                        <a:buChar char="•"/>
                      </a:pPr>
                      <a:r>
                        <a:rPr lang="fr-FR" b="0">
                          <a:solidFill>
                            <a:schemeClr val="tx1"/>
                          </a:solidFill>
                          <a:latin typeface="+mn-lt"/>
                        </a:rPr>
                        <a:t>Partage de fichier</a:t>
                      </a:r>
                      <a:r>
                        <a:rPr lang="fr-FR" b="0" baseline="0">
                          <a:solidFill>
                            <a:schemeClr val="tx1"/>
                          </a:solidFill>
                          <a:latin typeface="+mn-lt"/>
                        </a:rPr>
                        <a:t> en pair à pair</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Petits bureaux/personnes travaillant à domicile (SOHO)</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Réseaux moyens à grands</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Serveur</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Client</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Réseau P2P</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périphérique final</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Périphérique intermédiaire</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Moyenne</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Carte réseau (NIC)</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Port physique</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Interface</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Schéma de topologie physique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Schéma de topologie logique</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réseau local (LAN)</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réseau étendu ;</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Internet</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Intranet</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Extranet</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Fournisseur d'accès</a:t>
                      </a:r>
                      <a:r>
                        <a:rPr lang="fr-FR" sz="1400" b="0" kern="1200" baseline="0">
                          <a:solidFill>
                            <a:schemeClr val="tx1"/>
                          </a:solidFill>
                          <a:latin typeface="+mn-lt"/>
                          <a:ea typeface="+mn-ea"/>
                          <a:cs typeface="+mn-cs"/>
                        </a:rPr>
                        <a:t> à Internet (FAI)</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Réseaux convergents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Architecture réseau</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Réseau tolérant aux pannes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Réseau à commutation de paquets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Réseau à commutation de circuits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Réseau évolutif</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Qualité de service (QoS)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La bande passante du réseau</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BYOD</a:t>
                      </a:r>
                      <a:r>
                        <a:rPr lang="fr-FR" sz="1400" b="0" kern="1200" baseline="0">
                          <a:solidFill>
                            <a:schemeClr val="tx1"/>
                          </a:solidFill>
                          <a:latin typeface="+mn-lt"/>
                          <a:ea typeface="+mn-ea"/>
                          <a:cs typeface="+mn-cs"/>
                        </a:rPr>
                        <a:t> (Bring Your Own Device)</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Collaboration </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Cloud computing</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Clouds privés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Clouds hybrides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Clouds publics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Clouds personnalisés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Data center</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Technologies domestiques intelligentes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Réseau sur courant électrique</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Fournisseur d'accès à Internet sans fil</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Architecture réseau</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0795013"/>
                  </a:ext>
                </a:extLst>
              </a:tr>
            </a:tbl>
          </a:graphicData>
        </a:graphic>
      </p:graphicFrame>
    </p:spTree>
    <p:extLst>
      <p:ext uri="{BB962C8B-B14F-4D97-AF65-F5344CB8AC3E}">
        <p14:creationId xmlns:p14="http://schemas.microsoft.com/office/powerpoint/2010/main" val="3399497809"/>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3"/>
            <a:ext cx="9144000" cy="568207"/>
          </a:xfrm>
        </p:spPr>
        <p:txBody>
          <a:bodyPr/>
          <a:lstStyle/>
          <a:p>
            <a:pPr rtl="0" eaLnBrk="1" hangingPunct="1"/>
            <a:r>
              <a:rPr lang="fr-FR"/>
              <a:t>Module 1 : Activités ( Cont.)</a:t>
            </a:r>
          </a:p>
        </p:txBody>
      </p:sp>
      <p:sp>
        <p:nvSpPr>
          <p:cNvPr id="6147" name="Rectangle 34"/>
          <p:cNvSpPr>
            <a:spLocks noGrp="1" noChangeArrowheads="1"/>
          </p:cNvSpPr>
          <p:nvPr>
            <p:ph idx="1"/>
          </p:nvPr>
        </p:nvSpPr>
        <p:spPr>
          <a:xfrm>
            <a:off x="136631" y="609600"/>
            <a:ext cx="8695135" cy="348414"/>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656665636"/>
              </p:ext>
            </p:extLst>
          </p:nvPr>
        </p:nvGraphicFramePr>
        <p:xfrm>
          <a:off x="369489" y="988376"/>
          <a:ext cx="8229418" cy="1751644"/>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382">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 ?</a:t>
                      </a:r>
                    </a:p>
                  </a:txBody>
                  <a:tcPr marL="68580" marR="68580" marT="34290" marB="34290" anchor="ctr"/>
                </a:tc>
                <a:extLst>
                  <a:ext uri="{0D108BD9-81ED-4DB2-BD59-A6C34878D82A}">
                    <a16:rowId xmlns:a16="http://schemas.microsoft.com/office/drawing/2014/main" val="10000"/>
                  </a:ext>
                </a:extLst>
              </a:tr>
              <a:tr h="267108">
                <a:tc>
                  <a:txBody>
                    <a:bodyPr/>
                    <a:lstStyle/>
                    <a:p>
                      <a:pPr algn="ctr" rtl="0"/>
                      <a:r>
                        <a:rPr lang="fr-FR" sz="1100"/>
                        <a:t>1.6.6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Réseaux fiables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0008"/>
                  </a:ext>
                </a:extLst>
              </a:tr>
              <a:tr h="236179">
                <a:tc>
                  <a:txBody>
                    <a:bodyPr/>
                    <a:lstStyle/>
                    <a:p>
                      <a:pPr algn="ctr" rtl="0"/>
                      <a:r>
                        <a:rPr lang="fr-FR" sz="1100"/>
                        <a:t>1.7.5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Cisco Webex</a:t>
                      </a:r>
                      <a:r>
                        <a:rPr lang="fr-FR" sz="1100" baseline="0"/>
                        <a:t> pour les petits espaces de réunion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522544737"/>
                  </a:ext>
                </a:extLst>
              </a:tr>
              <a:tr h="236179">
                <a:tc>
                  <a:txBody>
                    <a:bodyPr/>
                    <a:lstStyle/>
                    <a:p>
                      <a:pPr algn="ctr" rtl="0"/>
                      <a:r>
                        <a:rPr lang="fr-FR" sz="1100"/>
                        <a:t>1.7.10</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Tendances en matière de réseau</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230909535"/>
                  </a:ext>
                </a:extLst>
              </a:tr>
              <a:tr h="236179">
                <a:tc>
                  <a:txBody>
                    <a:bodyPr/>
                    <a:lstStyle/>
                    <a:p>
                      <a:pPr algn="ctr" rtl="0"/>
                      <a:r>
                        <a:rPr lang="fr-FR" sz="1100"/>
                        <a:t>1.8.3</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un bilan gratuit de l'intégrité</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464881506"/>
                  </a:ext>
                </a:extLst>
              </a:tr>
              <a:tr h="237247">
                <a:tc>
                  <a:txBody>
                    <a:bodyPr/>
                    <a:lstStyle/>
                    <a:p>
                      <a:pPr algn="ctr" rtl="0"/>
                      <a:r>
                        <a:rPr lang="fr-FR" sz="1100"/>
                        <a:t>1.9.3</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de prototypage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Recherche d'offres d'emploi dans le secteur de l'informatique et des réseaux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001172460"/>
                  </a:ext>
                </a:extLst>
              </a:tr>
              <a:tr h="237247">
                <a:tc>
                  <a:txBody>
                    <a:bodyPr/>
                    <a:lstStyle/>
                    <a:p>
                      <a:pPr algn="ctr" rtl="0"/>
                      <a:r>
                        <a:rPr lang="fr-FR" sz="1100"/>
                        <a:t>1.10.2</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Questionnaire du module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Module Questionnaire - Mise en réseau aujourd'hui</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58585B"/>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3658354242"/>
                  </a:ext>
                </a:extLst>
              </a:tr>
            </a:tbl>
          </a:graphicData>
        </a:graphic>
      </p:graphicFrame>
    </p:spTree>
    <p:custDataLst>
      <p:tags r:id="rId1"/>
    </p:custDataLst>
    <p:extLst>
      <p:ext uri="{BB962C8B-B14F-4D97-AF65-F5344CB8AC3E}">
        <p14:creationId xmlns:p14="http://schemas.microsoft.com/office/powerpoint/2010/main" val="286813295"/>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 Meilleures Pratiques</a:t>
            </a:r>
          </a:p>
        </p:txBody>
      </p:sp>
      <p:sp>
        <p:nvSpPr>
          <p:cNvPr id="11266" name="Rectangle 34"/>
          <p:cNvSpPr>
            <a:spLocks noGrp="1" noChangeArrowheads="1"/>
          </p:cNvSpPr>
          <p:nvPr>
            <p:ph idx="1"/>
          </p:nvPr>
        </p:nvSpPr>
        <p:spPr/>
        <p:txBody>
          <a:bodyPr/>
          <a:lstStyle/>
          <a:p>
            <a:pPr marL="0" indent="0" rtl="0">
              <a:lnSpc>
                <a:spcPct val="85000"/>
              </a:lnSpc>
              <a:spcBef>
                <a:spcPct val="30000"/>
              </a:spcBef>
              <a:buNone/>
            </a:pPr>
            <a:r>
              <a:rPr lang="fr-FR" sz="1600"/>
              <a:t>Avant d'enseigner le module 1, l'instructeur doit:</a:t>
            </a:r>
          </a:p>
          <a:p>
            <a:pPr rtl="0">
              <a:lnSpc>
                <a:spcPct val="85000"/>
              </a:lnSpc>
              <a:spcBef>
                <a:spcPct val="30000"/>
              </a:spcBef>
              <a:buFont typeface="Arial" panose="020B0604020202020204" pitchFamily="34" charset="0"/>
              <a:buChar char="•"/>
            </a:pPr>
            <a:r>
              <a:rPr lang="fr-FR" sz="1600"/>
              <a:t>Examiner les activités et les évaluations de ce module.</a:t>
            </a:r>
          </a:p>
          <a:p>
            <a:pPr rtl="0">
              <a:lnSpc>
                <a:spcPct val="85000"/>
              </a:lnSpc>
              <a:spcBef>
                <a:spcPct val="30000"/>
              </a:spcBef>
              <a:buFont typeface="Arial" panose="020B0604020202020204" pitchFamily="34" charset="0"/>
              <a:buChar char="•"/>
            </a:pPr>
            <a:r>
              <a:rPr lang="fr-FR" sz="1600"/>
              <a:t>Essayez d'inclure autant de questions que possible pour maintenir l'intérêt des élèves pendant la présentation en classe.</a:t>
            </a:r>
          </a:p>
          <a:p>
            <a:pPr marL="0" indent="0">
              <a:lnSpc>
                <a:spcPct val="85000"/>
              </a:lnSpc>
              <a:spcBef>
                <a:spcPct val="30000"/>
              </a:spcBef>
              <a:buNone/>
            </a:pPr>
            <a:endParaRPr lang="en-US" sz="1600" dirty="0"/>
          </a:p>
          <a:p>
            <a:pPr marL="0" indent="0" rtl="0">
              <a:lnSpc>
                <a:spcPct val="85000"/>
              </a:lnSpc>
              <a:spcBef>
                <a:spcPct val="30000"/>
              </a:spcBef>
              <a:buNone/>
            </a:pPr>
            <a:r>
              <a:rPr lang="fr-FR" sz="1600"/>
              <a:t>Rubrique 1.1</a:t>
            </a:r>
          </a:p>
          <a:p>
            <a:pPr lvl="1" rtl="0"/>
            <a:r>
              <a:rPr lang="fr-FR" sz="1600"/>
              <a:t>Demandez à la classe :</a:t>
            </a:r>
          </a:p>
          <a:p>
            <a:pPr lvl="2" rtl="0"/>
            <a:r>
              <a:rPr lang="fr-FR" sz="1600"/>
              <a:t>Qu'est-ce que nous n'aurions pas sans Internet?</a:t>
            </a:r>
          </a:p>
          <a:p>
            <a:pPr lvl="2" rtl="0"/>
            <a:r>
              <a:rPr lang="fr-FR" sz="1600"/>
              <a:t>Qu'est-ce qui sera possible à l'avenir en utilisant le réseau comme plate-forme ?</a:t>
            </a:r>
          </a:p>
          <a:p>
            <a:pPr lvl="1">
              <a:lnSpc>
                <a:spcPct val="85000"/>
              </a:lnSpc>
              <a:spcBef>
                <a:spcPct val="30000"/>
              </a:spcBef>
            </a:pPr>
            <a:endParaRPr lang="en-US" sz="1600"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1199766135"/>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7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Default Theme" id="{A3178FD6-045E-43BB-9FF9-79BDC55288A1}" vid="{B3635A64-254C-4D4D-B1C2-6197525273FD}"/>
    </a:ext>
  </a:extLst>
</a:theme>
</file>

<file path=ppt/theme/theme2.xml><?xml version="1.0" encoding="utf-8"?>
<a:theme xmlns:a="http://schemas.openxmlformats.org/drawingml/2006/main" name="1_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A4983C1D-5689-4BBE-9E86-17085E1F1E9D}"/>
</file>

<file path=customXml/itemProps2.xml><?xml version="1.0" encoding="utf-8"?>
<ds:datastoreItem xmlns:ds="http://schemas.openxmlformats.org/officeDocument/2006/customXml" ds:itemID="{6B14355E-708F-4F80-A1E1-3E5F2BC8389B}"/>
</file>

<file path=customXml/itemProps3.xml><?xml version="1.0" encoding="utf-8"?>
<ds:datastoreItem xmlns:ds="http://schemas.openxmlformats.org/officeDocument/2006/customXml" ds:itemID="{CD695610-BE6F-47BA-A194-91E0C668CEDF}"/>
</file>

<file path=docProps/app.xml><?xml version="1.0" encoding="utf-8"?>
<Properties xmlns="http://schemas.openxmlformats.org/officeDocument/2006/extended-properties" xmlns:vt="http://schemas.openxmlformats.org/officeDocument/2006/docPropsVTypes">
  <Template>Default Theme</Template>
  <TotalTime>16038</TotalTime>
  <Words>6700</Words>
  <Application>Microsoft Office PowerPoint</Application>
  <PresentationFormat>On-screen Show (16:9)</PresentationFormat>
  <Paragraphs>892</Paragraphs>
  <Slides>74</Slides>
  <Notes>71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74</vt:i4>
      </vt:variant>
    </vt:vector>
  </HeadingPairs>
  <TitlesOfParts>
    <vt:vector size="81" baseType="lpstr">
      <vt:lpstr>CiscoSans</vt:lpstr>
      <vt:lpstr>CiscoSans ExtraLight</vt:lpstr>
      <vt:lpstr>Arial</vt:lpstr>
      <vt:lpstr>Calibri</vt:lpstr>
      <vt:lpstr>Wingdings</vt:lpstr>
      <vt:lpstr>Default Theme</vt:lpstr>
      <vt:lpstr>1_Default Theme</vt:lpstr>
      <vt:lpstr>Module 1 : Mise en réseau aujourd'hui</vt:lpstr>
      <vt:lpstr>Contenu pédagogique de l'instructeur - Guide de planification du module 1</vt:lpstr>
      <vt:lpstr>À quoi s'attendre dans ce module</vt:lpstr>
      <vt:lpstr>À quoi s'attendre dans ce module (suite)</vt:lpstr>
      <vt:lpstr>Vérifiez votre compréhension</vt:lpstr>
      <vt:lpstr>Activités du mode physique du Packet Tracer :</vt:lpstr>
      <vt:lpstr>Module 1 : Activités</vt:lpstr>
      <vt:lpstr>Module 1 : Activités ( Cont.)</vt:lpstr>
      <vt:lpstr>Module 1: Meilleures Pratiques</vt:lpstr>
      <vt:lpstr>Module 1: Meilleures Pratiques (Suite)</vt:lpstr>
      <vt:lpstr>Module 1: Meilleures Pratiques (Suite)</vt:lpstr>
      <vt:lpstr>Module 1: Meilleures Pratiques (Suite)</vt:lpstr>
      <vt:lpstr>Module 1: Meilleures Pratiques (Suite)</vt:lpstr>
      <vt:lpstr>Module 1: Mise en réseau aujourd'hui</vt:lpstr>
      <vt:lpstr>Objectifs du module</vt:lpstr>
      <vt:lpstr>1.1 Les réseaux affectent nos vies</vt:lpstr>
      <vt:lpstr>PowerPoint Presentation</vt:lpstr>
      <vt:lpstr>Vidéo - L'expérience d'apprentissage Cisco Networking Academy</vt:lpstr>
      <vt:lpstr>Les réseaux aujourd'hui  Sans frontières</vt:lpstr>
      <vt:lpstr>1.2 Composants réseau</vt:lpstr>
      <vt:lpstr>Composantes du réseau Rôles des hôtes</vt:lpstr>
      <vt:lpstr>Composants réseau Peer-to-Peer</vt:lpstr>
      <vt:lpstr>Composants de réseau Appareils terminaux</vt:lpstr>
      <vt:lpstr>Composants de réseau Les appareils réseau intermédiaires</vt:lpstr>
      <vt:lpstr>Composants réseau Supports réseau</vt:lpstr>
      <vt:lpstr>1.3 Topologies et représentations du réseau</vt:lpstr>
      <vt:lpstr>Topologies et représentations du réseau Représentations du réseau</vt:lpstr>
      <vt:lpstr>Représentations et topologies des réseaux Diagrammes de topologie</vt:lpstr>
      <vt:lpstr>1.4 Types de réseaux communs</vt:lpstr>
      <vt:lpstr>Types de réseaux communs Réseaux de plusieurs tailles</vt:lpstr>
      <vt:lpstr>Types de réseaux communs LANs et WANs</vt:lpstr>
      <vt:lpstr>Types de réseaux communs  LAN et WAN (suite) </vt:lpstr>
      <vt:lpstr>Types de réseaux communs Internet</vt:lpstr>
      <vt:lpstr>Types de réseaux communs Intranets et Extranets</vt:lpstr>
      <vt:lpstr>1.5 Connexions Internet</vt:lpstr>
      <vt:lpstr>Connexions Internet Technologies d'accès internet</vt:lpstr>
      <vt:lpstr>Connexions Internet Connexions Internet des bureaux à domicile et des petits bureaux</vt:lpstr>
      <vt:lpstr>Connexions Internet  Connexions Internet d'entreprise</vt:lpstr>
      <vt:lpstr>Connexions Internet Le réseau convergent</vt:lpstr>
      <vt:lpstr>Connexions Internet Le réseau convergent (suite) </vt:lpstr>
      <vt:lpstr>Connexions Internet Vidéo – Télécharger et installer Packet Tracer</vt:lpstr>
      <vt:lpstr>Connexions Internet Vidéo - Démarrer avec Cisco Packet Tracer</vt:lpstr>
      <vt:lpstr>Connexions Internet Packet Tracer - Représentation du réseau</vt:lpstr>
      <vt:lpstr>1.6 – Réseaux fiables</vt:lpstr>
      <vt:lpstr>Réseaux fiables Architecture des réseaux</vt:lpstr>
      <vt:lpstr>Réseaux fiables Tolérance aux pannes</vt:lpstr>
      <vt:lpstr>Réseaux fiables  Évolutivité</vt:lpstr>
      <vt:lpstr>Réseaux fiables   Qualité de service</vt:lpstr>
      <vt:lpstr>Réseaux fiables  Sécurité des réseaux</vt:lpstr>
      <vt:lpstr>1.7  Tendances des réseaux</vt:lpstr>
      <vt:lpstr>Tendances des réseaux Tendances récentes</vt:lpstr>
      <vt:lpstr>Tendances des réseaux Apportez votre propre appareil</vt:lpstr>
      <vt:lpstr>Tendances des réseaux Collaboration en ligne</vt:lpstr>
      <vt:lpstr>Tendances des réseaux Communication vidéo</vt:lpstr>
      <vt:lpstr>Tendances des réseaux Vidéo — Cisco WebEx pour Huddles</vt:lpstr>
      <vt:lpstr>Tendances des réseaux Cloud Computing</vt:lpstr>
      <vt:lpstr>Tendances des réseaux Cloud Computing (suite) </vt:lpstr>
      <vt:lpstr>Tendances des réseaux Tendances technologiques à la maison</vt:lpstr>
      <vt:lpstr>Tendances des réseaux  Réseau sur courant électrique</vt:lpstr>
      <vt:lpstr>Tendances des réseaux Large bande sans fil</vt:lpstr>
      <vt:lpstr>1.8 Sécurité des réseaux</vt:lpstr>
      <vt:lpstr>Sécurité des réseaux Menaces de sécurité</vt:lpstr>
      <vt:lpstr>Sécurité des réseaux Menaces de sécurité (suite)</vt:lpstr>
      <vt:lpstr>Sécurité des réseaux Solutions de sécurité</vt:lpstr>
      <vt:lpstr>Sécurité des réseaux Solutions de sécurité (suite)</vt:lpstr>
      <vt:lpstr>1.9 Le professionnel de l'informatique</vt:lpstr>
      <vt:lpstr>Le professionnel de l'informatique CCNA</vt:lpstr>
      <vt:lpstr>Emplois de réseautageprofessionnel de l'informatique </vt:lpstr>
      <vt:lpstr>Le professionnel de l'informatique Travaux pratiques - Recherche d'opportunités d'emploi dans le domaine des IT et de la mise en réseau </vt:lpstr>
      <vt:lpstr>1.10 Module pratique et questionnaire </vt:lpstr>
      <vt:lpstr>Module Pratique et questionnaire Qu'est-ce que j'ai appris dans ce module ? </vt:lpstr>
      <vt:lpstr>Module pratique et questionnaire Qu'est-ce que j'ai appris dans ce module? (Cont.)</vt:lpstr>
      <vt:lpstr>Module 1 Nouveaux termes et commandes</vt:lpstr>
      <vt:lpstr>PowerPoint Presentation</vt:lpstr>
    </vt:vector>
  </TitlesOfParts>
  <Company>Cisco Systems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Jeff Luman -X (jluman - UNICON INC at Cisco)</cp:lastModifiedBy>
  <cp:revision>829</cp:revision>
  <dcterms:created xsi:type="dcterms:W3CDTF">2016-08-22T22:27:36Z</dcterms:created>
  <dcterms:modified xsi:type="dcterms:W3CDTF">2021-04-13T19:32:03Z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2553000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