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7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53.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52.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4.xml" ContentType="application/vnd.openxmlformats-officedocument.presentationml.tags+xml"/>
  <Override PartName="/ppt/tags/tag22.xml" ContentType="application/vnd.openxmlformats-officedocument.presentationml.tags+xml"/>
  <Override PartName="/ppt/tags/tag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21.xml" ContentType="application/vnd.openxmlformats-officedocument.presentationml.tags+xml"/>
  <Override PartName="/ppt/tags/tag9.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docProps/app.xml" ContentType="application/vnd.openxmlformats-officedocument.extended-properties+xml"/>
  <Override PartName="/docProps/custom.xml" ContentType="application/vnd.openxmlformats-officedocument.custom-properties+xml"/>
  <Override PartName="/ppt/tags/tag13.xml" ContentType="application/vnd.openxmlformats-officedocument.presentationml.tags+xml"/>
  <Override PartName="/ppt/tags/tag31.xml" ContentType="application/vnd.openxmlformats-officedocument.presentationml.tags+xml"/>
  <Override PartName="/ppt/tags/tag14.xml" ContentType="application/vnd.openxmlformats-officedocument.presentationml.tags+xml"/>
  <Override PartName="/ppt/tags/tag3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6.xml" ContentType="application/vnd.openxmlformats-officedocument.presentationml.tags+xml"/>
  <Override PartName="/ppt/tags/tag20.xml" ContentType="application/vnd.openxmlformats-officedocument.presentationml.tags+xml"/>
  <Override PartName="/ppt/tags/tag28.xml" ContentType="application/vnd.openxmlformats-officedocument.presentationml.tags+xml"/>
  <Override PartName="/ppt/tags/tag6.xml" ContentType="application/vnd.openxmlformats-officedocument.presentationml.tag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29.xml" ContentType="application/vnd.openxmlformats-officedocument.presentationml.tags+xml"/>
  <Override PartName="/ppt/tags/tag27.xml" ContentType="application/vnd.openxmlformats-officedocument.presentationml.tags+xml"/>
  <Override PartName="/ppt/tags/tag30.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76"/>
  </p:notesMasterIdLst>
  <p:sldIdLst>
    <p:sldId id="513" r:id="rId2"/>
    <p:sldId id="730" r:id="rId3"/>
    <p:sldId id="1158" r:id="rId4"/>
    <p:sldId id="1162" r:id="rId5"/>
    <p:sldId id="1053" r:id="rId6"/>
    <p:sldId id="1072" r:id="rId7"/>
    <p:sldId id="763" r:id="rId8"/>
    <p:sldId id="1094" r:id="rId9"/>
    <p:sldId id="1151" r:id="rId10"/>
    <p:sldId id="1052" r:id="rId11"/>
    <p:sldId id="1069" r:id="rId12"/>
    <p:sldId id="1160" r:id="rId13"/>
    <p:sldId id="1152" r:id="rId14"/>
    <p:sldId id="1153" r:id="rId15"/>
    <p:sldId id="876" r:id="rId16"/>
    <p:sldId id="1096" r:id="rId17"/>
    <p:sldId id="1161" r:id="rId18"/>
    <p:sldId id="759" r:id="rId19"/>
    <p:sldId id="1054" r:id="rId20"/>
    <p:sldId id="1098" r:id="rId21"/>
    <p:sldId id="1099" r:id="rId22"/>
    <p:sldId id="1100" r:id="rId23"/>
    <p:sldId id="1101" r:id="rId24"/>
    <p:sldId id="1102" r:id="rId25"/>
    <p:sldId id="1056" r:id="rId26"/>
    <p:sldId id="1103" r:id="rId27"/>
    <p:sldId id="1104" r:id="rId28"/>
    <p:sldId id="1106" r:id="rId29"/>
    <p:sldId id="1111" r:id="rId30"/>
    <p:sldId id="1118" r:id="rId31"/>
    <p:sldId id="1125" r:id="rId32"/>
    <p:sldId id="1126" r:id="rId33"/>
    <p:sldId id="1127" r:id="rId34"/>
    <p:sldId id="1128" r:id="rId35"/>
    <p:sldId id="1112" r:id="rId36"/>
    <p:sldId id="1119" r:id="rId37"/>
    <p:sldId id="1129" r:id="rId38"/>
    <p:sldId id="1130" r:id="rId39"/>
    <p:sldId id="1113" r:id="rId40"/>
    <p:sldId id="1120" r:id="rId41"/>
    <p:sldId id="1150" r:id="rId42"/>
    <p:sldId id="1131" r:id="rId43"/>
    <p:sldId id="1132" r:id="rId44"/>
    <p:sldId id="1133" r:id="rId45"/>
    <p:sldId id="1135" r:id="rId46"/>
    <p:sldId id="1114" r:id="rId47"/>
    <p:sldId id="1121" r:id="rId48"/>
    <p:sldId id="1137" r:id="rId49"/>
    <p:sldId id="1138" r:id="rId50"/>
    <p:sldId id="1139" r:id="rId51"/>
    <p:sldId id="1140" r:id="rId52"/>
    <p:sldId id="1115" r:id="rId53"/>
    <p:sldId id="1122" r:id="rId54"/>
    <p:sldId id="1141" r:id="rId55"/>
    <p:sldId id="1142" r:id="rId56"/>
    <p:sldId id="1143" r:id="rId57"/>
    <p:sldId id="1116" r:id="rId58"/>
    <p:sldId id="1123" r:id="rId59"/>
    <p:sldId id="1144" r:id="rId60"/>
    <p:sldId id="1145" r:id="rId61"/>
    <p:sldId id="1154" r:id="rId62"/>
    <p:sldId id="1146" r:id="rId63"/>
    <p:sldId id="1147" r:id="rId64"/>
    <p:sldId id="1117" r:id="rId65"/>
    <p:sldId id="1124" r:id="rId66"/>
    <p:sldId id="1148" r:id="rId67"/>
    <p:sldId id="1149" r:id="rId68"/>
    <p:sldId id="957" r:id="rId69"/>
    <p:sldId id="1155" r:id="rId70"/>
    <p:sldId id="1107" r:id="rId71"/>
    <p:sldId id="958" r:id="rId72"/>
    <p:sldId id="1157" r:id="rId73"/>
    <p:sldId id="874" r:id="rId74"/>
    <p:sldId id="291" r:id="rId75"/>
  </p:sldIdLst>
  <p:sldSz cx="9144000" cy="5143500" type="screen16x9"/>
  <p:notesSz cx="6858000" cy="9144000"/>
  <p:custDataLst>
    <p:tags r:id="rId77"/>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29"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AFE8FB"/>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51" autoAdjust="0"/>
    <p:restoredTop sz="77285" autoAdjust="0"/>
  </p:normalViewPr>
  <p:slideViewPr>
    <p:cSldViewPr snapToGrid="0" showGuides="1">
      <p:cViewPr varScale="1">
        <p:scale>
          <a:sx n="70" d="100"/>
          <a:sy n="70" d="100"/>
        </p:scale>
        <p:origin x="1332" y="44"/>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00" d="100"/>
        <a:sy n="100" d="100"/>
      </p:scale>
      <p:origin x="0" y="-343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customXml" Target="../customXml/item2.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85"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4/13/2021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des Réseaux de Cisco</a:t>
            </a:r>
          </a:p>
          <a:p>
            <a:pPr rtl="0">
              <a:buFontTx/>
              <a:buNone/>
            </a:pPr>
            <a:r>
              <a:rPr lang="fr-FR" b="0" baseline="0"/>
              <a:t>Présentation des réseaux V</a:t>
            </a:r>
            <a:r>
              <a:rPr lang="fr-FR" b="0"/>
              <a:t>7.0 (ITN)</a:t>
            </a:r>
          </a:p>
          <a:p>
            <a:pPr rtl="0">
              <a:buFontTx/>
              <a:buNone/>
            </a:pPr>
            <a:r>
              <a:rPr lang="fr-FR">
                <a:solidFill>
                  <a:schemeClr val="accent5">
                    <a:lumMod val="40000"/>
                    <a:lumOff val="60000"/>
                  </a:schemeClr>
                </a:solidFill>
              </a:rPr>
              <a:t>Module 11: Adressage IPv4</a:t>
            </a:r>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12</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165193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13</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793685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14</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10745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des Réseaux de Cisco</a:t>
            </a:r>
          </a:p>
          <a:p>
            <a:pPr rtl="0">
              <a:buFontTx/>
              <a:buNone/>
            </a:pPr>
            <a:r>
              <a:rPr lang="fr-FR" b="0" baseline="0"/>
              <a:t>Présentation des réseaux V</a:t>
            </a:r>
            <a:r>
              <a:rPr lang="fr-FR" b="0"/>
              <a:t>7.0 (ITN)</a:t>
            </a:r>
          </a:p>
          <a:p>
            <a:pPr rtl="0"/>
            <a:r>
              <a:rPr lang="fr-FR">
                <a:solidFill>
                  <a:schemeClr val="accent5">
                    <a:lumMod val="40000"/>
                    <a:lumOff val="60000"/>
                  </a:schemeClr>
                </a:solidFill>
              </a:rPr>
              <a:t>Module 11: Adressage IPv4</a:t>
            </a:r>
          </a:p>
        </p:txBody>
      </p:sp>
      <p:sp>
        <p:nvSpPr>
          <p:cNvPr id="4" name="Slide Number Placeholder 3"/>
          <p:cNvSpPr>
            <a:spLocks noGrp="1"/>
          </p:cNvSpPr>
          <p:nvPr>
            <p:ph type="sldNum" sz="quarter" idx="10"/>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508118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rtl="0"/>
              <a:t>16</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endParaRPr lang="en-GB" dirty="0"/>
          </a:p>
        </p:txBody>
      </p:sp>
    </p:spTree>
    <p:extLst>
      <p:ext uri="{BB962C8B-B14F-4D97-AF65-F5344CB8AC3E}">
        <p14:creationId xmlns:p14="http://schemas.microsoft.com/office/powerpoint/2010/main" val="1734445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rtl="0"/>
              <a:t>17</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endParaRPr lang="en-GB" dirty="0"/>
          </a:p>
        </p:txBody>
      </p:sp>
    </p:spTree>
    <p:extLst>
      <p:ext uri="{BB962C8B-B14F-4D97-AF65-F5344CB8AC3E}">
        <p14:creationId xmlns:p14="http://schemas.microsoft.com/office/powerpoint/2010/main" val="40559467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Adressage IPv4</a:t>
            </a:r>
          </a:p>
          <a:p>
            <a:pPr rtl="0">
              <a:buFontTx/>
              <a:buNone/>
            </a:pPr>
            <a:r>
              <a:rPr lang="fr-FR" sz="1200" b="0"/>
              <a:t>11.1 - </a:t>
            </a:r>
            <a:r>
              <a:rPr lang="fr-FR"/>
              <a:t>Structure de l'adresse IPv4</a:t>
            </a:r>
          </a:p>
        </p:txBody>
      </p:sp>
      <p:sp>
        <p:nvSpPr>
          <p:cNvPr id="4" name="Slide Number Placeholder 3"/>
          <p:cNvSpPr>
            <a:spLocks noGrp="1"/>
          </p:cNvSpPr>
          <p:nvPr>
            <p:ph type="sldNum" sz="quarter" idx="10"/>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Adressage IPv4</a:t>
            </a:r>
          </a:p>
          <a:p>
            <a:pPr rtl="0"/>
            <a:r>
              <a:rPr lang="fr-FR"/>
              <a:t>11.1 - Structure de l'adresse IPv4</a:t>
            </a:r>
          </a:p>
          <a:p>
            <a:pPr rtl="0"/>
            <a:r>
              <a:rPr lang="fr-FR"/>
              <a:t>11.1.1 - Les parties réseau et hôte</a:t>
            </a:r>
          </a:p>
        </p:txBody>
      </p:sp>
      <p:sp>
        <p:nvSpPr>
          <p:cNvPr id="4" name="Slide Number Placeholder 3"/>
          <p:cNvSpPr>
            <a:spLocks noGrp="1"/>
          </p:cNvSpPr>
          <p:nvPr>
            <p:ph type="sldNum" sz="quarter" idx="5"/>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3092312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Adressage IPv4</a:t>
            </a:r>
          </a:p>
          <a:p>
            <a:pPr rtl="0"/>
            <a:r>
              <a:rPr lang="fr-FR"/>
              <a:t>11.1 - Structure de l'adresse IPv4</a:t>
            </a:r>
          </a:p>
          <a:p>
            <a:pPr rtl="0"/>
            <a:r>
              <a:rPr lang="fr-FR"/>
              <a:t>11.1.2 - Masque de sous-réseau</a:t>
            </a:r>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3189098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Adressage IPv4</a:t>
            </a:r>
          </a:p>
          <a:p>
            <a:pPr rtl="0"/>
            <a:r>
              <a:rPr lang="fr-FR"/>
              <a:t>11.1 - Structure de l'adresse IPv4</a:t>
            </a:r>
          </a:p>
          <a:p>
            <a:pPr rtl="0"/>
            <a:r>
              <a:rPr lang="fr-FR"/>
              <a:t>11.1.3 - Le longueur de préfixe</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122958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Adressage IPv4</a:t>
            </a:r>
          </a:p>
          <a:p>
            <a:pPr rtl="0"/>
            <a:r>
              <a:rPr lang="fr-FR"/>
              <a:t>11.1 - Structure de l'adresse IPv4</a:t>
            </a:r>
          </a:p>
          <a:p>
            <a:pPr rtl="0"/>
            <a:r>
              <a:rPr lang="fr-FR"/>
              <a:t>11.1.4 - Détermination du réseau: AND (ET) logique</a:t>
            </a:r>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66883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11.1 - Structure de l'adresse IPv4</a:t>
            </a:r>
          </a:p>
          <a:p>
            <a:pPr rtl="0"/>
            <a:r>
              <a:rPr lang="fr-FR"/>
              <a:t>11.1.5 - Vidéo - Adresses réseau, d'hôte et de diffusion</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3015082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11.1 - Structure de l'adresse IPv4</a:t>
            </a:r>
          </a:p>
          <a:p>
            <a:pPr rtl="0"/>
            <a:r>
              <a:rPr lang="fr-FR"/>
              <a:t>11.1.6 - Adresses réseau, d'hôte et de diffusion</a:t>
            </a:r>
          </a:p>
          <a:p>
            <a:pPr rtl="0"/>
            <a:r>
              <a:rPr lang="fr-FR"/>
              <a:t>11.1.7 - Exercice - Utilisation de l'opération AND pour déterminer l'adresse réseau</a:t>
            </a:r>
          </a:p>
          <a:p>
            <a:pPr rtl="0"/>
            <a:r>
              <a:rPr lang="fr-FR"/>
              <a:t>11.1.8 - Vérifiez votre compréhension - Structure d'adresse IPv4</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37322015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11.2 - Adresses IPv4 de monodiffusion, de diffusion et de multidiffusion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11.2 - Adresses IPv4 de monodiffusion, de diffusion et de multidiffusion</a:t>
            </a:r>
          </a:p>
          <a:p>
            <a:pPr rtl="0"/>
            <a:r>
              <a:rPr lang="fr-FR"/>
              <a:t>11.2.1 - Monodiffusion</a:t>
            </a:r>
          </a:p>
        </p:txBody>
      </p:sp>
      <p:sp>
        <p:nvSpPr>
          <p:cNvPr id="4" name="Slide Number Placeholder 3"/>
          <p:cNvSpPr>
            <a:spLocks noGrp="1"/>
          </p:cNvSpPr>
          <p:nvPr>
            <p:ph type="sldNum" sz="quarter" idx="5"/>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24491579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11.2 - Adresses IPv4 de monodiffusion, de diffusion et de multidiffusion</a:t>
            </a:r>
          </a:p>
          <a:p>
            <a:pPr rtl="0"/>
            <a:r>
              <a:rPr lang="fr-FR"/>
              <a:t>11.2.2 - Diffusion</a:t>
            </a:r>
          </a:p>
        </p:txBody>
      </p:sp>
      <p:sp>
        <p:nvSpPr>
          <p:cNvPr id="4" name="Slide Number Placeholder 3"/>
          <p:cNvSpPr>
            <a:spLocks noGrp="1"/>
          </p:cNvSpPr>
          <p:nvPr>
            <p:ph type="sldNum" sz="quarter" idx="5"/>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30190846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11.2 - Adresses IPv4 de monodiffusion, de diffusion et de multidiffusion</a:t>
            </a:r>
          </a:p>
          <a:p>
            <a:pPr rtl="0"/>
            <a:r>
              <a:rPr lang="fr-FR"/>
              <a:t>11.2.3 - Multidiffusion</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11.2.4 - </a:t>
            </a:r>
            <a:r>
              <a:rPr lang="fr-FR" sz="1200" b="0" i="0" kern="1200">
                <a:solidFill>
                  <a:schemeClr val="tx1"/>
                </a:solidFill>
                <a:effectLst/>
                <a:latin typeface="+mn-lt"/>
                <a:ea typeface="+mn-ea"/>
                <a:cs typeface="+mn-cs"/>
              </a:rPr>
              <a:t>Exercice - Monodiffusion, diffusion ou multidiffusion</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29389940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11.3 - Types d'adresses IPv4</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8967279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11.3 - Types d'adresses IPv4</a:t>
            </a:r>
          </a:p>
          <a:p>
            <a:pPr rtl="0"/>
            <a:r>
              <a:rPr lang="fr-FR"/>
              <a:t>11.3.1 - Adresses IPv4 publiques et privées</a:t>
            </a:r>
          </a:p>
        </p:txBody>
      </p:sp>
      <p:sp>
        <p:nvSpPr>
          <p:cNvPr id="4" name="Slide Number Placeholder 3"/>
          <p:cNvSpPr>
            <a:spLocks noGrp="1"/>
          </p:cNvSpPr>
          <p:nvPr>
            <p:ph type="sldNum" sz="quarter" idx="5"/>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12408230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11.3 - Types d'adresses IPv4</a:t>
            </a:r>
          </a:p>
          <a:p>
            <a:pPr rtl="0"/>
            <a:r>
              <a:rPr lang="fr-FR"/>
              <a:t>11.3.2 - Routage vers l'internet</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11.3.3 - </a:t>
            </a:r>
            <a:r>
              <a:rPr lang="fr-FR" sz="1200" b="0" i="0" kern="1200">
                <a:solidFill>
                  <a:schemeClr val="tx1"/>
                </a:solidFill>
                <a:effectLst/>
                <a:latin typeface="+mn-lt"/>
                <a:ea typeface="+mn-ea"/>
                <a:cs typeface="+mn-cs"/>
              </a:rPr>
              <a:t>Exercice - Autoriser ou bloquer les adresses IPv4</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3362594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11.3 - Types d'adresses IPv4</a:t>
            </a:r>
          </a:p>
          <a:p>
            <a:pPr rtl="0"/>
            <a:r>
              <a:rPr lang="fr-FR"/>
              <a:t>11.3.4 - Adresses IPv4 d'utilisateur spéciales</a:t>
            </a:r>
          </a:p>
        </p:txBody>
      </p:sp>
      <p:sp>
        <p:nvSpPr>
          <p:cNvPr id="4" name="Slide Number Placeholder 3"/>
          <p:cNvSpPr>
            <a:spLocks noGrp="1"/>
          </p:cNvSpPr>
          <p:nvPr>
            <p:ph type="sldNum" sz="quarter" idx="5"/>
          </p:nvPr>
        </p:nvSpPr>
        <p:spPr/>
        <p:txBody>
          <a:bodyPr/>
          <a:lstStyle/>
          <a:p>
            <a:pPr rtl="0"/>
            <a:fld id="{5641018C-6CAF-B84E-B92C-ECB119457FBA}" type="slidenum">
              <a:rPr/>
              <a:t>32</a:t>
            </a:fld>
            <a:endParaRPr/>
          </a:p>
        </p:txBody>
      </p:sp>
    </p:spTree>
    <p:extLst>
      <p:ext uri="{BB962C8B-B14F-4D97-AF65-F5344CB8AC3E}">
        <p14:creationId xmlns:p14="http://schemas.microsoft.com/office/powerpoint/2010/main" val="29014941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11.3 - Types d'adresses IPv4</a:t>
            </a:r>
          </a:p>
          <a:p>
            <a:pPr rtl="0"/>
            <a:r>
              <a:rPr lang="fr-FR"/>
              <a:t>11.3.5 - L'ancien système d'adressage par classe</a:t>
            </a:r>
          </a:p>
        </p:txBody>
      </p:sp>
      <p:sp>
        <p:nvSpPr>
          <p:cNvPr id="4" name="Slide Number Placeholder 3"/>
          <p:cNvSpPr>
            <a:spLocks noGrp="1"/>
          </p:cNvSpPr>
          <p:nvPr>
            <p:ph type="sldNum" sz="quarter" idx="5"/>
          </p:nvPr>
        </p:nvSpPr>
        <p:spPr/>
        <p:txBody>
          <a:bodyPr/>
          <a:lstStyle/>
          <a:p>
            <a:pPr rtl="0"/>
            <a:fld id="{5641018C-6CAF-B84E-B92C-ECB119457FBA}" type="slidenum">
              <a:rPr/>
              <a:t>33</a:t>
            </a:fld>
            <a:endParaRPr/>
          </a:p>
        </p:txBody>
      </p:sp>
    </p:spTree>
    <p:extLst>
      <p:ext uri="{BB962C8B-B14F-4D97-AF65-F5344CB8AC3E}">
        <p14:creationId xmlns:p14="http://schemas.microsoft.com/office/powerpoint/2010/main" val="9591470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11.3 - Types d'adresses IPv4</a:t>
            </a:r>
          </a:p>
          <a:p>
            <a:pPr rtl="0"/>
            <a:r>
              <a:rPr lang="fr-FR"/>
              <a:t>11.3.6 - Attribution des adresses IP</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11.3.7 - </a:t>
            </a:r>
            <a:r>
              <a:rPr lang="fr-FR" sz="1200" b="0" i="0" kern="1200">
                <a:solidFill>
                  <a:schemeClr val="tx1"/>
                </a:solidFill>
                <a:effectLst/>
                <a:latin typeface="+mn-lt"/>
                <a:ea typeface="+mn-ea"/>
                <a:cs typeface="+mn-cs"/>
              </a:rPr>
              <a:t>Exercice – Adresses IPv4 publiques ou privées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11.3.8 -</a:t>
            </a:r>
            <a:r>
              <a:rPr lang="fr-FR" sz="1200" b="0" i="0" kern="1200">
                <a:solidFill>
                  <a:schemeClr val="tx1"/>
                </a:solidFill>
                <a:effectLst/>
                <a:latin typeface="+mn-lt"/>
                <a:ea typeface="+mn-ea"/>
                <a:cs typeface="+mn-cs"/>
              </a:rPr>
              <a:t>Vérifiez votre compréhension - Types d'adresses IPv4</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34</a:t>
            </a:fld>
            <a:endParaRPr/>
          </a:p>
        </p:txBody>
      </p:sp>
    </p:spTree>
    <p:extLst>
      <p:ext uri="{BB962C8B-B14F-4D97-AF65-F5344CB8AC3E}">
        <p14:creationId xmlns:p14="http://schemas.microsoft.com/office/powerpoint/2010/main" val="20437822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11.4 - Segmentation du réseau</a:t>
            </a:r>
          </a:p>
          <a:p>
            <a:endParaRPr lang="en-US"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35</a:t>
            </a:fld>
            <a:endParaRPr/>
          </a:p>
        </p:txBody>
      </p:sp>
    </p:spTree>
    <p:extLst>
      <p:ext uri="{BB962C8B-B14F-4D97-AF65-F5344CB8AC3E}">
        <p14:creationId xmlns:p14="http://schemas.microsoft.com/office/powerpoint/2010/main" val="30742313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11.4 - Segmentation du réseau</a:t>
            </a:r>
          </a:p>
          <a:p>
            <a:pPr rtl="0"/>
            <a:r>
              <a:rPr lang="fr-FR"/>
              <a:t>11.4.1 - Domaines de diffusion et de segmentation</a:t>
            </a:r>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17490744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11.4 - Segmentation du réseau</a:t>
            </a:r>
          </a:p>
          <a:p>
            <a:pPr rtl="0"/>
            <a:r>
              <a:rPr lang="fr-FR"/>
              <a:t>11.4.2 - Problèmes liés aux domaines de diffusion importants</a:t>
            </a:r>
          </a:p>
        </p:txBody>
      </p:sp>
      <p:sp>
        <p:nvSpPr>
          <p:cNvPr id="4" name="Slide Number Placeholder 3"/>
          <p:cNvSpPr>
            <a:spLocks noGrp="1"/>
          </p:cNvSpPr>
          <p:nvPr>
            <p:ph type="sldNum" sz="quarter" idx="5"/>
          </p:nvPr>
        </p:nvSpPr>
        <p:spPr/>
        <p:txBody>
          <a:bodyPr/>
          <a:lstStyle/>
          <a:p>
            <a:pPr rtl="0"/>
            <a:fld id="{5641018C-6CAF-B84E-B92C-ECB119457FBA}" type="slidenum">
              <a:rPr/>
              <a:t>37</a:t>
            </a:fld>
            <a:endParaRPr/>
          </a:p>
        </p:txBody>
      </p:sp>
    </p:spTree>
    <p:extLst>
      <p:ext uri="{BB962C8B-B14F-4D97-AF65-F5344CB8AC3E}">
        <p14:creationId xmlns:p14="http://schemas.microsoft.com/office/powerpoint/2010/main" val="33086440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11.4 - Segmentation du réseau</a:t>
            </a:r>
          </a:p>
          <a:p>
            <a:pPr rtl="0"/>
            <a:r>
              <a:rPr lang="fr-FR"/>
              <a:t>11.4.3 - Raisons de la segmentation des réseaux</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11.4.4 - </a:t>
            </a:r>
            <a:r>
              <a:rPr lang="fr-FR" sz="1200" b="0" i="0" kern="1200">
                <a:solidFill>
                  <a:schemeClr val="tx1"/>
                </a:solidFill>
                <a:effectLst/>
                <a:latin typeface="+mn-lt"/>
                <a:ea typeface="+mn-ea"/>
                <a:cs typeface="+mn-cs"/>
              </a:rPr>
              <a:t>Vérifiez votre compréhension - Segmentation du réseau</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38</a:t>
            </a:fld>
            <a:endParaRPr/>
          </a:p>
        </p:txBody>
      </p:sp>
    </p:spTree>
    <p:extLst>
      <p:ext uri="{BB962C8B-B14F-4D97-AF65-F5344CB8AC3E}">
        <p14:creationId xmlns:p14="http://schemas.microsoft.com/office/powerpoint/2010/main" val="4592482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11.5 - Segmentation un réseau IPv4 en sous- réseaux</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39</a:t>
            </a:fld>
            <a:endParaRPr/>
          </a:p>
        </p:txBody>
      </p:sp>
    </p:spTree>
    <p:extLst>
      <p:ext uri="{BB962C8B-B14F-4D97-AF65-F5344CB8AC3E}">
        <p14:creationId xmlns:p14="http://schemas.microsoft.com/office/powerpoint/2010/main" val="29829977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11.5 - Segmentation un réseau IPv4 en sous- réseaux</a:t>
            </a:r>
          </a:p>
          <a:p>
            <a:pPr rtl="0"/>
            <a:r>
              <a:rPr lang="fr-FR"/>
              <a:t>11.5.1 - Création de sous-réseaux au niveau de la limite d'octet</a:t>
            </a:r>
          </a:p>
        </p:txBody>
      </p:sp>
      <p:sp>
        <p:nvSpPr>
          <p:cNvPr id="4" name="Slide Number Placeholder 3"/>
          <p:cNvSpPr>
            <a:spLocks noGrp="1"/>
          </p:cNvSpPr>
          <p:nvPr>
            <p:ph type="sldNum" sz="quarter" idx="5"/>
          </p:nvPr>
        </p:nvSpPr>
        <p:spPr/>
        <p:txBody>
          <a:bodyPr/>
          <a:lstStyle/>
          <a:p>
            <a:pPr rtl="0"/>
            <a:fld id="{5641018C-6CAF-B84E-B92C-ECB119457FBA}" type="slidenum">
              <a:rPr/>
              <a:t>40</a:t>
            </a:fld>
            <a:endParaRPr/>
          </a:p>
        </p:txBody>
      </p:sp>
    </p:spTree>
    <p:extLst>
      <p:ext uri="{BB962C8B-B14F-4D97-AF65-F5344CB8AC3E}">
        <p14:creationId xmlns:p14="http://schemas.microsoft.com/office/powerpoint/2010/main" val="36278872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11.5 - Segmentation un réseau IPv4 en sous- réseaux</a:t>
            </a:r>
          </a:p>
          <a:p>
            <a:pPr rtl="0"/>
            <a:r>
              <a:rPr lang="fr-FR"/>
              <a:t>11.5.1 - Création de sous-réseaux au niveau de la limite d'octet (Cont.)</a:t>
            </a:r>
          </a:p>
        </p:txBody>
      </p:sp>
      <p:sp>
        <p:nvSpPr>
          <p:cNvPr id="4" name="Slide Number Placeholder 3"/>
          <p:cNvSpPr>
            <a:spLocks noGrp="1"/>
          </p:cNvSpPr>
          <p:nvPr>
            <p:ph type="sldNum" sz="quarter" idx="5"/>
          </p:nvPr>
        </p:nvSpPr>
        <p:spPr/>
        <p:txBody>
          <a:bodyPr/>
          <a:lstStyle/>
          <a:p>
            <a:pPr rtl="0"/>
            <a:fld id="{5641018C-6CAF-B84E-B92C-ECB119457FBA}" type="slidenum">
              <a:rPr/>
              <a:t>41</a:t>
            </a:fld>
            <a:endParaRPr/>
          </a:p>
        </p:txBody>
      </p:sp>
    </p:spTree>
    <p:extLst>
      <p:ext uri="{BB962C8B-B14F-4D97-AF65-F5344CB8AC3E}">
        <p14:creationId xmlns:p14="http://schemas.microsoft.com/office/powerpoint/2010/main" val="2982426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6</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11.5 - Segmentation un réseau IPv4 en sous- réseaux</a:t>
            </a:r>
          </a:p>
          <a:p>
            <a:pPr rtl="0"/>
            <a:r>
              <a:rPr lang="fr-FR"/>
              <a:t>11.5.2 - Création de sous-réseaux au niveau de la limite d'octet</a:t>
            </a:r>
          </a:p>
        </p:txBody>
      </p:sp>
      <p:sp>
        <p:nvSpPr>
          <p:cNvPr id="4" name="Slide Number Placeholder 3"/>
          <p:cNvSpPr>
            <a:spLocks noGrp="1"/>
          </p:cNvSpPr>
          <p:nvPr>
            <p:ph type="sldNum" sz="quarter" idx="5"/>
          </p:nvPr>
        </p:nvSpPr>
        <p:spPr/>
        <p:txBody>
          <a:bodyPr/>
          <a:lstStyle/>
          <a:p>
            <a:pPr rtl="0"/>
            <a:fld id="{5641018C-6CAF-B84E-B92C-ECB119457FBA}" type="slidenum">
              <a:rPr/>
              <a:t>42</a:t>
            </a:fld>
            <a:endParaRPr/>
          </a:p>
        </p:txBody>
      </p:sp>
    </p:spTree>
    <p:extLst>
      <p:ext uri="{BB962C8B-B14F-4D97-AF65-F5344CB8AC3E}">
        <p14:creationId xmlns:p14="http://schemas.microsoft.com/office/powerpoint/2010/main" val="11699841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11.5 - Segmentation un réseau IPv4 en sous- réseaux</a:t>
            </a:r>
          </a:p>
          <a:p>
            <a:pPr rtl="0"/>
            <a:r>
              <a:rPr lang="fr-FR"/>
              <a:t>11.5.3 - Vidéo - Masque de sous-réseau</a:t>
            </a:r>
          </a:p>
        </p:txBody>
      </p:sp>
      <p:sp>
        <p:nvSpPr>
          <p:cNvPr id="4" name="Slide Number Placeholder 3"/>
          <p:cNvSpPr>
            <a:spLocks noGrp="1"/>
          </p:cNvSpPr>
          <p:nvPr>
            <p:ph type="sldNum" sz="quarter" idx="5"/>
          </p:nvPr>
        </p:nvSpPr>
        <p:spPr/>
        <p:txBody>
          <a:bodyPr/>
          <a:lstStyle/>
          <a:p>
            <a:pPr rtl="0"/>
            <a:fld id="{5641018C-6CAF-B84E-B92C-ECB119457FBA}" type="slidenum">
              <a:rPr/>
              <a:t>43</a:t>
            </a:fld>
            <a:endParaRPr/>
          </a:p>
        </p:txBody>
      </p:sp>
    </p:spTree>
    <p:extLst>
      <p:ext uri="{BB962C8B-B14F-4D97-AF65-F5344CB8AC3E}">
        <p14:creationId xmlns:p14="http://schemas.microsoft.com/office/powerpoint/2010/main" val="36359008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11.5 - Segmentation un réseau IPv4 en sous- réseaux</a:t>
            </a:r>
          </a:p>
          <a:p>
            <a:pPr rtl="0"/>
            <a:r>
              <a:rPr lang="fr-FR"/>
              <a:t>11.5.4 - Vidéo - Segmenter en sous-réseaux à l'aide du nombre magique</a:t>
            </a:r>
          </a:p>
        </p:txBody>
      </p:sp>
      <p:sp>
        <p:nvSpPr>
          <p:cNvPr id="4" name="Slide Number Placeholder 3"/>
          <p:cNvSpPr>
            <a:spLocks noGrp="1"/>
          </p:cNvSpPr>
          <p:nvPr>
            <p:ph type="sldNum" sz="quarter" idx="5"/>
          </p:nvPr>
        </p:nvSpPr>
        <p:spPr/>
        <p:txBody>
          <a:bodyPr/>
          <a:lstStyle/>
          <a:p>
            <a:pPr rtl="0"/>
            <a:fld id="{5641018C-6CAF-B84E-B92C-ECB119457FBA}" type="slidenum">
              <a:rPr/>
              <a:t>44</a:t>
            </a:fld>
            <a:endParaRPr/>
          </a:p>
        </p:txBody>
      </p:sp>
    </p:spTree>
    <p:extLst>
      <p:ext uri="{BB962C8B-B14F-4D97-AF65-F5344CB8AC3E}">
        <p14:creationId xmlns:p14="http://schemas.microsoft.com/office/powerpoint/2010/main" val="18706598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11.5 - Segmentation un réseau IPv4 en sous- réseaux</a:t>
            </a:r>
          </a:p>
          <a:p>
            <a:pPr rtl="0"/>
            <a:r>
              <a:rPr lang="fr-FR"/>
              <a:t>11.5.5 - Packet Tracer - Segmentation un réseau IPv4 en sous- réseaux</a:t>
            </a:r>
          </a:p>
        </p:txBody>
      </p:sp>
      <p:sp>
        <p:nvSpPr>
          <p:cNvPr id="4" name="Slide Number Placeholder 3"/>
          <p:cNvSpPr>
            <a:spLocks noGrp="1"/>
          </p:cNvSpPr>
          <p:nvPr>
            <p:ph type="sldNum" sz="quarter" idx="5"/>
          </p:nvPr>
        </p:nvSpPr>
        <p:spPr/>
        <p:txBody>
          <a:bodyPr/>
          <a:lstStyle/>
          <a:p>
            <a:pPr rtl="0"/>
            <a:fld id="{5641018C-6CAF-B84E-B92C-ECB119457FBA}" type="slidenum">
              <a:rPr/>
              <a:t>45</a:t>
            </a:fld>
            <a:endParaRPr/>
          </a:p>
        </p:txBody>
      </p:sp>
    </p:spTree>
    <p:extLst>
      <p:ext uri="{BB962C8B-B14F-4D97-AF65-F5344CB8AC3E}">
        <p14:creationId xmlns:p14="http://schemas.microsoft.com/office/powerpoint/2010/main" val="6874563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11.6 - Création de sous-réseaux avec le préfixe /16 et /8</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46</a:t>
            </a:fld>
            <a:endParaRPr/>
          </a:p>
        </p:txBody>
      </p:sp>
    </p:spTree>
    <p:extLst>
      <p:ext uri="{BB962C8B-B14F-4D97-AF65-F5344CB8AC3E}">
        <p14:creationId xmlns:p14="http://schemas.microsoft.com/office/powerpoint/2010/main" val="2760207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11.6 - Création de sous-réseaux avec le préfixe /16 et /8</a:t>
            </a:r>
          </a:p>
          <a:p>
            <a:pPr rtl="0"/>
            <a:r>
              <a:rPr lang="fr-FR"/>
              <a:t>11.6.1 - Créer des sous-réseaux avec un préfixe Slash 16</a:t>
            </a:r>
          </a:p>
        </p:txBody>
      </p:sp>
      <p:sp>
        <p:nvSpPr>
          <p:cNvPr id="4" name="Slide Number Placeholder 3"/>
          <p:cNvSpPr>
            <a:spLocks noGrp="1"/>
          </p:cNvSpPr>
          <p:nvPr>
            <p:ph type="sldNum" sz="quarter" idx="5"/>
          </p:nvPr>
        </p:nvSpPr>
        <p:spPr/>
        <p:txBody>
          <a:bodyPr/>
          <a:lstStyle/>
          <a:p>
            <a:pPr rtl="0"/>
            <a:fld id="{5641018C-6CAF-B84E-B92C-ECB119457FBA}" type="slidenum">
              <a:rPr/>
              <a:t>47</a:t>
            </a:fld>
            <a:endParaRPr/>
          </a:p>
        </p:txBody>
      </p:sp>
    </p:spTree>
    <p:extLst>
      <p:ext uri="{BB962C8B-B14F-4D97-AF65-F5344CB8AC3E}">
        <p14:creationId xmlns:p14="http://schemas.microsoft.com/office/powerpoint/2010/main" val="17655035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11.6 - Création de sous-réseaux avec le préfixe /16 et /8</a:t>
            </a:r>
          </a:p>
          <a:p>
            <a:pPr rtl="0"/>
            <a:r>
              <a:rPr lang="fr-FR"/>
              <a:t>11.6.2 - Créer 100 sous-réseaux avec un préfixe /16</a:t>
            </a:r>
          </a:p>
        </p:txBody>
      </p:sp>
      <p:sp>
        <p:nvSpPr>
          <p:cNvPr id="4" name="Slide Number Placeholder 3"/>
          <p:cNvSpPr>
            <a:spLocks noGrp="1"/>
          </p:cNvSpPr>
          <p:nvPr>
            <p:ph type="sldNum" sz="quarter" idx="5"/>
          </p:nvPr>
        </p:nvSpPr>
        <p:spPr/>
        <p:txBody>
          <a:bodyPr/>
          <a:lstStyle/>
          <a:p>
            <a:pPr rtl="0"/>
            <a:fld id="{5641018C-6CAF-B84E-B92C-ECB119457FBA}" type="slidenum">
              <a:rPr/>
              <a:t>48</a:t>
            </a:fld>
            <a:endParaRPr/>
          </a:p>
        </p:txBody>
      </p:sp>
    </p:spTree>
    <p:extLst>
      <p:ext uri="{BB962C8B-B14F-4D97-AF65-F5344CB8AC3E}">
        <p14:creationId xmlns:p14="http://schemas.microsoft.com/office/powerpoint/2010/main" val="25680850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11.6 - Création de sous-réseaux avec le préfixe /16 et /8</a:t>
            </a:r>
          </a:p>
          <a:p>
            <a:pPr rtl="0"/>
            <a:r>
              <a:rPr lang="fr-FR"/>
              <a:t>11.6.3 — Crée 1000 sous-réseaux avec un préfixe /8</a:t>
            </a:r>
          </a:p>
        </p:txBody>
      </p:sp>
      <p:sp>
        <p:nvSpPr>
          <p:cNvPr id="4" name="Slide Number Placeholder 3"/>
          <p:cNvSpPr>
            <a:spLocks noGrp="1"/>
          </p:cNvSpPr>
          <p:nvPr>
            <p:ph type="sldNum" sz="quarter" idx="5"/>
          </p:nvPr>
        </p:nvSpPr>
        <p:spPr/>
        <p:txBody>
          <a:bodyPr/>
          <a:lstStyle/>
          <a:p>
            <a:pPr rtl="0"/>
            <a:fld id="{5641018C-6CAF-B84E-B92C-ECB119457FBA}" type="slidenum">
              <a:rPr/>
              <a:t>49</a:t>
            </a:fld>
            <a:endParaRPr/>
          </a:p>
        </p:txBody>
      </p:sp>
    </p:spTree>
    <p:extLst>
      <p:ext uri="{BB962C8B-B14F-4D97-AF65-F5344CB8AC3E}">
        <p14:creationId xmlns:p14="http://schemas.microsoft.com/office/powerpoint/2010/main" val="18854180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11.6 - Création de sous-réseaux avec le préfixe /16 et /8</a:t>
            </a:r>
          </a:p>
          <a:p>
            <a:pPr rtl="0"/>
            <a:r>
              <a:rPr lang="fr-FR"/>
              <a:t>11.6.4 - Démonstration vidéo - Segmentation en sous-réseaux sur plusieurs octets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11.6.5 - </a:t>
            </a:r>
            <a:r>
              <a:rPr lang="fr-FR" sz="1200" b="0" i="0" kern="1200">
                <a:solidFill>
                  <a:schemeClr val="tx1"/>
                </a:solidFill>
                <a:effectLst/>
                <a:latin typeface="+mn-lt"/>
                <a:ea typeface="+mn-ea"/>
                <a:cs typeface="+mn-cs"/>
              </a:rPr>
              <a:t>Exercice - Formules de calcul des sous-réseaux</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50</a:t>
            </a:fld>
            <a:endParaRPr/>
          </a:p>
        </p:txBody>
      </p:sp>
    </p:spTree>
    <p:extLst>
      <p:ext uri="{BB962C8B-B14F-4D97-AF65-F5344CB8AC3E}">
        <p14:creationId xmlns:p14="http://schemas.microsoft.com/office/powerpoint/2010/main" val="29924931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11.6 - Création de sous-réseaux avec le préfixe /16 et /8</a:t>
            </a:r>
          </a:p>
          <a:p>
            <a:pPr rtl="0"/>
            <a:r>
              <a:rPr lang="fr-FR"/>
              <a:t>11.6.6 - Travaux pratiques - Calcul des sous-réseaux IPv4</a:t>
            </a:r>
          </a:p>
        </p:txBody>
      </p:sp>
      <p:sp>
        <p:nvSpPr>
          <p:cNvPr id="4" name="Slide Number Placeholder 3"/>
          <p:cNvSpPr>
            <a:spLocks noGrp="1"/>
          </p:cNvSpPr>
          <p:nvPr>
            <p:ph type="sldNum" sz="quarter" idx="5"/>
          </p:nvPr>
        </p:nvSpPr>
        <p:spPr/>
        <p:txBody>
          <a:bodyPr/>
          <a:lstStyle/>
          <a:p>
            <a:pPr rtl="0"/>
            <a:fld id="{5641018C-6CAF-B84E-B92C-ECB119457FBA}" type="slidenum">
              <a:rPr/>
              <a:t>51</a:t>
            </a:fld>
            <a:endParaRPr/>
          </a:p>
        </p:txBody>
      </p:sp>
    </p:spTree>
    <p:extLst>
      <p:ext uri="{BB962C8B-B14F-4D97-AF65-F5344CB8AC3E}">
        <p14:creationId xmlns:p14="http://schemas.microsoft.com/office/powerpoint/2010/main" val="3977005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7</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11.7 - Segmentation du réseau selon ses besoins</a:t>
            </a:r>
          </a:p>
          <a:p>
            <a:endParaRPr lang="en-US"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52</a:t>
            </a:fld>
            <a:endParaRPr/>
          </a:p>
        </p:txBody>
      </p:sp>
    </p:spTree>
    <p:extLst>
      <p:ext uri="{BB962C8B-B14F-4D97-AF65-F5344CB8AC3E}">
        <p14:creationId xmlns:p14="http://schemas.microsoft.com/office/powerpoint/2010/main" val="21516756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11.7 - Segmentation du réseau selon ses besoins</a:t>
            </a:r>
          </a:p>
          <a:p>
            <a:pPr rtl="0"/>
            <a:r>
              <a:rPr lang="fr-FR"/>
              <a:t>11.7.1 - Segmentation du réseau en sous-réseaux de l'espace d'adressage IPv4 privé par rapport à l'espace d'adressage IPv4 public</a:t>
            </a:r>
          </a:p>
        </p:txBody>
      </p:sp>
      <p:sp>
        <p:nvSpPr>
          <p:cNvPr id="4" name="Slide Number Placeholder 3"/>
          <p:cNvSpPr>
            <a:spLocks noGrp="1"/>
          </p:cNvSpPr>
          <p:nvPr>
            <p:ph type="sldNum" sz="quarter" idx="5"/>
          </p:nvPr>
        </p:nvSpPr>
        <p:spPr/>
        <p:txBody>
          <a:bodyPr/>
          <a:lstStyle/>
          <a:p>
            <a:pPr rtl="0"/>
            <a:fld id="{5641018C-6CAF-B84E-B92C-ECB119457FBA}" type="slidenum">
              <a:rPr/>
              <a:t>53</a:t>
            </a:fld>
            <a:endParaRPr/>
          </a:p>
        </p:txBody>
      </p:sp>
    </p:spTree>
    <p:extLst>
      <p:ext uri="{BB962C8B-B14F-4D97-AF65-F5344CB8AC3E}">
        <p14:creationId xmlns:p14="http://schemas.microsoft.com/office/powerpoint/2010/main" val="36834504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11.7 - Segmentation du réseau selon ses besoins</a:t>
            </a:r>
          </a:p>
          <a:p>
            <a:pPr rtl="0"/>
            <a:r>
              <a:rPr lang="fr-FR"/>
              <a:t>11.7.2 - Réduire les adresses IPv4 de l'hôte inutilisées et maximiser les sous-réseaux</a:t>
            </a:r>
          </a:p>
        </p:txBody>
      </p:sp>
      <p:sp>
        <p:nvSpPr>
          <p:cNvPr id="4" name="Slide Number Placeholder 3"/>
          <p:cNvSpPr>
            <a:spLocks noGrp="1"/>
          </p:cNvSpPr>
          <p:nvPr>
            <p:ph type="sldNum" sz="quarter" idx="5"/>
          </p:nvPr>
        </p:nvSpPr>
        <p:spPr/>
        <p:txBody>
          <a:bodyPr/>
          <a:lstStyle/>
          <a:p>
            <a:pPr rtl="0"/>
            <a:fld id="{5641018C-6CAF-B84E-B92C-ECB119457FBA}" type="slidenum">
              <a:rPr/>
              <a:t>54</a:t>
            </a:fld>
            <a:endParaRPr/>
          </a:p>
        </p:txBody>
      </p:sp>
    </p:spTree>
    <p:extLst>
      <p:ext uri="{BB962C8B-B14F-4D97-AF65-F5344CB8AC3E}">
        <p14:creationId xmlns:p14="http://schemas.microsoft.com/office/powerpoint/2010/main" val="29491420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11.7 - Segmentation du réseau selon ses besoins</a:t>
            </a:r>
          </a:p>
          <a:p>
            <a:pPr rtl="0"/>
            <a:r>
              <a:rPr lang="fr-FR"/>
              <a:t>11.7.3 - Exemple de besoins d'un réseau</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11.7.4 - </a:t>
            </a:r>
            <a:r>
              <a:rPr lang="fr-FR" sz="1200" b="0" i="0" kern="1200">
                <a:solidFill>
                  <a:schemeClr val="tx1"/>
                </a:solidFill>
                <a:effectLst/>
                <a:latin typeface="+mn-lt"/>
                <a:ea typeface="+mn-ea"/>
                <a:cs typeface="+mn-cs"/>
              </a:rPr>
              <a:t>Exercice – Déterminer le nombre de bits à emprunter</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55</a:t>
            </a:fld>
            <a:endParaRPr/>
          </a:p>
        </p:txBody>
      </p:sp>
    </p:spTree>
    <p:extLst>
      <p:ext uri="{BB962C8B-B14F-4D97-AF65-F5344CB8AC3E}">
        <p14:creationId xmlns:p14="http://schemas.microsoft.com/office/powerpoint/2010/main" val="34033917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11.7 - Segmentation du réseau selon ses besoins</a:t>
            </a:r>
          </a:p>
          <a:p>
            <a:pPr rtl="0"/>
            <a:r>
              <a:rPr lang="fr-FR"/>
              <a:t>11.7.5 - Packet Tracer - Scénario de segmentation en sous-réseaux</a:t>
            </a:r>
          </a:p>
        </p:txBody>
      </p:sp>
      <p:sp>
        <p:nvSpPr>
          <p:cNvPr id="4" name="Slide Number Placeholder 3"/>
          <p:cNvSpPr>
            <a:spLocks noGrp="1"/>
          </p:cNvSpPr>
          <p:nvPr>
            <p:ph type="sldNum" sz="quarter" idx="5"/>
          </p:nvPr>
        </p:nvSpPr>
        <p:spPr/>
        <p:txBody>
          <a:bodyPr/>
          <a:lstStyle/>
          <a:p>
            <a:pPr rtl="0"/>
            <a:fld id="{5641018C-6CAF-B84E-B92C-ECB119457FBA}" type="slidenum">
              <a:rPr/>
              <a:t>56</a:t>
            </a:fld>
            <a:endParaRPr/>
          </a:p>
        </p:txBody>
      </p:sp>
    </p:spTree>
    <p:extLst>
      <p:ext uri="{BB962C8B-B14F-4D97-AF65-F5344CB8AC3E}">
        <p14:creationId xmlns:p14="http://schemas.microsoft.com/office/powerpoint/2010/main" val="20848546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11.8 - VLSM</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57</a:t>
            </a:fld>
            <a:endParaRPr/>
          </a:p>
        </p:txBody>
      </p:sp>
    </p:spTree>
    <p:extLst>
      <p:ext uri="{BB962C8B-B14F-4D97-AF65-F5344CB8AC3E}">
        <p14:creationId xmlns:p14="http://schemas.microsoft.com/office/powerpoint/2010/main" val="446495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11.8 - VLSM</a:t>
            </a:r>
          </a:p>
          <a:p>
            <a:pPr rtl="0"/>
            <a:r>
              <a:rPr lang="fr-FR"/>
              <a:t>11.8.1 - Vidéo - Notions de base VLSM</a:t>
            </a:r>
          </a:p>
        </p:txBody>
      </p:sp>
      <p:sp>
        <p:nvSpPr>
          <p:cNvPr id="4" name="Slide Number Placeholder 3"/>
          <p:cNvSpPr>
            <a:spLocks noGrp="1"/>
          </p:cNvSpPr>
          <p:nvPr>
            <p:ph type="sldNum" sz="quarter" idx="5"/>
          </p:nvPr>
        </p:nvSpPr>
        <p:spPr/>
        <p:txBody>
          <a:bodyPr/>
          <a:lstStyle/>
          <a:p>
            <a:pPr rtl="0"/>
            <a:fld id="{5641018C-6CAF-B84E-B92C-ECB119457FBA}" type="slidenum">
              <a:rPr/>
              <a:t>58</a:t>
            </a:fld>
            <a:endParaRPr/>
          </a:p>
        </p:txBody>
      </p:sp>
    </p:spTree>
    <p:extLst>
      <p:ext uri="{BB962C8B-B14F-4D97-AF65-F5344CB8AC3E}">
        <p14:creationId xmlns:p14="http://schemas.microsoft.com/office/powerpoint/2010/main" val="29711771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11.8 - VLSM</a:t>
            </a:r>
          </a:p>
          <a:p>
            <a:pPr rtl="0"/>
            <a:r>
              <a:rPr lang="fr-FR"/>
              <a:t>11.8.2 - Vidéo - Exemple de VLSM</a:t>
            </a:r>
          </a:p>
        </p:txBody>
      </p:sp>
      <p:sp>
        <p:nvSpPr>
          <p:cNvPr id="4" name="Slide Number Placeholder 3"/>
          <p:cNvSpPr>
            <a:spLocks noGrp="1"/>
          </p:cNvSpPr>
          <p:nvPr>
            <p:ph type="sldNum" sz="quarter" idx="5"/>
          </p:nvPr>
        </p:nvSpPr>
        <p:spPr/>
        <p:txBody>
          <a:bodyPr/>
          <a:lstStyle/>
          <a:p>
            <a:pPr rtl="0"/>
            <a:fld id="{5641018C-6CAF-B84E-B92C-ECB119457FBA}" type="slidenum">
              <a:rPr/>
              <a:t>59</a:t>
            </a:fld>
            <a:endParaRPr/>
          </a:p>
        </p:txBody>
      </p:sp>
    </p:spTree>
    <p:extLst>
      <p:ext uri="{BB962C8B-B14F-4D97-AF65-F5344CB8AC3E}">
        <p14:creationId xmlns:p14="http://schemas.microsoft.com/office/powerpoint/2010/main" val="255034931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11.8 - VLSM</a:t>
            </a:r>
          </a:p>
          <a:p>
            <a:pPr rtl="0"/>
            <a:r>
              <a:rPr lang="fr-FR"/>
              <a:t>11.8.3 - Conservation des adresses IPv4</a:t>
            </a:r>
          </a:p>
        </p:txBody>
      </p:sp>
      <p:sp>
        <p:nvSpPr>
          <p:cNvPr id="4" name="Slide Number Placeholder 3"/>
          <p:cNvSpPr>
            <a:spLocks noGrp="1"/>
          </p:cNvSpPr>
          <p:nvPr>
            <p:ph type="sldNum" sz="quarter" idx="5"/>
          </p:nvPr>
        </p:nvSpPr>
        <p:spPr/>
        <p:txBody>
          <a:bodyPr/>
          <a:lstStyle/>
          <a:p>
            <a:pPr rtl="0"/>
            <a:fld id="{5641018C-6CAF-B84E-B92C-ECB119457FBA}" type="slidenum">
              <a:rPr/>
              <a:t>60</a:t>
            </a:fld>
            <a:endParaRPr/>
          </a:p>
        </p:txBody>
      </p:sp>
    </p:spTree>
    <p:extLst>
      <p:ext uri="{BB962C8B-B14F-4D97-AF65-F5344CB8AC3E}">
        <p14:creationId xmlns:p14="http://schemas.microsoft.com/office/powerpoint/2010/main" val="33346008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11.8 - VLSM</a:t>
            </a:r>
          </a:p>
          <a:p>
            <a:pPr rtl="0"/>
            <a:r>
              <a:rPr lang="fr-FR"/>
              <a:t>11.8.3 - Conservation des adresses IPv4</a:t>
            </a:r>
          </a:p>
        </p:txBody>
      </p:sp>
      <p:sp>
        <p:nvSpPr>
          <p:cNvPr id="4" name="Slide Number Placeholder 3"/>
          <p:cNvSpPr>
            <a:spLocks noGrp="1"/>
          </p:cNvSpPr>
          <p:nvPr>
            <p:ph type="sldNum" sz="quarter" idx="5"/>
          </p:nvPr>
        </p:nvSpPr>
        <p:spPr/>
        <p:txBody>
          <a:bodyPr/>
          <a:lstStyle/>
          <a:p>
            <a:pPr rtl="0"/>
            <a:fld id="{5641018C-6CAF-B84E-B92C-ECB119457FBA}" type="slidenum">
              <a:rPr/>
              <a:t>61</a:t>
            </a:fld>
            <a:endParaRPr/>
          </a:p>
        </p:txBody>
      </p:sp>
    </p:spTree>
    <p:extLst>
      <p:ext uri="{BB962C8B-B14F-4D97-AF65-F5344CB8AC3E}">
        <p14:creationId xmlns:p14="http://schemas.microsoft.com/office/powerpoint/2010/main" val="713415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8</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1853519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11.8 - VLSM</a:t>
            </a:r>
          </a:p>
          <a:p>
            <a:pPr rtl="0"/>
            <a:r>
              <a:rPr lang="fr-FR"/>
              <a:t>11.8.4 - VLSM</a:t>
            </a:r>
          </a:p>
        </p:txBody>
      </p:sp>
      <p:sp>
        <p:nvSpPr>
          <p:cNvPr id="4" name="Slide Number Placeholder 3"/>
          <p:cNvSpPr>
            <a:spLocks noGrp="1"/>
          </p:cNvSpPr>
          <p:nvPr>
            <p:ph type="sldNum" sz="quarter" idx="5"/>
          </p:nvPr>
        </p:nvSpPr>
        <p:spPr/>
        <p:txBody>
          <a:bodyPr/>
          <a:lstStyle/>
          <a:p>
            <a:pPr rtl="0"/>
            <a:fld id="{5641018C-6CAF-B84E-B92C-ECB119457FBA}" type="slidenum">
              <a:rPr/>
              <a:t>62</a:t>
            </a:fld>
            <a:endParaRPr/>
          </a:p>
        </p:txBody>
      </p:sp>
    </p:spTree>
    <p:extLst>
      <p:ext uri="{BB962C8B-B14F-4D97-AF65-F5344CB8AC3E}">
        <p14:creationId xmlns:p14="http://schemas.microsoft.com/office/powerpoint/2010/main" val="13394321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11.8 - VLSM</a:t>
            </a:r>
          </a:p>
          <a:p>
            <a:pPr rtl="0"/>
            <a:r>
              <a:rPr lang="fr-FR"/>
              <a:t>11.8.5 - Attribution d'adresse de topologie VLSM</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11.8.6 - </a:t>
            </a:r>
            <a:r>
              <a:rPr lang="fr-FR" sz="1200" b="0" i="0" kern="1200">
                <a:solidFill>
                  <a:schemeClr val="tx1"/>
                </a:solidFill>
                <a:effectLst/>
                <a:latin typeface="+mn-lt"/>
                <a:ea typeface="+mn-ea"/>
                <a:cs typeface="+mn-cs"/>
              </a:rPr>
              <a:t>Exercice - Pratique VLSM</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63</a:t>
            </a:fld>
            <a:endParaRPr/>
          </a:p>
        </p:txBody>
      </p:sp>
    </p:spTree>
    <p:extLst>
      <p:ext uri="{BB962C8B-B14F-4D97-AF65-F5344CB8AC3E}">
        <p14:creationId xmlns:p14="http://schemas.microsoft.com/office/powerpoint/2010/main" val="36551194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11.9 - La conception structurée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64</a:t>
            </a:fld>
            <a:endParaRPr/>
          </a:p>
        </p:txBody>
      </p:sp>
    </p:spTree>
    <p:extLst>
      <p:ext uri="{BB962C8B-B14F-4D97-AF65-F5344CB8AC3E}">
        <p14:creationId xmlns:p14="http://schemas.microsoft.com/office/powerpoint/2010/main" val="14175597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11.9 - La conception structurée</a:t>
            </a:r>
          </a:p>
          <a:p>
            <a:pPr rtl="0"/>
            <a:r>
              <a:rPr lang="fr-FR"/>
              <a:t>11.9.1 - Planification de l'adressage IPv4 réseau</a:t>
            </a:r>
          </a:p>
        </p:txBody>
      </p:sp>
      <p:sp>
        <p:nvSpPr>
          <p:cNvPr id="4" name="Slide Number Placeholder 3"/>
          <p:cNvSpPr>
            <a:spLocks noGrp="1"/>
          </p:cNvSpPr>
          <p:nvPr>
            <p:ph type="sldNum" sz="quarter" idx="5"/>
          </p:nvPr>
        </p:nvSpPr>
        <p:spPr/>
        <p:txBody>
          <a:bodyPr/>
          <a:lstStyle/>
          <a:p>
            <a:pPr rtl="0"/>
            <a:fld id="{5641018C-6CAF-B84E-B92C-ECB119457FBA}" type="slidenum">
              <a:rPr/>
              <a:t>65</a:t>
            </a:fld>
            <a:endParaRPr/>
          </a:p>
        </p:txBody>
      </p:sp>
    </p:spTree>
    <p:extLst>
      <p:ext uri="{BB962C8B-B14F-4D97-AF65-F5344CB8AC3E}">
        <p14:creationId xmlns:p14="http://schemas.microsoft.com/office/powerpoint/2010/main" val="26065052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11.9 - La conception structurée</a:t>
            </a:r>
          </a:p>
          <a:p>
            <a:pPr rtl="0"/>
            <a:r>
              <a:rPr lang="fr-FR"/>
              <a:t>11.9.2 - Attribution d'adresses à des périphériques</a:t>
            </a:r>
          </a:p>
        </p:txBody>
      </p:sp>
      <p:sp>
        <p:nvSpPr>
          <p:cNvPr id="4" name="Slide Number Placeholder 3"/>
          <p:cNvSpPr>
            <a:spLocks noGrp="1"/>
          </p:cNvSpPr>
          <p:nvPr>
            <p:ph type="sldNum" sz="quarter" idx="5"/>
          </p:nvPr>
        </p:nvSpPr>
        <p:spPr/>
        <p:txBody>
          <a:bodyPr/>
          <a:lstStyle/>
          <a:p>
            <a:pPr rtl="0"/>
            <a:fld id="{5641018C-6CAF-B84E-B92C-ECB119457FBA}" type="slidenum">
              <a:rPr/>
              <a:t>66</a:t>
            </a:fld>
            <a:endParaRPr/>
          </a:p>
        </p:txBody>
      </p:sp>
    </p:spTree>
    <p:extLst>
      <p:ext uri="{BB962C8B-B14F-4D97-AF65-F5344CB8AC3E}">
        <p14:creationId xmlns:p14="http://schemas.microsoft.com/office/powerpoint/2010/main" val="163408749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11.9 - La conception structurée</a:t>
            </a:r>
          </a:p>
          <a:p>
            <a:pPr rtl="0"/>
            <a:r>
              <a:rPr lang="fr-FR"/>
              <a:t>11.9.3 - Packet Tracer - Pratique de conception et de mise en œuvre VLSM</a:t>
            </a:r>
          </a:p>
        </p:txBody>
      </p:sp>
      <p:sp>
        <p:nvSpPr>
          <p:cNvPr id="4" name="Slide Number Placeholder 3"/>
          <p:cNvSpPr>
            <a:spLocks noGrp="1"/>
          </p:cNvSpPr>
          <p:nvPr>
            <p:ph type="sldNum" sz="quarter" idx="5"/>
          </p:nvPr>
        </p:nvSpPr>
        <p:spPr/>
        <p:txBody>
          <a:bodyPr/>
          <a:lstStyle/>
          <a:p>
            <a:pPr rtl="0"/>
            <a:fld id="{5641018C-6CAF-B84E-B92C-ECB119457FBA}" type="slidenum">
              <a:rPr/>
              <a:t>67</a:t>
            </a:fld>
            <a:endParaRPr/>
          </a:p>
        </p:txBody>
      </p:sp>
    </p:spTree>
    <p:extLst>
      <p:ext uri="{BB962C8B-B14F-4D97-AF65-F5344CB8AC3E}">
        <p14:creationId xmlns:p14="http://schemas.microsoft.com/office/powerpoint/2010/main" val="10226435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11.10 Module pratique et questionnaire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68</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11.10 - La conception structurée</a:t>
            </a:r>
          </a:p>
          <a:p>
            <a:pPr rtl="0"/>
            <a:r>
              <a:rPr lang="fr-FR"/>
              <a:t>11.10.1 - Packet Tracer - Conception et mise en œuvre d'un schéma d'adressage VLSM</a:t>
            </a:r>
          </a:p>
        </p:txBody>
      </p:sp>
      <p:sp>
        <p:nvSpPr>
          <p:cNvPr id="4" name="Slide Number Placeholder 3"/>
          <p:cNvSpPr>
            <a:spLocks noGrp="1"/>
          </p:cNvSpPr>
          <p:nvPr>
            <p:ph type="sldNum" sz="quarter" idx="5"/>
          </p:nvPr>
        </p:nvSpPr>
        <p:spPr/>
        <p:txBody>
          <a:bodyPr/>
          <a:lstStyle/>
          <a:p>
            <a:pPr rtl="0"/>
            <a:fld id="{5641018C-6CAF-B84E-B92C-ECB119457FBA}" type="slidenum">
              <a:rPr/>
              <a:t>69</a:t>
            </a:fld>
            <a:endParaRPr/>
          </a:p>
        </p:txBody>
      </p:sp>
    </p:spTree>
    <p:extLst>
      <p:ext uri="{BB962C8B-B14F-4D97-AF65-F5344CB8AC3E}">
        <p14:creationId xmlns:p14="http://schemas.microsoft.com/office/powerpoint/2010/main" val="2994776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Adressage IPv4</a:t>
            </a:r>
          </a:p>
          <a:p>
            <a:pPr rtl="0"/>
            <a:r>
              <a:rPr lang="fr-FR"/>
              <a:t>11.10 - La conception structurée</a:t>
            </a:r>
          </a:p>
          <a:p>
            <a:pPr rtl="0"/>
            <a:r>
              <a:rPr lang="fr-FR"/>
              <a:t>11.10.2 – Packet Tracer et TP – Conception et mise en œuvre d'un schéma d'adressage VLSM</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70</a:t>
            </a:fld>
            <a:endParaRPr/>
          </a:p>
        </p:txBody>
      </p:sp>
    </p:spTree>
    <p:extLst>
      <p:ext uri="{BB962C8B-B14F-4D97-AF65-F5344CB8AC3E}">
        <p14:creationId xmlns:p14="http://schemas.microsoft.com/office/powerpoint/2010/main" val="21492164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71</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11 - Adressage IPv4</a:t>
            </a:r>
          </a:p>
          <a:p>
            <a:pPr rtl="0"/>
            <a:r>
              <a:rPr lang="fr-FR"/>
              <a:t>11.10 - La conception structurée</a:t>
            </a:r>
          </a:p>
          <a:p>
            <a:pPr rtl="0"/>
            <a:r>
              <a:rPr lang="fr-FR"/>
              <a:t>11.10.3 – Qu'est-ce que j'ai appris dans ce module?</a:t>
            </a:r>
          </a:p>
        </p:txBody>
      </p:sp>
    </p:spTree>
    <p:extLst>
      <p:ext uri="{BB962C8B-B14F-4D97-AF65-F5344CB8AC3E}">
        <p14:creationId xmlns:p14="http://schemas.microsoft.com/office/powerpoint/2010/main" val="1476824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9</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01130337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72</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11 - Adressage IPv4</a:t>
            </a:r>
          </a:p>
          <a:p>
            <a:pPr rtl="0"/>
            <a:r>
              <a:rPr lang="fr-FR"/>
              <a:t>11.10 - La conception structurée</a:t>
            </a:r>
          </a:p>
          <a:p>
            <a:pPr rtl="0"/>
            <a:r>
              <a:rPr lang="fr-FR"/>
              <a:t>11.10.3 – Qu'est-ce que j'ai appris dans ce module? (Cont.)</a:t>
            </a:r>
          </a:p>
          <a:p>
            <a:pPr rtl="0"/>
            <a:r>
              <a:rPr lang="fr-FR"/>
              <a:t>11.10.4 - Questionnaire de module — Adressage IPv4</a:t>
            </a:r>
          </a:p>
        </p:txBody>
      </p:sp>
    </p:spTree>
    <p:extLst>
      <p:ext uri="{BB962C8B-B14F-4D97-AF65-F5344CB8AC3E}">
        <p14:creationId xmlns:p14="http://schemas.microsoft.com/office/powerpoint/2010/main" val="270844664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rtl="0"/>
              <a:t>73</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74</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10</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11</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668256" y="4741653"/>
            <a:ext cx="2857270"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5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0.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6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3.xml"/><Relationship Id="rId1" Type="http://schemas.openxmlformats.org/officeDocument/2006/relationships/tags" Target="../tags/tag29.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3.xml"/><Relationship Id="rId1" Type="http://schemas.openxmlformats.org/officeDocument/2006/relationships/tags" Target="../tags/tag31.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11: Adressage IPv4</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 </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11: Meilleures Pratiques</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sz="1600"/>
              <a:t>Avant d'enseigner le contenu du module 11, l'enseignant doit:</a:t>
            </a:r>
          </a:p>
          <a:p>
            <a:pPr rtl="0" eaLnBrk="1" hangingPunct="1">
              <a:lnSpc>
                <a:spcPct val="85000"/>
              </a:lnSpc>
              <a:spcBef>
                <a:spcPct val="30000"/>
              </a:spcBef>
              <a:buFont typeface="Arial" panose="020B0604020202020204" pitchFamily="34" charset="0"/>
              <a:buChar char="•"/>
            </a:pPr>
            <a:r>
              <a:rPr lang="fr-FR" sz="1600"/>
              <a:t>Examiner les activités et les évaluations de ce module.</a:t>
            </a:r>
          </a:p>
          <a:p>
            <a:pPr rtl="0" eaLnBrk="1" hangingPunct="1">
              <a:lnSpc>
                <a:spcPct val="85000"/>
              </a:lnSpc>
              <a:spcBef>
                <a:spcPct val="30000"/>
              </a:spcBef>
              <a:buFont typeface="Arial" panose="020B0604020202020204" pitchFamily="34" charset="0"/>
              <a:buChar char="•"/>
            </a:pPr>
            <a:r>
              <a:rPr lang="fr-FR" sz="1600"/>
              <a:t>Essayez d'inclure autant de questions que possible pour maintenir l'intérêt des élèves pendant la présentation en classe.</a:t>
            </a:r>
          </a:p>
          <a:p>
            <a:pPr marL="0" indent="0" rtl="0" eaLnBrk="1" hangingPunct="1">
              <a:lnSpc>
                <a:spcPct val="85000"/>
              </a:lnSpc>
              <a:spcBef>
                <a:spcPct val="30000"/>
              </a:spcBef>
              <a:buNone/>
            </a:pPr>
            <a:r>
              <a:rPr lang="fr-FR" sz="1600"/>
              <a:t>Rubrique 11.1</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Comment un routeur identifie-t-il les parties réseau et hôte d'une adresse IP?</a:t>
            </a:r>
          </a:p>
          <a:p>
            <a:pPr lvl="2" rtl="0">
              <a:lnSpc>
                <a:spcPct val="85000"/>
              </a:lnSpc>
              <a:spcBef>
                <a:spcPct val="30000"/>
              </a:spcBef>
            </a:pPr>
            <a:r>
              <a:rPr lang="fr-FR" sz="1600"/>
              <a:t>Pouvez-vous expliquer comment le masque de sous-réseau IPv4 et la longueur du préfixe IPv6 sont utilisés pour identifier les parties réseau et hôte à l'aide du processus AnDing.</a:t>
            </a:r>
          </a:p>
          <a:p>
            <a:pPr marL="0" indent="0" rtl="0">
              <a:lnSpc>
                <a:spcPct val="85000"/>
              </a:lnSpc>
              <a:spcBef>
                <a:spcPct val="30000"/>
              </a:spcBef>
              <a:buNone/>
            </a:pPr>
            <a:r>
              <a:rPr lang="fr-FR" sz="1600"/>
              <a:t>Rubrique 11.2</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Pouvez-vous fournir un exemple de communication monodiffusion, diffusion et multidiffusion?</a:t>
            </a:r>
          </a:p>
          <a:p>
            <a:pPr eaLnBrk="1" hangingPunct="1">
              <a:lnSpc>
                <a:spcPct val="85000"/>
              </a:lnSpc>
              <a:spcBef>
                <a:spcPct val="30000"/>
              </a:spcBef>
            </a:pPr>
            <a:endParaRPr lang="en-US" sz="1400" dirty="0"/>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11: Meilleures Pratiques (Suite)</a:t>
            </a:r>
          </a:p>
        </p:txBody>
      </p:sp>
      <p:sp>
        <p:nvSpPr>
          <p:cNvPr id="11266" name="Rectangle 34"/>
          <p:cNvSpPr>
            <a:spLocks noGrp="1" noChangeArrowheads="1"/>
          </p:cNvSpPr>
          <p:nvPr>
            <p:ph idx="1"/>
          </p:nvPr>
        </p:nvSpPr>
        <p:spPr>
          <a:xfrm>
            <a:off x="145357" y="628083"/>
            <a:ext cx="8853286" cy="4155319"/>
          </a:xfrm>
        </p:spPr>
        <p:txBody>
          <a:bodyPr/>
          <a:lstStyle/>
          <a:p>
            <a:pPr marL="0" indent="0" rtl="0" eaLnBrk="1" hangingPunct="1">
              <a:lnSpc>
                <a:spcPct val="85000"/>
              </a:lnSpc>
              <a:spcBef>
                <a:spcPct val="30000"/>
              </a:spcBef>
              <a:buNone/>
            </a:pPr>
            <a:r>
              <a:rPr lang="fr-FR" sz="1600"/>
              <a:t>Rubrique 11.3</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Quel type d'adresse utilisent-ils lorsqu'ils accèdent à Internet?</a:t>
            </a:r>
          </a:p>
          <a:p>
            <a:pPr lvl="2" rtl="0">
              <a:lnSpc>
                <a:spcPct val="85000"/>
              </a:lnSpc>
              <a:spcBef>
                <a:spcPct val="30000"/>
              </a:spcBef>
            </a:pPr>
            <a:r>
              <a:rPr lang="fr-FR" sz="1600"/>
              <a:t>Pourquoi le champ masque de sous-réseau se remplit automatiquement avec un masque de sous-réseau 255.0.0.0, 255.255.0.0 ou 255.255.255.0 lorsque vous affectez manuellement une adresse IP à un hôte Windows?</a:t>
            </a:r>
          </a:p>
          <a:p>
            <a:pPr marL="0" indent="0" rtl="0">
              <a:lnSpc>
                <a:spcPct val="85000"/>
              </a:lnSpc>
              <a:spcBef>
                <a:spcPct val="30000"/>
              </a:spcBef>
              <a:buNone/>
            </a:pPr>
            <a:r>
              <a:rPr lang="fr-FR" sz="1600"/>
              <a:t>Rubrique 11.4</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Pouvez-vous fournir et exemple d'un domaine de diffusion utilisant des personnes et des chambres?</a:t>
            </a:r>
          </a:p>
          <a:p>
            <a:pPr lvl="2" rtl="0">
              <a:lnSpc>
                <a:spcPct val="85000"/>
              </a:lnSpc>
              <a:spcBef>
                <a:spcPct val="30000"/>
              </a:spcBef>
            </a:pPr>
            <a:r>
              <a:rPr lang="fr-FR" sz="1600"/>
              <a:t>Pouvez-vous fournir des exemples de la façon dont nous pouvons regrouper les appareils et les services en sous-réseaux?</a:t>
            </a:r>
          </a:p>
          <a:p>
            <a:pPr marL="0" indent="0">
              <a:lnSpc>
                <a:spcPct val="85000"/>
              </a:lnSpc>
              <a:spcBef>
                <a:spcPct val="30000"/>
              </a:spcBef>
              <a:buNone/>
            </a:pPr>
            <a:endParaRPr lang="en-US" sz="1400" dirty="0"/>
          </a:p>
        </p:txBody>
      </p:sp>
    </p:spTree>
    <p:custDataLst>
      <p:tags r:id="rId1"/>
    </p:custDataLst>
    <p:extLst>
      <p:ext uri="{BB962C8B-B14F-4D97-AF65-F5344CB8AC3E}">
        <p14:creationId xmlns:p14="http://schemas.microsoft.com/office/powerpoint/2010/main" val="1129576059"/>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11: Meilleures Pratiques (Suite)</a:t>
            </a:r>
          </a:p>
        </p:txBody>
      </p:sp>
      <p:sp>
        <p:nvSpPr>
          <p:cNvPr id="11266" name="Rectangle 34"/>
          <p:cNvSpPr>
            <a:spLocks noGrp="1" noChangeArrowheads="1"/>
          </p:cNvSpPr>
          <p:nvPr>
            <p:ph idx="1"/>
          </p:nvPr>
        </p:nvSpPr>
        <p:spPr>
          <a:xfrm>
            <a:off x="145357" y="637511"/>
            <a:ext cx="8853286" cy="4000478"/>
          </a:xfrm>
        </p:spPr>
        <p:txBody>
          <a:bodyPr/>
          <a:lstStyle/>
          <a:p>
            <a:pPr marL="0" indent="0" rtl="0">
              <a:lnSpc>
                <a:spcPct val="85000"/>
              </a:lnSpc>
              <a:spcBef>
                <a:spcPct val="30000"/>
              </a:spcBef>
              <a:buNone/>
            </a:pPr>
            <a:r>
              <a:rPr lang="fr-FR" sz="1600"/>
              <a:t>Rubrique 11.5</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Pouvez-vous fournir un exemple de sous-réseau à l'aide d'une pizza? Sous-réseau (c.-à-d., diviser) en tranches de taille appropriée.</a:t>
            </a:r>
          </a:p>
          <a:p>
            <a:pPr lvl="2" rtl="0">
              <a:lnSpc>
                <a:spcPct val="85000"/>
              </a:lnSpc>
              <a:spcBef>
                <a:spcPct val="30000"/>
              </a:spcBef>
            </a:pPr>
            <a:r>
              <a:rPr lang="fr-FR" sz="1600"/>
              <a:t>Pouvez-vous expliquer comment sous-réseau une adresse réseau /24?</a:t>
            </a:r>
          </a:p>
          <a:p>
            <a:pPr marL="0" indent="0" rtl="0">
              <a:lnSpc>
                <a:spcPct val="85000"/>
              </a:lnSpc>
              <a:spcBef>
                <a:spcPct val="30000"/>
              </a:spcBef>
              <a:buNone/>
            </a:pPr>
            <a:r>
              <a:rPr lang="fr-FR" sz="1600"/>
              <a:t>Rubrique 11.6</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Quel type d'adresse utilisent-ils lorsqu'ils accèdent à Internet?</a:t>
            </a:r>
          </a:p>
          <a:p>
            <a:pPr lvl="2" rtl="0">
              <a:lnSpc>
                <a:spcPct val="85000"/>
              </a:lnSpc>
              <a:spcBef>
                <a:spcPct val="30000"/>
              </a:spcBef>
            </a:pPr>
            <a:r>
              <a:rPr lang="fr-FR" sz="1600"/>
              <a:t>Pourquoi le champ masque de sous-réseau se remplit automatiquement avec un masque de sous-réseau 255.0.0.0, 255.255.0.0 ou 255.255.255.0 lorsque vous affectez manuellement une adresse IP à un hôte Windows?</a:t>
            </a:r>
          </a:p>
        </p:txBody>
      </p:sp>
    </p:spTree>
    <p:custDataLst>
      <p:tags r:id="rId1"/>
    </p:custDataLst>
    <p:extLst>
      <p:ext uri="{BB962C8B-B14F-4D97-AF65-F5344CB8AC3E}">
        <p14:creationId xmlns:p14="http://schemas.microsoft.com/office/powerpoint/2010/main" val="2160710637"/>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11: Meilleures Pratiques (Suite)</a:t>
            </a:r>
          </a:p>
        </p:txBody>
      </p:sp>
      <p:sp>
        <p:nvSpPr>
          <p:cNvPr id="11266" name="Rectangle 34"/>
          <p:cNvSpPr>
            <a:spLocks noGrp="1" noChangeArrowheads="1"/>
          </p:cNvSpPr>
          <p:nvPr>
            <p:ph idx="1"/>
          </p:nvPr>
        </p:nvSpPr>
        <p:spPr>
          <a:xfrm>
            <a:off x="145357" y="628083"/>
            <a:ext cx="8853286" cy="4155319"/>
          </a:xfrm>
        </p:spPr>
        <p:txBody>
          <a:bodyPr/>
          <a:lstStyle/>
          <a:p>
            <a:pPr marL="0" indent="0" rtl="0">
              <a:lnSpc>
                <a:spcPct val="85000"/>
              </a:lnSpc>
              <a:spcBef>
                <a:spcPct val="30000"/>
              </a:spcBef>
              <a:buNone/>
            </a:pPr>
            <a:r>
              <a:rPr lang="fr-FR" sz="1600"/>
              <a:t>Rubrique 11.7</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Pouvez-vous expliquer pourquoi le sous-réseau peut gaspiller les adresses IP de l'hôte? En utilisant l'analogie de la pizza, soulignez comment tout le monde n'a pas la même faim.  Peut-être qu'une personne veut deux ou trois tranches tandis qu'une autre se déplace une demi-tranche. </a:t>
            </a:r>
          </a:p>
          <a:p>
            <a:pPr lvl="2" rtl="0">
              <a:lnSpc>
                <a:spcPct val="85000"/>
              </a:lnSpc>
              <a:spcBef>
                <a:spcPct val="30000"/>
              </a:spcBef>
            </a:pPr>
            <a:r>
              <a:rPr lang="fr-FR" sz="1600"/>
              <a:t>Demandez comment ce problème pourrait être résolu.</a:t>
            </a:r>
          </a:p>
          <a:p>
            <a:pPr lvl="2" rtl="0">
              <a:lnSpc>
                <a:spcPct val="85000"/>
              </a:lnSpc>
              <a:spcBef>
                <a:spcPct val="30000"/>
              </a:spcBef>
            </a:pPr>
            <a:r>
              <a:rPr lang="fr-FR" sz="1600"/>
              <a:t>Demandez comment cela pourrait être appliqué au sous-réseau.</a:t>
            </a:r>
          </a:p>
          <a:p>
            <a:pPr marL="0" indent="0" rtl="0">
              <a:lnSpc>
                <a:spcPct val="85000"/>
              </a:lnSpc>
              <a:spcBef>
                <a:spcPct val="30000"/>
              </a:spcBef>
              <a:buNone/>
            </a:pPr>
            <a:r>
              <a:rPr lang="fr-FR" sz="1600"/>
              <a:t>Rubrique 11.8</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Pouvez-vous fournir un exemple de VLSM utilisant des tranches de pizza? Les tranches de taille appropriée sont coupées en fonction des besoins.</a:t>
            </a:r>
          </a:p>
          <a:p>
            <a:pPr lvl="2" rtl="0">
              <a:lnSpc>
                <a:spcPct val="85000"/>
              </a:lnSpc>
              <a:spcBef>
                <a:spcPct val="30000"/>
              </a:spcBef>
            </a:pPr>
            <a:r>
              <a:rPr lang="fr-FR" sz="1600"/>
              <a:t>Pouvez-vous expliquer comment VLSM pourrait être appliqué au sous-réseau?</a:t>
            </a:r>
          </a:p>
        </p:txBody>
      </p:sp>
    </p:spTree>
    <p:custDataLst>
      <p:tags r:id="rId1"/>
    </p:custDataLst>
    <p:extLst>
      <p:ext uri="{BB962C8B-B14F-4D97-AF65-F5344CB8AC3E}">
        <p14:creationId xmlns:p14="http://schemas.microsoft.com/office/powerpoint/2010/main" val="1553097275"/>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11: Meilleures Pratiques (Suite)</a:t>
            </a:r>
          </a:p>
        </p:txBody>
      </p:sp>
      <p:sp>
        <p:nvSpPr>
          <p:cNvPr id="11266" name="Rectangle 34"/>
          <p:cNvSpPr>
            <a:spLocks noGrp="1" noChangeArrowheads="1"/>
          </p:cNvSpPr>
          <p:nvPr>
            <p:ph idx="1"/>
          </p:nvPr>
        </p:nvSpPr>
        <p:spPr>
          <a:xfrm>
            <a:off x="145357" y="628083"/>
            <a:ext cx="8853286" cy="4155319"/>
          </a:xfrm>
        </p:spPr>
        <p:txBody>
          <a:bodyPr/>
          <a:lstStyle/>
          <a:p>
            <a:pPr lvl="2">
              <a:lnSpc>
                <a:spcPct val="85000"/>
              </a:lnSpc>
              <a:spcBef>
                <a:spcPct val="30000"/>
              </a:spcBef>
            </a:pPr>
            <a:endParaRPr lang="en-US" sz="1600" dirty="0"/>
          </a:p>
          <a:p>
            <a:pPr marL="0" indent="0" rtl="0" eaLnBrk="1" hangingPunct="1">
              <a:lnSpc>
                <a:spcPct val="85000"/>
              </a:lnSpc>
              <a:spcBef>
                <a:spcPct val="30000"/>
              </a:spcBef>
              <a:buNone/>
            </a:pPr>
            <a:r>
              <a:rPr lang="fr-FR" sz="1600"/>
              <a:t>Rubrique 11.9</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Étant donné une topologie multi-sites, pouvez-vous concevoir un schéma d'adressage évolutif?</a:t>
            </a:r>
          </a:p>
          <a:p>
            <a:pPr lvl="2" rtl="0">
              <a:lnSpc>
                <a:spcPct val="85000"/>
              </a:lnSpc>
              <a:spcBef>
                <a:spcPct val="30000"/>
              </a:spcBef>
            </a:pPr>
            <a:r>
              <a:rPr lang="fr-FR" sz="1600"/>
              <a:t>Pouvez-vous créer un diagramme de topologie logique et identifier un schéma d'adressage évolutif?</a:t>
            </a:r>
          </a:p>
        </p:txBody>
      </p:sp>
    </p:spTree>
    <p:custDataLst>
      <p:tags r:id="rId1"/>
    </p:custDataLst>
    <p:extLst>
      <p:ext uri="{BB962C8B-B14F-4D97-AF65-F5344CB8AC3E}">
        <p14:creationId xmlns:p14="http://schemas.microsoft.com/office/powerpoint/2010/main" val="3257754296"/>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58416" cy="1080143"/>
          </a:xfrm>
        </p:spPr>
        <p:txBody>
          <a:bodyPr/>
          <a:lstStyle/>
          <a:p>
            <a:pPr rtl="0"/>
            <a:r>
              <a:rPr lang="fr-FR" sz="4400">
                <a:solidFill>
                  <a:schemeClr val="accent5">
                    <a:lumMod val="40000"/>
                    <a:lumOff val="60000"/>
                  </a:schemeClr>
                </a:solidFill>
              </a:rPr>
              <a:t>Module 11: Adressage IPv4</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du Module</a:t>
            </a:r>
          </a:p>
        </p:txBody>
      </p:sp>
      <p:sp>
        <p:nvSpPr>
          <p:cNvPr id="3" name="Rectangle 1">
            <a:extLst>
              <a:ext uri="{FF2B5EF4-FFF2-40B4-BE49-F238E27FC236}">
                <a16:creationId xmlns:a16="http://schemas.microsoft.com/office/drawing/2014/main" id="{B5758CB9-E7D6-4639-ACDC-3F86DC2D2F72}"/>
              </a:ext>
            </a:extLst>
          </p:cNvPr>
          <p:cNvSpPr>
            <a:spLocks noChangeArrowheads="1"/>
          </p:cNvSpPr>
          <p:nvPr/>
        </p:nvSpPr>
        <p:spPr bwMode="auto">
          <a:xfrm>
            <a:off x="169682" y="769893"/>
            <a:ext cx="880463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Adressage IPv4</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lvl="0" defTabSz="914400" rtl="0" eaLnBrk="0" hangingPunct="0"/>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Objectifs du Module</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 </a:t>
            </a:r>
            <a:r>
              <a:rPr lang="fr-FR" sz="1600">
                <a:latin typeface="+mn-lt"/>
                <a:ea typeface="Calibri" panose="020F0502020204030204" pitchFamily="34" charset="0"/>
                <a:cs typeface="Calibri" panose="020F0502020204030204" pitchFamily="34" charset="0"/>
              </a:rPr>
              <a:t>Calculer un schéma de sous-réseau IPv4 pour segmenter efficacement votre réseau.</a:t>
            </a:r>
          </a:p>
        </p:txBody>
      </p:sp>
      <p:graphicFrame>
        <p:nvGraphicFramePr>
          <p:cNvPr id="2" name="Table 1">
            <a:extLst>
              <a:ext uri="{FF2B5EF4-FFF2-40B4-BE49-F238E27FC236}">
                <a16:creationId xmlns:a16="http://schemas.microsoft.com/office/drawing/2014/main" id="{E974E1EB-2DBE-496F-B0B0-6C44227DA401}"/>
              </a:ext>
            </a:extLst>
          </p:cNvPr>
          <p:cNvGraphicFramePr>
            <a:graphicFrameLocks noGrp="1"/>
          </p:cNvGraphicFramePr>
          <p:nvPr>
            <p:extLst>
              <p:ext uri="{D42A27DB-BD31-4B8C-83A1-F6EECF244321}">
                <p14:modId xmlns:p14="http://schemas.microsoft.com/office/powerpoint/2010/main" val="387433592"/>
              </p:ext>
            </p:extLst>
          </p:nvPr>
        </p:nvGraphicFramePr>
        <p:xfrm>
          <a:off x="396000" y="1620000"/>
          <a:ext cx="8328900" cy="2657508"/>
        </p:xfrm>
        <a:graphic>
          <a:graphicData uri="http://schemas.openxmlformats.org/drawingml/2006/table">
            <a:tbl>
              <a:tblPr firstRow="1" firstCol="1" bandRow="1">
                <a:tableStyleId>{5C22544A-7EE6-4342-B048-85BDC9FD1C3A}</a:tableStyleId>
              </a:tblPr>
              <a:tblGrid>
                <a:gridCol w="4120000">
                  <a:extLst>
                    <a:ext uri="{9D8B030D-6E8A-4147-A177-3AD203B41FA5}">
                      <a16:colId xmlns:a16="http://schemas.microsoft.com/office/drawing/2014/main" val="1523797708"/>
                    </a:ext>
                  </a:extLst>
                </a:gridCol>
                <a:gridCol w="4208900">
                  <a:extLst>
                    <a:ext uri="{9D8B030D-6E8A-4147-A177-3AD203B41FA5}">
                      <a16:colId xmlns:a16="http://schemas.microsoft.com/office/drawing/2014/main" val="2750207184"/>
                    </a:ext>
                  </a:extLst>
                </a:gridCol>
              </a:tblGrid>
              <a:tr h="216347">
                <a:tc>
                  <a:txBody>
                    <a:bodyPr/>
                    <a:lstStyle/>
                    <a:p>
                      <a:pPr marL="0" marR="0" rtl="0">
                        <a:lnSpc>
                          <a:spcPct val="107000"/>
                        </a:lnSpc>
                        <a:spcBef>
                          <a:spcPts val="0"/>
                        </a:spcBef>
                        <a:spcAft>
                          <a:spcPts val="0"/>
                        </a:spcAft>
                      </a:pPr>
                      <a:r>
                        <a:rPr lang="fr-FR" sz="1400">
                          <a:effectLst/>
                        </a:rPr>
                        <a:t>Titre du Rubrique</a:t>
                      </a:r>
                    </a:p>
                  </a:txBody>
                  <a:tcPr marL="68580" marR="68580" marT="0" marB="0"/>
                </a:tc>
                <a:tc>
                  <a:txBody>
                    <a:bodyPr/>
                    <a:lstStyle/>
                    <a:p>
                      <a:pPr marL="0" marR="0" rtl="0">
                        <a:lnSpc>
                          <a:spcPct val="107000"/>
                        </a:lnSpc>
                        <a:spcBef>
                          <a:spcPts val="0"/>
                        </a:spcBef>
                        <a:spcAft>
                          <a:spcPts val="0"/>
                        </a:spcAft>
                      </a:pPr>
                      <a:r>
                        <a:rPr lang="fr-FR" sz="1400">
                          <a:effectLst/>
                        </a:rPr>
                        <a:t>Objectif du Rubrique</a:t>
                      </a:r>
                    </a:p>
                  </a:txBody>
                  <a:tcPr marL="68580" marR="68580" marT="0" marB="0"/>
                </a:tc>
                <a:extLst>
                  <a:ext uri="{0D108BD9-81ED-4DB2-BD59-A6C34878D82A}">
                    <a16:rowId xmlns:a16="http://schemas.microsoft.com/office/drawing/2014/main" val="1874061904"/>
                  </a:ext>
                </a:extLst>
              </a:tr>
              <a:tr h="444151">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Structure de l'adresse IPv4</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Décrire la structure d'une adresse IPv4, y compris la partie hôte, la partie réseau et le masque de sous-réseau.</a:t>
                      </a:r>
                    </a:p>
                  </a:txBody>
                  <a:tcPr marL="68580" marR="68580" marT="0" marB="0"/>
                </a:tc>
                <a:extLst>
                  <a:ext uri="{0D108BD9-81ED-4DB2-BD59-A6C34878D82A}">
                    <a16:rowId xmlns:a16="http://schemas.microsoft.com/office/drawing/2014/main" val="1646858405"/>
                  </a:ext>
                </a:extLst>
              </a:tr>
              <a:tr h="315930">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Adresses IPv4 de monodiffusion, de diffusion et de multidiffusion</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Comparer les caractéristiques et les utilisations des adresses IPv4 de monodiffusion, de diffusion et de multidiffusion.</a:t>
                      </a:r>
                    </a:p>
                  </a:txBody>
                  <a:tcPr marL="68580" marR="68580" marT="0" marB="0"/>
                </a:tc>
                <a:extLst>
                  <a:ext uri="{0D108BD9-81ED-4DB2-BD59-A6C34878D82A}">
                    <a16:rowId xmlns:a16="http://schemas.microsoft.com/office/drawing/2014/main" val="1435904258"/>
                  </a:ext>
                </a:extLst>
              </a:tr>
              <a:tr h="444151">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Les types d'adresses IPv4</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Expliquer ce que sont les adresses IPv4 publiques, privées et réservées.</a:t>
                      </a:r>
                    </a:p>
                  </a:txBody>
                  <a:tcPr marL="68580" marR="68580" marT="0" marB="0"/>
                </a:tc>
                <a:extLst>
                  <a:ext uri="{0D108BD9-81ED-4DB2-BD59-A6C34878D82A}">
                    <a16:rowId xmlns:a16="http://schemas.microsoft.com/office/drawing/2014/main" val="131737215"/>
                  </a:ext>
                </a:extLst>
              </a:tr>
              <a:tr h="444151">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Segmentation du réseau</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Expliquer en quoi la segmentation d'un réseau permet d'améliorer la communication.</a:t>
                      </a:r>
                    </a:p>
                  </a:txBody>
                  <a:tcPr marL="68580" marR="68580" marT="0" marB="0"/>
                </a:tc>
                <a:extLst>
                  <a:ext uri="{0D108BD9-81ED-4DB2-BD59-A6C34878D82A}">
                    <a16:rowId xmlns:a16="http://schemas.microsoft.com/office/drawing/2014/main" val="3818444524"/>
                  </a:ext>
                </a:extLst>
              </a:tr>
              <a:tr h="444151">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Sous-réseau d'un réseau IPv4</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Calculer les sous-réseaux IPv4 pour un préfixe /24.</a:t>
                      </a:r>
                    </a:p>
                  </a:txBody>
                  <a:tcPr marL="68580" marR="68580" marT="0" marB="0"/>
                </a:tc>
                <a:extLst>
                  <a:ext uri="{0D108BD9-81ED-4DB2-BD59-A6C34878D82A}">
                    <a16:rowId xmlns:a16="http://schemas.microsoft.com/office/drawing/2014/main" val="1846877670"/>
                  </a:ext>
                </a:extLst>
              </a:tr>
            </a:tbl>
          </a:graphicData>
        </a:graphic>
      </p:graphicFrame>
    </p:spTree>
    <p:custDataLst>
      <p:tags r:id="rId1"/>
    </p:custDataLst>
    <p:extLst>
      <p:ext uri="{BB962C8B-B14F-4D97-AF65-F5344CB8AC3E}">
        <p14:creationId xmlns:p14="http://schemas.microsoft.com/office/powerpoint/2010/main" val="945709179"/>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du module (suite)</a:t>
            </a:r>
          </a:p>
        </p:txBody>
      </p:sp>
      <p:sp>
        <p:nvSpPr>
          <p:cNvPr id="3" name="Rectangle 1">
            <a:extLst>
              <a:ext uri="{FF2B5EF4-FFF2-40B4-BE49-F238E27FC236}">
                <a16:creationId xmlns:a16="http://schemas.microsoft.com/office/drawing/2014/main" id="{B5758CB9-E7D6-4639-ACDC-3F86DC2D2F72}"/>
              </a:ext>
            </a:extLst>
          </p:cNvPr>
          <p:cNvSpPr>
            <a:spLocks noChangeArrowheads="1"/>
          </p:cNvSpPr>
          <p:nvPr/>
        </p:nvSpPr>
        <p:spPr bwMode="auto">
          <a:xfrm>
            <a:off x="169682" y="769893"/>
            <a:ext cx="880463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Adressage IPv4</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lvl="0" defTabSz="914400" rtl="0" eaLnBrk="0" hangingPunct="0"/>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Objectifs du Module</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 </a:t>
            </a:r>
            <a:r>
              <a:rPr lang="fr-FR" sz="1600">
                <a:latin typeface="+mn-lt"/>
                <a:ea typeface="Calibri" panose="020F0502020204030204" pitchFamily="34" charset="0"/>
                <a:cs typeface="Calibri" panose="020F0502020204030204" pitchFamily="34" charset="0"/>
              </a:rPr>
              <a:t>Calculer un schéma de sous-réseau IPv4 pour segmenter efficacement votre réseau.</a:t>
            </a:r>
          </a:p>
        </p:txBody>
      </p:sp>
      <p:graphicFrame>
        <p:nvGraphicFramePr>
          <p:cNvPr id="2" name="Table 1">
            <a:extLst>
              <a:ext uri="{FF2B5EF4-FFF2-40B4-BE49-F238E27FC236}">
                <a16:creationId xmlns:a16="http://schemas.microsoft.com/office/drawing/2014/main" id="{E974E1EB-2DBE-496F-B0B0-6C44227DA401}"/>
              </a:ext>
            </a:extLst>
          </p:cNvPr>
          <p:cNvGraphicFramePr>
            <a:graphicFrameLocks noGrp="1"/>
          </p:cNvGraphicFramePr>
          <p:nvPr>
            <p:extLst>
              <p:ext uri="{D42A27DB-BD31-4B8C-83A1-F6EECF244321}">
                <p14:modId xmlns:p14="http://schemas.microsoft.com/office/powerpoint/2010/main" val="1992067022"/>
              </p:ext>
            </p:extLst>
          </p:nvPr>
        </p:nvGraphicFramePr>
        <p:xfrm>
          <a:off x="396000" y="1620000"/>
          <a:ext cx="8328900" cy="1989234"/>
        </p:xfrm>
        <a:graphic>
          <a:graphicData uri="http://schemas.openxmlformats.org/drawingml/2006/table">
            <a:tbl>
              <a:tblPr firstRow="1" firstCol="1" bandRow="1">
                <a:tableStyleId>{5C22544A-7EE6-4342-B048-85BDC9FD1C3A}</a:tableStyleId>
              </a:tblPr>
              <a:tblGrid>
                <a:gridCol w="4120000">
                  <a:extLst>
                    <a:ext uri="{9D8B030D-6E8A-4147-A177-3AD203B41FA5}">
                      <a16:colId xmlns:a16="http://schemas.microsoft.com/office/drawing/2014/main" val="1523797708"/>
                    </a:ext>
                  </a:extLst>
                </a:gridCol>
                <a:gridCol w="4208900">
                  <a:extLst>
                    <a:ext uri="{9D8B030D-6E8A-4147-A177-3AD203B41FA5}">
                      <a16:colId xmlns:a16="http://schemas.microsoft.com/office/drawing/2014/main" val="2750207184"/>
                    </a:ext>
                  </a:extLst>
                </a:gridCol>
              </a:tblGrid>
              <a:tr h="216347">
                <a:tc>
                  <a:txBody>
                    <a:bodyPr/>
                    <a:lstStyle/>
                    <a:p>
                      <a:pPr marL="0" marR="0" rtl="0">
                        <a:lnSpc>
                          <a:spcPct val="107000"/>
                        </a:lnSpc>
                        <a:spcBef>
                          <a:spcPts val="0"/>
                        </a:spcBef>
                        <a:spcAft>
                          <a:spcPts val="0"/>
                        </a:spcAft>
                      </a:pPr>
                      <a:r>
                        <a:rPr lang="fr-FR" sz="1400">
                          <a:effectLst/>
                        </a:rPr>
                        <a:t>Titre du Rubrique</a:t>
                      </a:r>
                    </a:p>
                  </a:txBody>
                  <a:tcPr marL="68580" marR="68580" marT="0" marB="0"/>
                </a:tc>
                <a:tc>
                  <a:txBody>
                    <a:bodyPr/>
                    <a:lstStyle/>
                    <a:p>
                      <a:pPr marL="0" marR="0" rtl="0">
                        <a:lnSpc>
                          <a:spcPct val="107000"/>
                        </a:lnSpc>
                        <a:spcBef>
                          <a:spcPts val="0"/>
                        </a:spcBef>
                        <a:spcAft>
                          <a:spcPts val="0"/>
                        </a:spcAft>
                      </a:pPr>
                      <a:r>
                        <a:rPr lang="fr-FR" sz="1400">
                          <a:effectLst/>
                        </a:rPr>
                        <a:t>Objectif du Rubrique</a:t>
                      </a:r>
                    </a:p>
                  </a:txBody>
                  <a:tcPr marL="68580" marR="68580" marT="0" marB="0"/>
                </a:tc>
                <a:extLst>
                  <a:ext uri="{0D108BD9-81ED-4DB2-BD59-A6C34878D82A}">
                    <a16:rowId xmlns:a16="http://schemas.microsoft.com/office/drawing/2014/main" val="1874061904"/>
                  </a:ext>
                </a:extLst>
              </a:tr>
              <a:tr h="444151">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Sous-réseau des péfixes /16 et /8</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Calculer les sous-réseaux IPv4 pour des préfixes /16 et /8.</a:t>
                      </a:r>
                    </a:p>
                  </a:txBody>
                  <a:tcPr marL="68580" marR="68580" marT="0" marB="0"/>
                </a:tc>
                <a:extLst>
                  <a:ext uri="{0D108BD9-81ED-4DB2-BD59-A6C34878D82A}">
                    <a16:rowId xmlns:a16="http://schemas.microsoft.com/office/drawing/2014/main" val="1646858405"/>
                  </a:ext>
                </a:extLst>
              </a:tr>
              <a:tr h="315930">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Segmentation du réseau pour répondre aux besoins</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Mettre en œuvre un schéma d'adressage IPv4 à partir d'un ensemble de critères de segmentation.</a:t>
                      </a:r>
                    </a:p>
                  </a:txBody>
                  <a:tcPr marL="68580" marR="68580" marT="0" marB="0"/>
                </a:tc>
                <a:extLst>
                  <a:ext uri="{0D108BD9-81ED-4DB2-BD59-A6C34878D82A}">
                    <a16:rowId xmlns:a16="http://schemas.microsoft.com/office/drawing/2014/main" val="1435904258"/>
                  </a:ext>
                </a:extLst>
              </a:tr>
              <a:tr h="444151">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masquage de sous-réseau de longueur variable (VLSM)</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Expliquer comment créer un schéma d'adressage flexible grâce au masque de sous-réseau à longueur variable.</a:t>
                      </a:r>
                    </a:p>
                  </a:txBody>
                  <a:tcPr marL="68580" marR="68580" marT="0" marB="0"/>
                </a:tc>
                <a:extLst>
                  <a:ext uri="{0D108BD9-81ED-4DB2-BD59-A6C34878D82A}">
                    <a16:rowId xmlns:a16="http://schemas.microsoft.com/office/drawing/2014/main" val="131737215"/>
                  </a:ext>
                </a:extLst>
              </a:tr>
              <a:tr h="444151">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Conception structurée</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Mettre en œuvre un schéma d'adressage de masque de sous-réseau à longueur variable.</a:t>
                      </a:r>
                    </a:p>
                  </a:txBody>
                  <a:tcPr marL="68580" marR="68580" marT="0" marB="0"/>
                </a:tc>
                <a:extLst>
                  <a:ext uri="{0D108BD9-81ED-4DB2-BD59-A6C34878D82A}">
                    <a16:rowId xmlns:a16="http://schemas.microsoft.com/office/drawing/2014/main" val="3818444524"/>
                  </a:ext>
                </a:extLst>
              </a:tr>
            </a:tbl>
          </a:graphicData>
        </a:graphic>
      </p:graphicFrame>
    </p:spTree>
    <p:custDataLst>
      <p:tags r:id="rId1"/>
    </p:custDataLst>
    <p:extLst>
      <p:ext uri="{BB962C8B-B14F-4D97-AF65-F5344CB8AC3E}">
        <p14:creationId xmlns:p14="http://schemas.microsoft.com/office/powerpoint/2010/main" val="3396600831"/>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11.1 Structure de l'adresse IPv4</a:t>
            </a:r>
            <a:br>
              <a:rPr lang="en-US" dirty="0">
                <a:solidFill>
                  <a:schemeClr val="accent5">
                    <a:lumMod val="40000"/>
                    <a:lumOff val="60000"/>
                  </a:schemeClr>
                </a:solidFill>
              </a:rPr>
            </a:br>
            <a:endParaRPr lang="en-US"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La structure d'une adresse IPv4</a:t>
            </a:r>
            <a:br>
              <a:rPr lang="en-US" dirty="0"/>
            </a:br>
            <a:r>
              <a:rPr lang="fr-FR" sz="2400"/>
              <a:t>Les parties réseau et hôte</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2085744"/>
          </a:xfrm>
        </p:spPr>
        <p:txBody>
          <a:bodyPr/>
          <a:lstStyle/>
          <a:p>
            <a:pPr marL="342900" indent="-342900" algn="l" rtl="0">
              <a:buFont typeface="Arial" panose="020B0604020202020204" pitchFamily="34" charset="0"/>
              <a:buChar char="•"/>
            </a:pPr>
            <a:r>
              <a:rPr lang="fr-FR" sz="1600">
                <a:solidFill>
                  <a:srgbClr val="000000"/>
                </a:solidFill>
              </a:rPr>
              <a:t>Une adresse IPv4 est une adresse hiérarchique de 32 bits qui se compose d'une partie réseau et d'une partie hôte. </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Lorsque vous déterminez la partie réseau et la partie hôte, il est nécessaire d'examiner le flux de 32 bits.</a:t>
            </a:r>
          </a:p>
          <a:p>
            <a:pPr marL="342900" indent="-342900" algn="l" rtl="0">
              <a:buFont typeface="Arial" panose="020B0604020202020204" pitchFamily="34" charset="0"/>
              <a:buChar char="•"/>
            </a:pPr>
            <a:r>
              <a:rPr lang="fr-FR" sz="1600">
                <a:solidFill>
                  <a:srgbClr val="000000"/>
                </a:solidFill>
              </a:rPr>
              <a:t>Le masque de sous-réseau sert à déterminer la partie réseau d'une adresse IP. </a:t>
            </a:r>
          </a:p>
        </p:txBody>
      </p:sp>
      <p:pic>
        <p:nvPicPr>
          <p:cNvPr id="2" name="Picture 1">
            <a:extLst>
              <a:ext uri="{FF2B5EF4-FFF2-40B4-BE49-F238E27FC236}">
                <a16:creationId xmlns:a16="http://schemas.microsoft.com/office/drawing/2014/main" id="{45D4F014-EE3C-4707-828B-FA78C75DBDCD}"/>
              </a:ext>
            </a:extLst>
          </p:cNvPr>
          <p:cNvPicPr>
            <a:picLocks noChangeAspect="1"/>
          </p:cNvPicPr>
          <p:nvPr/>
        </p:nvPicPr>
        <p:blipFill>
          <a:blip r:embed="rId3"/>
          <a:stretch>
            <a:fillRect/>
          </a:stretch>
        </p:blipFill>
        <p:spPr>
          <a:xfrm>
            <a:off x="2050804" y="3066806"/>
            <a:ext cx="4457929" cy="1524078"/>
          </a:xfrm>
          <a:prstGeom prst="rect">
            <a:avLst/>
          </a:prstGeom>
        </p:spPr>
      </p:pic>
    </p:spTree>
    <p:extLst>
      <p:ext uri="{BB962C8B-B14F-4D97-AF65-F5344CB8AC3E}">
        <p14:creationId xmlns:p14="http://schemas.microsoft.com/office/powerpoint/2010/main" val="167106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11</a:t>
            </a:r>
          </a:p>
        </p:txBody>
      </p:sp>
      <p:sp>
        <p:nvSpPr>
          <p:cNvPr id="4099" name="Rectangle 34"/>
          <p:cNvSpPr>
            <a:spLocks noGrp="1" noChangeArrowheads="1"/>
          </p:cNvSpPr>
          <p:nvPr>
            <p:ph idx="1"/>
          </p:nvPr>
        </p:nvSpPr>
        <p:spPr>
          <a:xfrm>
            <a:off x="145357" y="808179"/>
            <a:ext cx="8433035" cy="3773247"/>
          </a:xfrm>
        </p:spPr>
        <p:txBody>
          <a:bodyPr/>
          <a:lstStyle/>
          <a:p>
            <a:pPr marL="0" indent="0" rtl="0">
              <a:buNone/>
            </a:pPr>
            <a:r>
              <a:rPr lang="fr-FR"/>
              <a:t>Cette présentation PowerPoint est divisée en deux parties :</a:t>
            </a:r>
          </a:p>
          <a:p>
            <a:pPr rtl="0">
              <a:buFont typeface="Arial" panose="020B0604020202020204" pitchFamily="34" charset="0"/>
              <a:buChar char="•"/>
            </a:pPr>
            <a:r>
              <a:rPr lang="fr-FR"/>
              <a:t>Guide de planification de l'enseignant</a:t>
            </a:r>
          </a:p>
          <a:p>
            <a:pPr lvl="1" rtl="0"/>
            <a:r>
              <a:rPr lang="fr-FR"/>
              <a:t>Informations pour vous aider à vous familiariser avec le module</a:t>
            </a:r>
          </a:p>
          <a:p>
            <a:pPr lvl="1" rtl="0"/>
            <a:r>
              <a:rPr lang="fr-FR"/>
              <a:t>Outils pédagogiques</a:t>
            </a:r>
          </a:p>
          <a:p>
            <a:pPr rtl="0">
              <a:buFont typeface="Arial" panose="020B0604020202020204" pitchFamily="34" charset="0"/>
              <a:buChar char="•"/>
            </a:pPr>
            <a:r>
              <a:rPr lang="fr-FR"/>
              <a:t>Présentation en classe pour le formateur</a:t>
            </a:r>
          </a:p>
          <a:p>
            <a:pPr lvl="1" rtl="0"/>
            <a:r>
              <a:rPr lang="fr-FR"/>
              <a:t>Diapositives facultatives que vous pouvez utiliser en classe</a:t>
            </a:r>
          </a:p>
          <a:p>
            <a:pPr lvl="1" rtl="0"/>
            <a:r>
              <a:rPr lang="fr-FR"/>
              <a:t>Commence à la diapositive 15</a:t>
            </a:r>
          </a:p>
          <a:p>
            <a:pPr marL="142875" lvl="1" indent="0" algn="ctr" rtl="0">
              <a:buNone/>
            </a:pPr>
            <a:r>
              <a:rPr lang="fr-FR" sz="1600" b="1"/>
              <a:t>Remarque </a:t>
            </a:r>
            <a:r>
              <a:rPr lang="fr-FR" sz="1600"/>
              <a:t>: supprimez le guide de planification de cette présentation avant de la partager.</a:t>
            </a:r>
          </a:p>
          <a:p>
            <a:pPr marL="0" indent="0" rtl="0">
              <a:buNone/>
            </a:pPr>
            <a:r>
              <a:rPr lang="fr-FR" sz="1600" b="1">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La structure d'une adresse IPv4</a:t>
            </a:r>
            <a:br>
              <a:rPr lang="en-US" dirty="0"/>
            </a:br>
            <a:r>
              <a:rPr lang="fr-FR" sz="2400"/>
              <a:t>Le masque de sous-réseau</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731837"/>
          </a:xfrm>
        </p:spPr>
        <p:txBody>
          <a:bodyPr/>
          <a:lstStyle/>
          <a:p>
            <a:pPr marL="342900" indent="-342900" algn="l" rtl="0">
              <a:buFont typeface="Arial" panose="020B0604020202020204" pitchFamily="34" charset="0"/>
              <a:buChar char="•"/>
            </a:pPr>
            <a:r>
              <a:rPr lang="fr-FR" sz="1600">
                <a:solidFill>
                  <a:srgbClr val="000000"/>
                </a:solidFill>
              </a:rPr>
              <a:t>Pour identifier les parties réseau et hôte d'une adresse IPv4, chaque bit du masque de sous-réseau est comparé à l'adresse IPv4, de gauche à droite.</a:t>
            </a: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p:txBody>
      </p:sp>
      <p:sp>
        <p:nvSpPr>
          <p:cNvPr id="5" name="Content Placeholder 3">
            <a:extLst>
              <a:ext uri="{FF2B5EF4-FFF2-40B4-BE49-F238E27FC236}">
                <a16:creationId xmlns:a16="http://schemas.microsoft.com/office/drawing/2014/main" id="{F127D040-EF9A-41B6-A2B0-0C5D87D85AC1}"/>
              </a:ext>
            </a:extLst>
          </p:cNvPr>
          <p:cNvSpPr txBox="1">
            <a:spLocks/>
          </p:cNvSpPr>
          <p:nvPr/>
        </p:nvSpPr>
        <p:spPr>
          <a:xfrm>
            <a:off x="431971" y="1684028"/>
            <a:ext cx="3031991" cy="154685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lang="fr-FR" sz="1600">
                <a:solidFill>
                  <a:srgbClr val="000000"/>
                </a:solidFill>
              </a:rPr>
              <a:t>En réalité, le processus utilisé pour identifier la partie réseau et la partie hôte est appelé l'opération AND.</a:t>
            </a:r>
          </a:p>
          <a:p>
            <a:pPr marL="342900" indent="-342900" algn="l">
              <a:buFont typeface="Arial" panose="020B0604020202020204" pitchFamily="34" charset="0"/>
              <a:buChar char="•"/>
            </a:pPr>
            <a:endParaRPr lang="en-CA" sz="1600" dirty="0">
              <a:solidFill>
                <a:srgbClr val="000000"/>
              </a:solidFill>
            </a:endParaRPr>
          </a:p>
        </p:txBody>
      </p:sp>
      <p:pic>
        <p:nvPicPr>
          <p:cNvPr id="2" name="Picture 1">
            <a:extLst>
              <a:ext uri="{FF2B5EF4-FFF2-40B4-BE49-F238E27FC236}">
                <a16:creationId xmlns:a16="http://schemas.microsoft.com/office/drawing/2014/main" id="{82DA54EB-7DE0-40F0-802E-91DE00F2C9A7}"/>
              </a:ext>
            </a:extLst>
          </p:cNvPr>
          <p:cNvPicPr>
            <a:picLocks noChangeAspect="1"/>
          </p:cNvPicPr>
          <p:nvPr/>
        </p:nvPicPr>
        <p:blipFill>
          <a:blip r:embed="rId3"/>
          <a:stretch>
            <a:fillRect/>
          </a:stretch>
        </p:blipFill>
        <p:spPr>
          <a:xfrm>
            <a:off x="3874858" y="1710838"/>
            <a:ext cx="4470630" cy="2159111"/>
          </a:xfrm>
          <a:prstGeom prst="rect">
            <a:avLst/>
          </a:prstGeom>
          <a:ln>
            <a:solidFill>
              <a:srgbClr val="0070C0"/>
            </a:solidFill>
          </a:ln>
        </p:spPr>
      </p:pic>
    </p:spTree>
    <p:extLst>
      <p:ext uri="{BB962C8B-B14F-4D97-AF65-F5344CB8AC3E}">
        <p14:creationId xmlns:p14="http://schemas.microsoft.com/office/powerpoint/2010/main" val="325785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La structure d'une adresse</a:t>
            </a:r>
            <a:br>
              <a:rPr lang="en-US" dirty="0"/>
            </a:br>
            <a:r>
              <a:rPr lang="fr-FR" sz="2400"/>
              <a:t>La longueur de préfixe</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510802"/>
          </a:xfrm>
        </p:spPr>
        <p:txBody>
          <a:bodyPr/>
          <a:lstStyle/>
          <a:p>
            <a:pPr marL="342900" indent="-342900" algn="l" rtl="0">
              <a:buFont typeface="Arial" panose="020B0604020202020204" pitchFamily="34" charset="0"/>
              <a:buChar char="•"/>
            </a:pPr>
            <a:r>
              <a:rPr lang="fr-FR" sz="1600">
                <a:solidFill>
                  <a:srgbClr val="000000"/>
                </a:solidFill>
              </a:rPr>
              <a:t>Une longueur de préfixe est une méthode fastidieux d'exprimer une adresse de masque de sous-réseau.</a:t>
            </a:r>
          </a:p>
        </p:txBody>
      </p:sp>
      <p:sp>
        <p:nvSpPr>
          <p:cNvPr id="5" name="Content Placeholder 3">
            <a:extLst>
              <a:ext uri="{FF2B5EF4-FFF2-40B4-BE49-F238E27FC236}">
                <a16:creationId xmlns:a16="http://schemas.microsoft.com/office/drawing/2014/main" id="{121F958E-C237-4731-8453-C4FA21B38C3F}"/>
              </a:ext>
            </a:extLst>
          </p:cNvPr>
          <p:cNvSpPr txBox="1">
            <a:spLocks/>
          </p:cNvSpPr>
          <p:nvPr/>
        </p:nvSpPr>
        <p:spPr>
          <a:xfrm>
            <a:off x="431970" y="1447090"/>
            <a:ext cx="337623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lang="fr-FR" sz="1600">
                <a:solidFill>
                  <a:srgbClr val="000000"/>
                </a:solidFill>
              </a:rPr>
              <a:t>En fait, la longueur de préfixe correspond au nombre de bits définis sur 1 dans le masque de sous-réseau. </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Elle est notée au moyen de la « notation de barre oblique », il suffit donc de compter le nombre de bits du masque de sous-réseau et d'y ajouter une barre oblique.</a:t>
            </a:r>
          </a:p>
        </p:txBody>
      </p:sp>
      <p:graphicFrame>
        <p:nvGraphicFramePr>
          <p:cNvPr id="2" name="Table 1">
            <a:extLst>
              <a:ext uri="{FF2B5EF4-FFF2-40B4-BE49-F238E27FC236}">
                <a16:creationId xmlns:a16="http://schemas.microsoft.com/office/drawing/2014/main" id="{F233CEE0-728D-4198-87F2-5E9774E181A6}"/>
              </a:ext>
            </a:extLst>
          </p:cNvPr>
          <p:cNvGraphicFramePr>
            <a:graphicFrameLocks noGrp="1"/>
          </p:cNvGraphicFramePr>
          <p:nvPr>
            <p:extLst>
              <p:ext uri="{D42A27DB-BD31-4B8C-83A1-F6EECF244321}">
                <p14:modId xmlns:p14="http://schemas.microsoft.com/office/powerpoint/2010/main" val="1207012623"/>
              </p:ext>
            </p:extLst>
          </p:nvPr>
        </p:nvGraphicFramePr>
        <p:xfrm>
          <a:off x="4046221" y="1366221"/>
          <a:ext cx="4762500" cy="3452000"/>
        </p:xfrm>
        <a:graphic>
          <a:graphicData uri="http://schemas.openxmlformats.org/drawingml/2006/table">
            <a:tbl>
              <a:tblPr firstRow="1" bandRow="1">
                <a:tableStyleId>{5C22544A-7EE6-4342-B048-85BDC9FD1C3A}</a:tableStyleId>
              </a:tblPr>
              <a:tblGrid>
                <a:gridCol w="1150619">
                  <a:extLst>
                    <a:ext uri="{9D8B030D-6E8A-4147-A177-3AD203B41FA5}">
                      <a16:colId xmlns:a16="http://schemas.microsoft.com/office/drawing/2014/main" val="2853717215"/>
                    </a:ext>
                  </a:extLst>
                </a:gridCol>
                <a:gridCol w="2628321">
                  <a:extLst>
                    <a:ext uri="{9D8B030D-6E8A-4147-A177-3AD203B41FA5}">
                      <a16:colId xmlns:a16="http://schemas.microsoft.com/office/drawing/2014/main" val="3859420295"/>
                    </a:ext>
                  </a:extLst>
                </a:gridCol>
                <a:gridCol w="983560">
                  <a:extLst>
                    <a:ext uri="{9D8B030D-6E8A-4147-A177-3AD203B41FA5}">
                      <a16:colId xmlns:a16="http://schemas.microsoft.com/office/drawing/2014/main" val="2152541703"/>
                    </a:ext>
                  </a:extLst>
                </a:gridCol>
              </a:tblGrid>
              <a:tr h="340940">
                <a:tc>
                  <a:txBody>
                    <a:bodyPr/>
                    <a:lstStyle/>
                    <a:p>
                      <a:pPr algn="l" rtl="0" fontAlgn="ctr"/>
                      <a:r>
                        <a:rPr lang="fr-FR" sz="1050" b="1">
                          <a:effectLst/>
                        </a:rPr>
                        <a:t>Masque de sous-réseau</a:t>
                      </a:r>
                    </a:p>
                  </a:txBody>
                  <a:tcPr marL="31750" marR="31750" marT="31750" marB="31750" anchor="ctr"/>
                </a:tc>
                <a:tc>
                  <a:txBody>
                    <a:bodyPr/>
                    <a:lstStyle/>
                    <a:p>
                      <a:pPr algn="l" rtl="0" fontAlgn="ctr"/>
                      <a:r>
                        <a:rPr lang="fr-FR" sz="1050" b="1">
                          <a:effectLst/>
                        </a:rPr>
                        <a:t>Adresse 32 bits</a:t>
                      </a:r>
                    </a:p>
                  </a:txBody>
                  <a:tcPr marL="31750" marR="31750" marT="31750" marB="31750" anchor="ctr"/>
                </a:tc>
                <a:tc>
                  <a:txBody>
                    <a:bodyPr/>
                    <a:lstStyle/>
                    <a:p>
                      <a:pPr algn="l" rtl="0" fontAlgn="ctr"/>
                      <a:r>
                        <a:rPr lang="fr-FR" sz="1050" b="1">
                          <a:effectLst/>
                        </a:rPr>
                        <a:t>Préfixe </a:t>
                      </a:r>
                    </a:p>
                    <a:p>
                      <a:pPr algn="l" rtl="0" fontAlgn="ctr"/>
                      <a:r>
                        <a:rPr lang="fr-FR" sz="1050" b="1">
                          <a:effectLst/>
                        </a:rPr>
                        <a:t>Longueur</a:t>
                      </a:r>
                    </a:p>
                  </a:txBody>
                  <a:tcPr marL="31750" marR="31750" marT="31750" marB="31750" anchor="ctr"/>
                </a:tc>
                <a:extLst>
                  <a:ext uri="{0D108BD9-81ED-4DB2-BD59-A6C34878D82A}">
                    <a16:rowId xmlns:a16="http://schemas.microsoft.com/office/drawing/2014/main" val="1617726287"/>
                  </a:ext>
                </a:extLst>
              </a:tr>
              <a:tr h="340940">
                <a:tc>
                  <a:txBody>
                    <a:bodyPr/>
                    <a:lstStyle/>
                    <a:p>
                      <a:pPr rtl="0" fontAlgn="ctr"/>
                      <a:r>
                        <a:rPr lang="fr-FR" sz="1000" b="0">
                          <a:effectLst/>
                        </a:rPr>
                        <a:t>255.0.0.0</a:t>
                      </a:r>
                    </a:p>
                  </a:txBody>
                  <a:tcPr marL="31750" marR="31750" marT="31750" marB="31750" anchor="ctr"/>
                </a:tc>
                <a:tc>
                  <a:txBody>
                    <a:bodyPr/>
                    <a:lstStyle/>
                    <a:p>
                      <a:pPr rtl="0" fontAlgn="ctr"/>
                      <a:r>
                        <a:rPr lang="fr-FR" sz="1000" b="0">
                          <a:effectLst/>
                        </a:rPr>
                        <a:t>11111111.00000000.00000000.00000000</a:t>
                      </a:r>
                    </a:p>
                  </a:txBody>
                  <a:tcPr marL="31750" marR="31750" marT="31750" marB="31750" anchor="ctr"/>
                </a:tc>
                <a:tc>
                  <a:txBody>
                    <a:bodyPr/>
                    <a:lstStyle/>
                    <a:p>
                      <a:pPr rtl="0" fontAlgn="ctr"/>
                      <a:r>
                        <a:rPr lang="fr-FR" sz="1000" b="0">
                          <a:effectLst/>
                        </a:rPr>
                        <a:t>/8</a:t>
                      </a:r>
                    </a:p>
                  </a:txBody>
                  <a:tcPr marL="31750" marR="31750" marT="31750" marB="31750" anchor="ctr"/>
                </a:tc>
                <a:extLst>
                  <a:ext uri="{0D108BD9-81ED-4DB2-BD59-A6C34878D82A}">
                    <a16:rowId xmlns:a16="http://schemas.microsoft.com/office/drawing/2014/main" val="3476665342"/>
                  </a:ext>
                </a:extLst>
              </a:tr>
              <a:tr h="340940">
                <a:tc>
                  <a:txBody>
                    <a:bodyPr/>
                    <a:lstStyle/>
                    <a:p>
                      <a:pPr rtl="0" fontAlgn="ctr"/>
                      <a:r>
                        <a:rPr lang="fr-FR" sz="1000" b="0">
                          <a:effectLst/>
                        </a:rPr>
                        <a:t>255.255.0.0</a:t>
                      </a:r>
                    </a:p>
                  </a:txBody>
                  <a:tcPr marL="31750" marR="31750" marT="31750" marB="31750" anchor="ctr"/>
                </a:tc>
                <a:tc>
                  <a:txBody>
                    <a:bodyPr/>
                    <a:lstStyle/>
                    <a:p>
                      <a:pPr rtl="0" fontAlgn="ctr"/>
                      <a:r>
                        <a:rPr lang="fr-FR" sz="1000" b="0">
                          <a:effectLst/>
                        </a:rPr>
                        <a:t>11111111.11111111.00000000.00000000</a:t>
                      </a:r>
                    </a:p>
                  </a:txBody>
                  <a:tcPr marL="31750" marR="31750" marT="31750" marB="31750" anchor="ctr"/>
                </a:tc>
                <a:tc>
                  <a:txBody>
                    <a:bodyPr/>
                    <a:lstStyle/>
                    <a:p>
                      <a:pPr rtl="0" fontAlgn="ctr"/>
                      <a:r>
                        <a:rPr lang="fr-FR" sz="1000" b="0">
                          <a:effectLst/>
                        </a:rPr>
                        <a:t>/16</a:t>
                      </a:r>
                    </a:p>
                  </a:txBody>
                  <a:tcPr marL="31750" marR="31750" marT="31750" marB="31750" anchor="ctr"/>
                </a:tc>
                <a:extLst>
                  <a:ext uri="{0D108BD9-81ED-4DB2-BD59-A6C34878D82A}">
                    <a16:rowId xmlns:a16="http://schemas.microsoft.com/office/drawing/2014/main" val="863355901"/>
                  </a:ext>
                </a:extLst>
              </a:tr>
              <a:tr h="340940">
                <a:tc>
                  <a:txBody>
                    <a:bodyPr/>
                    <a:lstStyle/>
                    <a:p>
                      <a:pPr rtl="0" fontAlgn="ctr"/>
                      <a:r>
                        <a:rPr lang="fr-FR" sz="1000" b="0">
                          <a:effectLst/>
                        </a:rPr>
                        <a:t>255.255.255.0</a:t>
                      </a:r>
                    </a:p>
                  </a:txBody>
                  <a:tcPr marL="31750" marR="31750" marT="31750" marB="31750" anchor="ctr"/>
                </a:tc>
                <a:tc>
                  <a:txBody>
                    <a:bodyPr/>
                    <a:lstStyle/>
                    <a:p>
                      <a:pPr rtl="0" fontAlgn="ctr"/>
                      <a:r>
                        <a:rPr lang="fr-FR" sz="1000" b="0">
                          <a:effectLst/>
                        </a:rPr>
                        <a:t>11111111.11111111.11111111.00000000</a:t>
                      </a:r>
                    </a:p>
                  </a:txBody>
                  <a:tcPr marL="31750" marR="31750" marT="31750" marB="31750" anchor="ctr"/>
                </a:tc>
                <a:tc>
                  <a:txBody>
                    <a:bodyPr/>
                    <a:lstStyle/>
                    <a:p>
                      <a:pPr rtl="0" fontAlgn="ctr"/>
                      <a:r>
                        <a:rPr lang="fr-FR" sz="1000" b="0">
                          <a:effectLst/>
                        </a:rPr>
                        <a:t>/24</a:t>
                      </a:r>
                    </a:p>
                  </a:txBody>
                  <a:tcPr marL="31750" marR="31750" marT="31750" marB="31750" anchor="ctr"/>
                </a:tc>
                <a:extLst>
                  <a:ext uri="{0D108BD9-81ED-4DB2-BD59-A6C34878D82A}">
                    <a16:rowId xmlns:a16="http://schemas.microsoft.com/office/drawing/2014/main" val="2609772987"/>
                  </a:ext>
                </a:extLst>
              </a:tr>
              <a:tr h="340940">
                <a:tc>
                  <a:txBody>
                    <a:bodyPr/>
                    <a:lstStyle/>
                    <a:p>
                      <a:pPr rtl="0" fontAlgn="ctr"/>
                      <a:r>
                        <a:rPr lang="fr-FR" sz="1000" b="0">
                          <a:effectLst/>
                        </a:rPr>
                        <a:t>255.255.255.128</a:t>
                      </a:r>
                    </a:p>
                  </a:txBody>
                  <a:tcPr marL="31750" marR="31750" marT="31750" marB="31750" anchor="ctr"/>
                </a:tc>
                <a:tc>
                  <a:txBody>
                    <a:bodyPr/>
                    <a:lstStyle/>
                    <a:p>
                      <a:pPr rtl="0" fontAlgn="ctr"/>
                      <a:r>
                        <a:rPr lang="fr-FR" sz="1000" b="0">
                          <a:effectLst/>
                        </a:rPr>
                        <a:t>11111111.111111.11111111.10000000</a:t>
                      </a:r>
                    </a:p>
                  </a:txBody>
                  <a:tcPr marL="31750" marR="31750" marT="31750" marB="31750" anchor="ctr"/>
                </a:tc>
                <a:tc>
                  <a:txBody>
                    <a:bodyPr/>
                    <a:lstStyle/>
                    <a:p>
                      <a:pPr rtl="0" fontAlgn="ctr"/>
                      <a:r>
                        <a:rPr lang="fr-FR" sz="1000" b="0">
                          <a:effectLst/>
                        </a:rPr>
                        <a:t>/25</a:t>
                      </a:r>
                    </a:p>
                  </a:txBody>
                  <a:tcPr marL="31750" marR="31750" marT="31750" marB="31750" anchor="ctr"/>
                </a:tc>
                <a:extLst>
                  <a:ext uri="{0D108BD9-81ED-4DB2-BD59-A6C34878D82A}">
                    <a16:rowId xmlns:a16="http://schemas.microsoft.com/office/drawing/2014/main" val="1362219286"/>
                  </a:ext>
                </a:extLst>
              </a:tr>
              <a:tr h="340940">
                <a:tc>
                  <a:txBody>
                    <a:bodyPr/>
                    <a:lstStyle/>
                    <a:p>
                      <a:pPr rtl="0" fontAlgn="ctr"/>
                      <a:r>
                        <a:rPr lang="fr-FR" sz="1000" b="0">
                          <a:effectLst/>
                        </a:rPr>
                        <a:t>255.255.255.192</a:t>
                      </a:r>
                    </a:p>
                  </a:txBody>
                  <a:tcPr marL="31750" marR="31750" marT="31750" marB="31750" anchor="ctr"/>
                </a:tc>
                <a:tc>
                  <a:txBody>
                    <a:bodyPr/>
                    <a:lstStyle/>
                    <a:p>
                      <a:pPr rtl="0" fontAlgn="ctr"/>
                      <a:r>
                        <a:rPr lang="fr-FR" sz="1000" b="0">
                          <a:effectLst/>
                        </a:rPr>
                        <a:t>11111111.11111111.11111111.11000000</a:t>
                      </a:r>
                    </a:p>
                  </a:txBody>
                  <a:tcPr marL="31750" marR="31750" marT="31750" marB="31750" anchor="ctr"/>
                </a:tc>
                <a:tc>
                  <a:txBody>
                    <a:bodyPr/>
                    <a:lstStyle/>
                    <a:p>
                      <a:pPr rtl="0" fontAlgn="ctr"/>
                      <a:r>
                        <a:rPr lang="fr-FR" sz="1000" b="0">
                          <a:effectLst/>
                        </a:rPr>
                        <a:t>/26</a:t>
                      </a:r>
                    </a:p>
                  </a:txBody>
                  <a:tcPr marL="31750" marR="31750" marT="31750" marB="31750" anchor="ctr"/>
                </a:tc>
                <a:extLst>
                  <a:ext uri="{0D108BD9-81ED-4DB2-BD59-A6C34878D82A}">
                    <a16:rowId xmlns:a16="http://schemas.microsoft.com/office/drawing/2014/main" val="2881816204"/>
                  </a:ext>
                </a:extLst>
              </a:tr>
              <a:tr h="340940">
                <a:tc>
                  <a:txBody>
                    <a:bodyPr/>
                    <a:lstStyle/>
                    <a:p>
                      <a:pPr rtl="0" fontAlgn="ctr"/>
                      <a:r>
                        <a:rPr lang="fr-FR" sz="1000" b="0">
                          <a:effectLst/>
                        </a:rPr>
                        <a:t>255.255.255.224</a:t>
                      </a:r>
                    </a:p>
                  </a:txBody>
                  <a:tcPr marL="31750" marR="31750" marT="31750" marB="31750" anchor="ctr"/>
                </a:tc>
                <a:tc>
                  <a:txBody>
                    <a:bodyPr/>
                    <a:lstStyle/>
                    <a:p>
                      <a:pPr rtl="0" fontAlgn="ctr"/>
                      <a:r>
                        <a:rPr lang="fr-FR" sz="1000" b="0">
                          <a:effectLst/>
                        </a:rPr>
                        <a:t>11111111.11111111.11111111.11100000</a:t>
                      </a:r>
                    </a:p>
                  </a:txBody>
                  <a:tcPr marL="31750" marR="31750" marT="31750" marB="31750" anchor="ctr"/>
                </a:tc>
                <a:tc>
                  <a:txBody>
                    <a:bodyPr/>
                    <a:lstStyle/>
                    <a:p>
                      <a:pPr rtl="0" fontAlgn="ctr"/>
                      <a:r>
                        <a:rPr lang="fr-FR" sz="1000" b="0">
                          <a:effectLst/>
                        </a:rPr>
                        <a:t>/27</a:t>
                      </a:r>
                    </a:p>
                  </a:txBody>
                  <a:tcPr marL="31750" marR="31750" marT="31750" marB="31750" anchor="ctr"/>
                </a:tc>
                <a:extLst>
                  <a:ext uri="{0D108BD9-81ED-4DB2-BD59-A6C34878D82A}">
                    <a16:rowId xmlns:a16="http://schemas.microsoft.com/office/drawing/2014/main" val="1859046036"/>
                  </a:ext>
                </a:extLst>
              </a:tr>
              <a:tr h="340940">
                <a:tc>
                  <a:txBody>
                    <a:bodyPr/>
                    <a:lstStyle/>
                    <a:p>
                      <a:pPr rtl="0" fontAlgn="ctr"/>
                      <a:r>
                        <a:rPr lang="fr-FR" sz="1000" b="0">
                          <a:effectLst/>
                        </a:rPr>
                        <a:t>255.255.255.240</a:t>
                      </a:r>
                    </a:p>
                  </a:txBody>
                  <a:tcPr marL="31750" marR="31750" marT="31750" marB="31750" anchor="ctr"/>
                </a:tc>
                <a:tc>
                  <a:txBody>
                    <a:bodyPr/>
                    <a:lstStyle/>
                    <a:p>
                      <a:pPr rtl="0" fontAlgn="ctr"/>
                      <a:r>
                        <a:rPr lang="fr-FR" sz="1000" b="0">
                          <a:effectLst/>
                        </a:rPr>
                        <a:t>11111111.11111111.11111111.11110000</a:t>
                      </a:r>
                    </a:p>
                  </a:txBody>
                  <a:tcPr marL="31750" marR="31750" marT="31750" marB="31750" anchor="ctr"/>
                </a:tc>
                <a:tc>
                  <a:txBody>
                    <a:bodyPr/>
                    <a:lstStyle/>
                    <a:p>
                      <a:pPr rtl="0" fontAlgn="ctr"/>
                      <a:r>
                        <a:rPr lang="fr-FR" sz="1000" b="0">
                          <a:effectLst/>
                        </a:rPr>
                        <a:t>/28</a:t>
                      </a:r>
                    </a:p>
                  </a:txBody>
                  <a:tcPr marL="31750" marR="31750" marT="31750" marB="31750" anchor="ctr"/>
                </a:tc>
                <a:extLst>
                  <a:ext uri="{0D108BD9-81ED-4DB2-BD59-A6C34878D82A}">
                    <a16:rowId xmlns:a16="http://schemas.microsoft.com/office/drawing/2014/main" val="2913653739"/>
                  </a:ext>
                </a:extLst>
              </a:tr>
              <a:tr h="340940">
                <a:tc>
                  <a:txBody>
                    <a:bodyPr/>
                    <a:lstStyle/>
                    <a:p>
                      <a:pPr rtl="0" fontAlgn="ctr"/>
                      <a:r>
                        <a:rPr lang="fr-FR" sz="1000" b="0">
                          <a:effectLst/>
                        </a:rPr>
                        <a:t>255.255.255.248</a:t>
                      </a:r>
                    </a:p>
                  </a:txBody>
                  <a:tcPr marL="31750" marR="31750" marT="31750" marB="31750" anchor="ctr"/>
                </a:tc>
                <a:tc>
                  <a:txBody>
                    <a:bodyPr/>
                    <a:lstStyle/>
                    <a:p>
                      <a:pPr rtl="0" fontAlgn="ctr"/>
                      <a:r>
                        <a:rPr lang="fr-FR" sz="1000" b="0">
                          <a:effectLst/>
                        </a:rPr>
                        <a:t>11111111.11111111.11111111.11111000</a:t>
                      </a:r>
                    </a:p>
                  </a:txBody>
                  <a:tcPr marL="31750" marR="31750" marT="31750" marB="31750" anchor="ctr"/>
                </a:tc>
                <a:tc>
                  <a:txBody>
                    <a:bodyPr/>
                    <a:lstStyle/>
                    <a:p>
                      <a:pPr rtl="0" fontAlgn="ctr"/>
                      <a:r>
                        <a:rPr lang="fr-FR" sz="1000" b="0">
                          <a:effectLst/>
                        </a:rPr>
                        <a:t>/29</a:t>
                      </a:r>
                    </a:p>
                  </a:txBody>
                  <a:tcPr marL="31750" marR="31750" marT="31750" marB="31750" anchor="ctr"/>
                </a:tc>
                <a:extLst>
                  <a:ext uri="{0D108BD9-81ED-4DB2-BD59-A6C34878D82A}">
                    <a16:rowId xmlns:a16="http://schemas.microsoft.com/office/drawing/2014/main" val="200304742"/>
                  </a:ext>
                </a:extLst>
              </a:tr>
              <a:tr h="340940">
                <a:tc>
                  <a:txBody>
                    <a:bodyPr/>
                    <a:lstStyle/>
                    <a:p>
                      <a:pPr rtl="0" fontAlgn="ctr"/>
                      <a:r>
                        <a:rPr lang="fr-FR" sz="1000" b="0">
                          <a:effectLst/>
                        </a:rPr>
                        <a:t>255.255.255.252</a:t>
                      </a:r>
                    </a:p>
                  </a:txBody>
                  <a:tcPr marL="31750" marR="31750" marT="31750" marB="31750" anchor="ctr"/>
                </a:tc>
                <a:tc>
                  <a:txBody>
                    <a:bodyPr/>
                    <a:lstStyle/>
                    <a:p>
                      <a:pPr rtl="0" fontAlgn="ctr"/>
                      <a:r>
                        <a:rPr lang="fr-FR" sz="1000" b="0">
                          <a:effectLst/>
                        </a:rPr>
                        <a:t>11111111.11111111.11111111.11111100</a:t>
                      </a:r>
                    </a:p>
                  </a:txBody>
                  <a:tcPr marL="31750" marR="31750" marT="31750" marB="31750" anchor="ctr"/>
                </a:tc>
                <a:tc>
                  <a:txBody>
                    <a:bodyPr/>
                    <a:lstStyle/>
                    <a:p>
                      <a:pPr rtl="0" fontAlgn="ctr"/>
                      <a:r>
                        <a:rPr lang="fr-FR" sz="1000" b="0">
                          <a:effectLst/>
                        </a:rPr>
                        <a:t>/30</a:t>
                      </a:r>
                    </a:p>
                  </a:txBody>
                  <a:tcPr marL="31750" marR="31750" marT="31750" marB="31750" anchor="ctr"/>
                </a:tc>
                <a:extLst>
                  <a:ext uri="{0D108BD9-81ED-4DB2-BD59-A6C34878D82A}">
                    <a16:rowId xmlns:a16="http://schemas.microsoft.com/office/drawing/2014/main" val="235243754"/>
                  </a:ext>
                </a:extLst>
              </a:tr>
            </a:tbl>
          </a:graphicData>
        </a:graphic>
      </p:graphicFrame>
    </p:spTree>
    <p:extLst>
      <p:ext uri="{BB962C8B-B14F-4D97-AF65-F5344CB8AC3E}">
        <p14:creationId xmlns:p14="http://schemas.microsoft.com/office/powerpoint/2010/main" val="315235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Structure d'adresse IPv4</a:t>
            </a:r>
            <a:br>
              <a:rPr lang="en-US" dirty="0"/>
            </a:br>
            <a:r>
              <a:rPr lang="fr-FR" sz="2400"/>
              <a:t>Détermination du réseau: AND (ET) logique</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1522021"/>
          </a:xfrm>
        </p:spPr>
        <p:txBody>
          <a:bodyPr/>
          <a:lstStyle/>
          <a:p>
            <a:pPr marL="342900" indent="-342900" algn="l" rtl="0">
              <a:buFont typeface="Arial" panose="020B0604020202020204" pitchFamily="34" charset="0"/>
              <a:buChar char="•"/>
            </a:pPr>
            <a:r>
              <a:rPr lang="fr-FR" sz="1600">
                <a:solidFill>
                  <a:srgbClr val="000000"/>
                </a:solidFill>
              </a:rPr>
              <a:t>Une opération logique AND est utilisée pour déterminer l'adresse réseau.</a:t>
            </a:r>
          </a:p>
          <a:p>
            <a:pPr marL="415985" lvl="1" indent="-342900" rtl="0">
              <a:buFont typeface="Arial" panose="020B0604020202020204" pitchFamily="34" charset="0"/>
              <a:buChar char="•"/>
            </a:pPr>
            <a:r>
              <a:rPr lang="fr-FR">
                <a:solidFill>
                  <a:srgbClr val="000000"/>
                </a:solidFill>
              </a:rPr>
              <a:t>Le AND (ET) logique est la comparaison de deux bits où un 1 AND (ET) 1 produit un 1 et toutes les autres combinaisons produisent un 0.</a:t>
            </a:r>
          </a:p>
          <a:p>
            <a:pPr marL="415985" lvl="1" indent="-342900" rtl="0">
              <a:buFont typeface="Arial" panose="020B0604020202020204" pitchFamily="34" charset="0"/>
              <a:buChar char="•"/>
            </a:pPr>
            <a:r>
              <a:rPr lang="fr-FR">
                <a:solidFill>
                  <a:srgbClr val="000000"/>
                </a:solidFill>
              </a:rPr>
              <a:t>1 AND 1 = 1, 0 AND 1 = 0, 1 AND 0 = 0, 0 AND 0 = 0</a:t>
            </a:r>
          </a:p>
          <a:p>
            <a:pPr marL="415985" lvl="1" indent="-342900" rtl="0">
              <a:buFont typeface="Arial" panose="020B0604020202020204" pitchFamily="34" charset="0"/>
              <a:buChar char="•"/>
            </a:pPr>
            <a:r>
              <a:rPr lang="fr-FR">
                <a:solidFill>
                  <a:srgbClr val="000000"/>
                </a:solidFill>
              </a:rPr>
              <a:t>1 = Vrai et 0 = Faux</a:t>
            </a:r>
          </a:p>
        </p:txBody>
      </p:sp>
      <p:sp>
        <p:nvSpPr>
          <p:cNvPr id="5" name="Content Placeholder 3">
            <a:extLst>
              <a:ext uri="{FF2B5EF4-FFF2-40B4-BE49-F238E27FC236}">
                <a16:creationId xmlns:a16="http://schemas.microsoft.com/office/drawing/2014/main" id="{3528EAA4-4ECB-4719-8E9E-7DE8051ABB69}"/>
              </a:ext>
            </a:extLst>
          </p:cNvPr>
          <p:cNvSpPr txBox="1">
            <a:spLocks/>
          </p:cNvSpPr>
          <p:nvPr/>
        </p:nvSpPr>
        <p:spPr>
          <a:xfrm>
            <a:off x="431971" y="2483539"/>
            <a:ext cx="3849573" cy="198765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lang="fr-FR" sz="1600">
                <a:solidFill>
                  <a:srgbClr val="000000"/>
                </a:solidFill>
              </a:rPr>
              <a:t>Pour identifier l'adresse réseau , l'adresse IPv4 d'un hôte est soumise bit par bit à l'opération AND de manière logique avec le masque de sous-réseau</a:t>
            </a:r>
          </a:p>
          <a:p>
            <a:pPr marL="342900" indent="-342900" algn="l">
              <a:buFont typeface="Arial" panose="020B0604020202020204" pitchFamily="34" charset="0"/>
              <a:buChar char="•"/>
            </a:pPr>
            <a:endParaRPr lang="en-CA" sz="1600" dirty="0">
              <a:solidFill>
                <a:srgbClr val="000000"/>
              </a:solidFill>
            </a:endParaRPr>
          </a:p>
        </p:txBody>
      </p:sp>
      <p:pic>
        <p:nvPicPr>
          <p:cNvPr id="2" name="Picture 1">
            <a:extLst>
              <a:ext uri="{FF2B5EF4-FFF2-40B4-BE49-F238E27FC236}">
                <a16:creationId xmlns:a16="http://schemas.microsoft.com/office/drawing/2014/main" id="{9F2917F7-70A6-4627-8200-4118CE19CA50}"/>
              </a:ext>
            </a:extLst>
          </p:cNvPr>
          <p:cNvPicPr>
            <a:picLocks noChangeAspect="1"/>
          </p:cNvPicPr>
          <p:nvPr/>
        </p:nvPicPr>
        <p:blipFill>
          <a:blip r:embed="rId3"/>
          <a:stretch>
            <a:fillRect/>
          </a:stretch>
        </p:blipFill>
        <p:spPr>
          <a:xfrm>
            <a:off x="4381158" y="2377440"/>
            <a:ext cx="4534133" cy="1987652"/>
          </a:xfrm>
          <a:prstGeom prst="rect">
            <a:avLst/>
          </a:prstGeom>
        </p:spPr>
      </p:pic>
    </p:spTree>
    <p:extLst>
      <p:ext uri="{BB962C8B-B14F-4D97-AF65-F5344CB8AC3E}">
        <p14:creationId xmlns:p14="http://schemas.microsoft.com/office/powerpoint/2010/main" val="2687004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La structure d'une adresse IPv4</a:t>
            </a:r>
            <a:br>
              <a:rPr lang="en-US" dirty="0"/>
            </a:br>
            <a:r>
              <a:rPr lang="fr-FR" sz="2400"/>
              <a:t>Démonstration vidéo - réseau, hôte et adresses de diffusion</a:t>
            </a:r>
          </a:p>
        </p:txBody>
      </p:sp>
      <p:sp>
        <p:nvSpPr>
          <p:cNvPr id="6" name="Content Placeholder 3">
            <a:extLst>
              <a:ext uri="{FF2B5EF4-FFF2-40B4-BE49-F238E27FC236}">
                <a16:creationId xmlns:a16="http://schemas.microsoft.com/office/drawing/2014/main" id="{201ED4EE-A438-4923-8A5A-4E8EDE0D676B}"/>
              </a:ext>
            </a:extLst>
          </p:cNvPr>
          <p:cNvSpPr txBox="1">
            <a:spLocks/>
          </p:cNvSpPr>
          <p:nvPr/>
        </p:nvSpPr>
        <p:spPr>
          <a:xfrm>
            <a:off x="431971" y="864846"/>
            <a:ext cx="8280057" cy="1522021"/>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rtl="0"/>
            <a:r>
              <a:rPr lang="fr-FR" sz="1600">
                <a:solidFill>
                  <a:srgbClr val="000000"/>
                </a:solidFill>
              </a:rPr>
              <a:t>Cette vidéo présentera les points suivants :</a:t>
            </a:r>
          </a:p>
          <a:p>
            <a:pPr marL="342900" indent="-342900" algn="l" rtl="0">
              <a:buFont typeface="Arial" panose="020B0604020202020204" pitchFamily="34" charset="0"/>
              <a:buChar char="•"/>
            </a:pPr>
            <a:r>
              <a:rPr lang="fr-FR" sz="1600">
                <a:solidFill>
                  <a:srgbClr val="000000"/>
                </a:solidFill>
              </a:rPr>
              <a:t>Adresse réseau</a:t>
            </a:r>
          </a:p>
          <a:p>
            <a:pPr marL="342900" indent="-342900" algn="l" rtl="0">
              <a:buFont typeface="Arial" panose="020B0604020202020204" pitchFamily="34" charset="0"/>
              <a:buChar char="•"/>
            </a:pPr>
            <a:r>
              <a:rPr lang="fr-FR" sz="1600">
                <a:solidFill>
                  <a:srgbClr val="000000"/>
                </a:solidFill>
              </a:rPr>
              <a:t>Adresse de diffusion</a:t>
            </a:r>
          </a:p>
          <a:p>
            <a:pPr marL="342900" indent="-342900" algn="l" rtl="0">
              <a:buFont typeface="Arial" panose="020B0604020202020204" pitchFamily="34" charset="0"/>
              <a:buChar char="•"/>
            </a:pPr>
            <a:r>
              <a:rPr lang="fr-FR" sz="1600">
                <a:solidFill>
                  <a:srgbClr val="000000"/>
                </a:solidFill>
              </a:rPr>
              <a:t>Première hôte utilisable</a:t>
            </a:r>
          </a:p>
          <a:p>
            <a:pPr marL="342900" indent="-342900" algn="l" rtl="0">
              <a:buFont typeface="Arial" panose="020B0604020202020204" pitchFamily="34" charset="0"/>
              <a:buChar char="•"/>
            </a:pPr>
            <a:r>
              <a:rPr lang="fr-FR" sz="1600">
                <a:solidFill>
                  <a:srgbClr val="000000"/>
                </a:solidFill>
              </a:rPr>
              <a:t>Dernière hôte utilisable</a:t>
            </a:r>
          </a:p>
        </p:txBody>
      </p:sp>
    </p:spTree>
    <p:extLst>
      <p:ext uri="{BB962C8B-B14F-4D97-AF65-F5344CB8AC3E}">
        <p14:creationId xmlns:p14="http://schemas.microsoft.com/office/powerpoint/2010/main" val="2922228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La structure d'une adresse IPv4</a:t>
            </a:r>
            <a:br>
              <a:rPr lang="en-US" dirty="0"/>
            </a:br>
            <a:r>
              <a:rPr lang="fr-FR" sz="2400"/>
              <a:t>Adresses réseau, d'hôte et de diffusion</a:t>
            </a:r>
          </a:p>
        </p:txBody>
      </p:sp>
      <p:pic>
        <p:nvPicPr>
          <p:cNvPr id="2" name="Picture 1">
            <a:extLst>
              <a:ext uri="{FF2B5EF4-FFF2-40B4-BE49-F238E27FC236}">
                <a16:creationId xmlns:a16="http://schemas.microsoft.com/office/drawing/2014/main" id="{AAC2E9A2-7F9F-404A-B632-433B3DD70A30}"/>
              </a:ext>
            </a:extLst>
          </p:cNvPr>
          <p:cNvPicPr>
            <a:picLocks noChangeAspect="1"/>
          </p:cNvPicPr>
          <p:nvPr/>
        </p:nvPicPr>
        <p:blipFill>
          <a:blip r:embed="rId3"/>
          <a:stretch>
            <a:fillRect/>
          </a:stretch>
        </p:blipFill>
        <p:spPr>
          <a:xfrm>
            <a:off x="431971" y="2222298"/>
            <a:ext cx="2898633" cy="1607424"/>
          </a:xfrm>
          <a:prstGeom prst="rect">
            <a:avLst/>
          </a:prstGeom>
        </p:spPr>
      </p:pic>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5667615" cy="1328383"/>
          </a:xfrm>
        </p:spPr>
        <p:txBody>
          <a:bodyPr/>
          <a:lstStyle/>
          <a:p>
            <a:pPr marL="342900" indent="-342900" algn="l" rtl="0">
              <a:buFont typeface="Arial" panose="020B0604020202020204" pitchFamily="34" charset="0"/>
              <a:buChar char="•"/>
            </a:pPr>
            <a:r>
              <a:rPr lang="fr-FR" sz="1600">
                <a:solidFill>
                  <a:srgbClr val="000000"/>
                </a:solidFill>
              </a:rPr>
              <a:t>Au sein de chaque réseau se trouvent trois types d'adresses IP:</a:t>
            </a:r>
          </a:p>
          <a:p>
            <a:pPr marL="415985" lvl="1" indent="-342900" rtl="0">
              <a:buFont typeface="Arial" panose="020B0604020202020204" pitchFamily="34" charset="0"/>
              <a:buChar char="•"/>
            </a:pPr>
            <a:r>
              <a:rPr lang="fr-FR">
                <a:solidFill>
                  <a:srgbClr val="000000"/>
                </a:solidFill>
              </a:rPr>
              <a:t>Adresse réseau</a:t>
            </a:r>
          </a:p>
          <a:p>
            <a:pPr marL="415985" lvl="1" indent="-342900" rtl="0">
              <a:buFont typeface="Arial" panose="020B0604020202020204" pitchFamily="34" charset="0"/>
              <a:buChar char="•"/>
            </a:pPr>
            <a:r>
              <a:rPr lang="fr-FR">
                <a:solidFill>
                  <a:srgbClr val="000000"/>
                </a:solidFill>
              </a:rPr>
              <a:t>Adresses d'hôtes</a:t>
            </a:r>
          </a:p>
          <a:p>
            <a:pPr marL="415985" lvl="1" indent="-342900" rtl="0">
              <a:buFont typeface="Arial" panose="020B0604020202020204" pitchFamily="34" charset="0"/>
              <a:buChar char="•"/>
            </a:pPr>
            <a:r>
              <a:rPr lang="fr-FR">
                <a:solidFill>
                  <a:srgbClr val="000000"/>
                </a:solidFill>
              </a:rPr>
              <a:t>Adresse de diffusion</a:t>
            </a:r>
          </a:p>
        </p:txBody>
      </p:sp>
      <p:graphicFrame>
        <p:nvGraphicFramePr>
          <p:cNvPr id="6" name="Table 5">
            <a:extLst>
              <a:ext uri="{FF2B5EF4-FFF2-40B4-BE49-F238E27FC236}">
                <a16:creationId xmlns:a16="http://schemas.microsoft.com/office/drawing/2014/main" id="{663C58AD-E4FB-4E6F-A2AA-5493C4001BAD}"/>
              </a:ext>
            </a:extLst>
          </p:cNvPr>
          <p:cNvGraphicFramePr>
            <a:graphicFrameLocks noGrp="1"/>
          </p:cNvGraphicFramePr>
          <p:nvPr>
            <p:extLst>
              <p:ext uri="{D42A27DB-BD31-4B8C-83A1-F6EECF244321}">
                <p14:modId xmlns:p14="http://schemas.microsoft.com/office/powerpoint/2010/main" val="1207636514"/>
              </p:ext>
            </p:extLst>
          </p:nvPr>
        </p:nvGraphicFramePr>
        <p:xfrm>
          <a:off x="3512820" y="2247024"/>
          <a:ext cx="5494020" cy="2237740"/>
        </p:xfrm>
        <a:graphic>
          <a:graphicData uri="http://schemas.openxmlformats.org/drawingml/2006/table">
            <a:tbl>
              <a:tblPr firstRow="1" bandRow="1">
                <a:tableStyleId>{5C22544A-7EE6-4342-B048-85BDC9FD1C3A}</a:tableStyleId>
              </a:tblPr>
              <a:tblGrid>
                <a:gridCol w="1363980">
                  <a:extLst>
                    <a:ext uri="{9D8B030D-6E8A-4147-A177-3AD203B41FA5}">
                      <a16:colId xmlns:a16="http://schemas.microsoft.com/office/drawing/2014/main" val="6951079"/>
                    </a:ext>
                  </a:extLst>
                </a:gridCol>
                <a:gridCol w="2461260">
                  <a:extLst>
                    <a:ext uri="{9D8B030D-6E8A-4147-A177-3AD203B41FA5}">
                      <a16:colId xmlns:a16="http://schemas.microsoft.com/office/drawing/2014/main" val="3669600987"/>
                    </a:ext>
                  </a:extLst>
                </a:gridCol>
                <a:gridCol w="822960">
                  <a:extLst>
                    <a:ext uri="{9D8B030D-6E8A-4147-A177-3AD203B41FA5}">
                      <a16:colId xmlns:a16="http://schemas.microsoft.com/office/drawing/2014/main" val="1195186617"/>
                    </a:ext>
                  </a:extLst>
                </a:gridCol>
                <a:gridCol w="845820">
                  <a:extLst>
                    <a:ext uri="{9D8B030D-6E8A-4147-A177-3AD203B41FA5}">
                      <a16:colId xmlns:a16="http://schemas.microsoft.com/office/drawing/2014/main" val="3408647017"/>
                    </a:ext>
                  </a:extLst>
                </a:gridCol>
              </a:tblGrid>
              <a:tr h="370840">
                <a:tc>
                  <a:txBody>
                    <a:bodyPr/>
                    <a:lstStyle/>
                    <a:p>
                      <a:endParaRPr lang="en-CA" sz="1200" dirty="0"/>
                    </a:p>
                  </a:txBody>
                  <a:tcPr marL="31750" marR="31750" marT="31750" marB="31750" anchor="ctr">
                    <a:noFill/>
                  </a:tcPr>
                </a:tc>
                <a:tc>
                  <a:txBody>
                    <a:bodyPr/>
                    <a:lstStyle/>
                    <a:p>
                      <a:pPr algn="ctr" rtl="0" fontAlgn="ctr"/>
                      <a:r>
                        <a:rPr lang="fr-FR" sz="1050" b="1">
                          <a:effectLst/>
                        </a:rPr>
                        <a:t>Partie réseau</a:t>
                      </a:r>
                    </a:p>
                  </a:txBody>
                  <a:tcPr marL="31750" marR="31750" marT="31750" marB="31750" anchor="ctr"/>
                </a:tc>
                <a:tc>
                  <a:txBody>
                    <a:bodyPr/>
                    <a:lstStyle/>
                    <a:p>
                      <a:pPr algn="ctr" rtl="0" fontAlgn="ctr"/>
                      <a:r>
                        <a:rPr lang="fr-FR" sz="1050" b="1">
                          <a:effectLst/>
                        </a:rPr>
                        <a:t>Partie hôte</a:t>
                      </a:r>
                    </a:p>
                  </a:txBody>
                  <a:tcPr marL="31750" marR="31750" marT="31750" marB="31750" anchor="ctr"/>
                </a:tc>
                <a:tc>
                  <a:txBody>
                    <a:bodyPr/>
                    <a:lstStyle/>
                    <a:p>
                      <a:pPr algn="ctr" rtl="0" fontAlgn="ctr"/>
                      <a:r>
                        <a:rPr lang="fr-FR" sz="1050" b="1">
                          <a:effectLst/>
                        </a:rPr>
                        <a:t>Bits d'hôte</a:t>
                      </a:r>
                    </a:p>
                  </a:txBody>
                  <a:tcPr marL="31750" marR="31750" marT="31750" marB="31750" anchor="ctr"/>
                </a:tc>
                <a:extLst>
                  <a:ext uri="{0D108BD9-81ED-4DB2-BD59-A6C34878D82A}">
                    <a16:rowId xmlns:a16="http://schemas.microsoft.com/office/drawing/2014/main" val="1417013316"/>
                  </a:ext>
                </a:extLst>
              </a:tr>
              <a:tr h="370840">
                <a:tc>
                  <a:txBody>
                    <a:bodyPr/>
                    <a:lstStyle/>
                    <a:p>
                      <a:pPr rtl="0" fontAlgn="ctr"/>
                      <a:r>
                        <a:rPr lang="fr-FR" sz="1000" b="0">
                          <a:effectLst/>
                        </a:rPr>
                        <a:t>Masque de sous-réseau .</a:t>
                      </a:r>
                    </a:p>
                    <a:p>
                      <a:pPr rtl="0" fontAlgn="ctr"/>
                      <a:r>
                        <a:rPr lang="fr-FR" sz="1000" b="1">
                          <a:effectLst/>
                        </a:rPr>
                        <a:t>255.255.255.</a:t>
                      </a:r>
                      <a:r>
                        <a:rPr lang="fr-FR" sz="1000" b="0">
                          <a:effectLst/>
                        </a:rPr>
                        <a:t>0 or </a:t>
                      </a:r>
                      <a:r>
                        <a:rPr lang="fr-FR" sz="1000" b="1">
                          <a:effectLst/>
                        </a:rPr>
                        <a:t>/24</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255 255 255</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11111111 111111 111111</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0</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00000000</a:t>
                      </a:r>
                    </a:p>
                  </a:txBody>
                  <a:tcPr marL="31750" marR="31750" marT="31750" marB="31750" anchor="ctr"/>
                </a:tc>
                <a:tc>
                  <a:txBody>
                    <a:bodyPr/>
                    <a:lstStyle/>
                    <a:p>
                      <a:pPr fontAlgn="ctr"/>
                      <a:endParaRPr lang="en-CA" sz="1000" b="0" dirty="0">
                        <a:effectLst/>
                      </a:endParaRPr>
                    </a:p>
                  </a:txBody>
                  <a:tcPr marL="31750" marR="31750" marT="31750" marB="31750" anchor="ctr"/>
                </a:tc>
                <a:extLst>
                  <a:ext uri="{0D108BD9-81ED-4DB2-BD59-A6C34878D82A}">
                    <a16:rowId xmlns:a16="http://schemas.microsoft.com/office/drawing/2014/main" val="4212010678"/>
                  </a:ext>
                </a:extLst>
              </a:tr>
              <a:tr h="370840">
                <a:tc>
                  <a:txBody>
                    <a:bodyPr/>
                    <a:lstStyle/>
                    <a:p>
                      <a:pPr rtl="0" fontAlgn="ctr"/>
                      <a:r>
                        <a:rPr lang="fr-FR" sz="1000" b="0">
                          <a:effectLst/>
                        </a:rPr>
                        <a:t>Adresse réseau </a:t>
                      </a:r>
                    </a:p>
                    <a:p>
                      <a:pPr rtl="0" fontAlgn="ctr"/>
                      <a:r>
                        <a:rPr lang="fr-FR" sz="1000" b="1">
                          <a:effectLst/>
                        </a:rPr>
                        <a:t>192.168.10.</a:t>
                      </a:r>
                      <a:r>
                        <a:rPr lang="fr-FR" sz="1000" b="0">
                          <a:effectLst/>
                        </a:rPr>
                        <a:t>0 or </a:t>
                      </a:r>
                      <a:r>
                        <a:rPr lang="fr-FR" sz="1000" b="1">
                          <a:effectLst/>
                        </a:rPr>
                        <a:t>/24</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192 168 10</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11000000 10100000 00001010</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0</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00000000</a:t>
                      </a:r>
                    </a:p>
                  </a:txBody>
                  <a:tcPr marL="31750" marR="31750" marT="31750" marB="31750" anchor="ctr"/>
                </a:tc>
                <a:tc>
                  <a:txBody>
                    <a:bodyPr/>
                    <a:lstStyle/>
                    <a:p>
                      <a:pPr algn="ctr" rtl="0" fontAlgn="ctr"/>
                      <a:r>
                        <a:rPr lang="fr-FR" sz="1000" b="0">
                          <a:effectLst/>
                        </a:rPr>
                        <a:t>All 0s</a:t>
                      </a:r>
                    </a:p>
                  </a:txBody>
                  <a:tcPr marL="31750" marR="31750" marT="31750" marB="31750" anchor="ctr"/>
                </a:tc>
                <a:extLst>
                  <a:ext uri="{0D108BD9-81ED-4DB2-BD59-A6C34878D82A}">
                    <a16:rowId xmlns:a16="http://schemas.microsoft.com/office/drawing/2014/main" val="582796851"/>
                  </a:ext>
                </a:extLst>
              </a:tr>
              <a:tr h="370840">
                <a:tc>
                  <a:txBody>
                    <a:bodyPr/>
                    <a:lstStyle/>
                    <a:p>
                      <a:pPr rtl="0" fontAlgn="ctr"/>
                      <a:r>
                        <a:rPr lang="fr-FR" sz="1000" b="0">
                          <a:effectLst/>
                        </a:rPr>
                        <a:t>First address</a:t>
                      </a:r>
                    </a:p>
                    <a:p>
                      <a:pPr rtl="0" fontAlgn="ctr"/>
                      <a:r>
                        <a:rPr lang="fr-FR" sz="1000" b="1">
                          <a:effectLst/>
                        </a:rPr>
                        <a:t>192.168.10</a:t>
                      </a:r>
                      <a:r>
                        <a:rPr lang="fr-FR" sz="1000" b="0">
                          <a:effectLst/>
                        </a:rPr>
                        <a:t>.1 or </a:t>
                      </a:r>
                      <a:r>
                        <a:rPr lang="fr-FR" sz="1000" b="1">
                          <a:effectLst/>
                        </a:rPr>
                        <a:t>/24</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192 168 10</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11000000 10100000 00001010</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1</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00000001</a:t>
                      </a:r>
                    </a:p>
                  </a:txBody>
                  <a:tcPr marL="31750" marR="31750" marT="31750" marB="31750" anchor="ctr"/>
                </a:tc>
                <a:tc>
                  <a:txBody>
                    <a:bodyPr/>
                    <a:lstStyle/>
                    <a:p>
                      <a:pPr algn="ctr" rtl="0" fontAlgn="ctr"/>
                      <a:r>
                        <a:rPr lang="fr-FR" sz="1000" b="0">
                          <a:effectLst/>
                        </a:rPr>
                        <a:t>All 0s and a 1</a:t>
                      </a:r>
                    </a:p>
                  </a:txBody>
                  <a:tcPr marL="31750" marR="31750" marT="31750" marB="31750" anchor="ctr"/>
                </a:tc>
                <a:extLst>
                  <a:ext uri="{0D108BD9-81ED-4DB2-BD59-A6C34878D82A}">
                    <a16:rowId xmlns:a16="http://schemas.microsoft.com/office/drawing/2014/main" val="3315409547"/>
                  </a:ext>
                </a:extLst>
              </a:tr>
              <a:tr h="370840">
                <a:tc>
                  <a:txBody>
                    <a:bodyPr/>
                    <a:lstStyle/>
                    <a:p>
                      <a:pPr rtl="0" fontAlgn="ctr"/>
                      <a:r>
                        <a:rPr lang="fr-FR" sz="1000" b="0">
                          <a:effectLst/>
                        </a:rPr>
                        <a:t>Last address</a:t>
                      </a:r>
                    </a:p>
                    <a:p>
                      <a:pPr rtl="0" fontAlgn="ctr"/>
                      <a:r>
                        <a:rPr lang="fr-FR" sz="1000" b="1">
                          <a:effectLst/>
                        </a:rPr>
                        <a:t>192.168.10</a:t>
                      </a:r>
                      <a:r>
                        <a:rPr lang="fr-FR" sz="1000" b="0">
                          <a:effectLst/>
                        </a:rPr>
                        <a:t>.254 or </a:t>
                      </a:r>
                      <a:r>
                        <a:rPr lang="fr-FR" sz="1000" b="1">
                          <a:effectLst/>
                        </a:rPr>
                        <a:t>/24</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192 168 10</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11000000 10100000 00001010</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254</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11111110</a:t>
                      </a:r>
                    </a:p>
                  </a:txBody>
                  <a:tcPr marL="31750" marR="31750" marT="31750" marB="31750" anchor="ctr"/>
                </a:tc>
                <a:tc>
                  <a:txBody>
                    <a:bodyPr/>
                    <a:lstStyle/>
                    <a:p>
                      <a:pPr algn="ctr" rtl="0" fontAlgn="ctr"/>
                      <a:r>
                        <a:rPr lang="fr-FR" sz="1000" b="0">
                          <a:effectLst/>
                        </a:rPr>
                        <a:t>All 1s and a 0</a:t>
                      </a:r>
                    </a:p>
                  </a:txBody>
                  <a:tcPr marL="31750" marR="31750" marT="31750" marB="31750" anchor="ctr"/>
                </a:tc>
                <a:extLst>
                  <a:ext uri="{0D108BD9-81ED-4DB2-BD59-A6C34878D82A}">
                    <a16:rowId xmlns:a16="http://schemas.microsoft.com/office/drawing/2014/main" val="3018522862"/>
                  </a:ext>
                </a:extLst>
              </a:tr>
              <a:tr h="370840">
                <a:tc>
                  <a:txBody>
                    <a:bodyPr/>
                    <a:lstStyle/>
                    <a:p>
                      <a:pPr rtl="0" fontAlgn="ctr"/>
                      <a:r>
                        <a:rPr lang="fr-FR" sz="1000" b="0">
                          <a:effectLst/>
                        </a:rPr>
                        <a:t>Adresse de diffusion</a:t>
                      </a:r>
                    </a:p>
                    <a:p>
                      <a:pPr rtl="0" fontAlgn="ctr"/>
                      <a:r>
                        <a:rPr lang="fr-FR" sz="1000" b="1">
                          <a:effectLst/>
                        </a:rPr>
                        <a:t>192.168.10</a:t>
                      </a:r>
                      <a:r>
                        <a:rPr lang="fr-FR" sz="1000" b="0">
                          <a:effectLst/>
                        </a:rPr>
                        <a:t>.255 or </a:t>
                      </a:r>
                      <a:r>
                        <a:rPr lang="fr-FR" sz="1000" b="1">
                          <a:effectLst/>
                        </a:rPr>
                        <a:t>/24</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192 168 10</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11000000 10100000 00001010</a:t>
                      </a:r>
                    </a:p>
                  </a:txBody>
                  <a:tcPr marL="31750" marR="31750" marT="31750" marB="31750" anchor="ctr"/>
                </a:tc>
                <a:tc>
                  <a:txBody>
                    <a:bodyPr/>
                    <a:lstStyle/>
                    <a:p>
                      <a:pPr algn="ctr" rtl="0" fontAlgn="ctr"/>
                      <a:r>
                        <a:rPr lang="fr-FR" sz="1000" b="0">
                          <a:effectLst/>
                          <a:latin typeface="Courier New" panose="02070309020205020404" pitchFamily="49" charset="0"/>
                          <a:cs typeface="Courier New" panose="02070309020205020404" pitchFamily="49" charset="0"/>
                        </a:rPr>
                        <a:t>255</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a:t>
                      </a:r>
                    </a:p>
                  </a:txBody>
                  <a:tcPr marL="31750" marR="31750" marT="31750" marB="31750" anchor="ctr"/>
                </a:tc>
                <a:tc>
                  <a:txBody>
                    <a:bodyPr/>
                    <a:lstStyle/>
                    <a:p>
                      <a:pPr algn="ctr" rtl="0" fontAlgn="ctr"/>
                      <a:r>
                        <a:rPr lang="fr-FR" sz="1000" b="0">
                          <a:effectLst/>
                        </a:rPr>
                        <a:t>All 1s and a 0</a:t>
                      </a:r>
                    </a:p>
                  </a:txBody>
                  <a:tcPr marL="31750" marR="31750" marT="31750" marB="31750" anchor="ctr"/>
                </a:tc>
                <a:extLst>
                  <a:ext uri="{0D108BD9-81ED-4DB2-BD59-A6C34878D82A}">
                    <a16:rowId xmlns:a16="http://schemas.microsoft.com/office/drawing/2014/main" val="2127298640"/>
                  </a:ext>
                </a:extLst>
              </a:tr>
            </a:tbl>
          </a:graphicData>
        </a:graphic>
      </p:graphicFrame>
    </p:spTree>
    <p:extLst>
      <p:ext uri="{BB962C8B-B14F-4D97-AF65-F5344CB8AC3E}">
        <p14:creationId xmlns:p14="http://schemas.microsoft.com/office/powerpoint/2010/main" val="3241408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11.2 Adresses IPv4 de monodiffusion, de diffusion et de multidiffusion</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Adresses IPv4 de monodiffusion, de diffusion et de multidiffusion</a:t>
            </a:r>
            <a:br>
              <a:rPr lang="en-US" dirty="0"/>
            </a:br>
            <a:r>
              <a:rPr lang="fr-FR" sz="2400"/>
              <a:t>Monodiffusion</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1180771"/>
          </a:xfrm>
        </p:spPr>
        <p:txBody>
          <a:bodyPr/>
          <a:lstStyle/>
          <a:p>
            <a:pPr marL="342900" indent="-342900" algn="l" rtl="0">
              <a:buFont typeface="Arial" panose="020B0604020202020204" pitchFamily="34" charset="0"/>
              <a:buChar char="•"/>
            </a:pPr>
            <a:r>
              <a:rPr lang="fr-FR" sz="1600">
                <a:solidFill>
                  <a:srgbClr val="000000"/>
                </a:solidFill>
              </a:rPr>
              <a:t>La transmission monodiffusion envoie un paquet à une adresse IP de destination.</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Par exemple, le PC à 172.16.4.1 envoie un paquet monodiffusion à l'imprimante à 172.16.4.253.</a:t>
            </a:r>
          </a:p>
        </p:txBody>
      </p:sp>
      <p:pic>
        <p:nvPicPr>
          <p:cNvPr id="2" name="Picture 1">
            <a:extLst>
              <a:ext uri="{FF2B5EF4-FFF2-40B4-BE49-F238E27FC236}">
                <a16:creationId xmlns:a16="http://schemas.microsoft.com/office/drawing/2014/main" id="{5B7E06A5-43CA-4616-9CC2-40C3C98FD60E}"/>
              </a:ext>
            </a:extLst>
          </p:cNvPr>
          <p:cNvPicPr>
            <a:picLocks noChangeAspect="1"/>
          </p:cNvPicPr>
          <p:nvPr/>
        </p:nvPicPr>
        <p:blipFill>
          <a:blip r:embed="rId3"/>
          <a:stretch>
            <a:fillRect/>
          </a:stretch>
        </p:blipFill>
        <p:spPr>
          <a:xfrm>
            <a:off x="876392" y="2132314"/>
            <a:ext cx="2829973" cy="2316347"/>
          </a:xfrm>
          <a:prstGeom prst="rect">
            <a:avLst/>
          </a:prstGeom>
        </p:spPr>
      </p:pic>
      <p:sp>
        <p:nvSpPr>
          <p:cNvPr id="6" name="Arrow: Right 5">
            <a:extLst>
              <a:ext uri="{FF2B5EF4-FFF2-40B4-BE49-F238E27FC236}">
                <a16:creationId xmlns:a16="http://schemas.microsoft.com/office/drawing/2014/main" id="{60C084AC-73BA-4205-822C-80E03F10B01A}"/>
              </a:ext>
            </a:extLst>
          </p:cNvPr>
          <p:cNvSpPr/>
          <p:nvPr/>
        </p:nvSpPr>
        <p:spPr>
          <a:xfrm>
            <a:off x="3971431" y="2840019"/>
            <a:ext cx="1050306" cy="247426"/>
          </a:xfrm>
          <a:prstGeom prst="rightArrow">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CA" dirty="0"/>
          </a:p>
        </p:txBody>
      </p:sp>
      <p:pic>
        <p:nvPicPr>
          <p:cNvPr id="5" name="Picture 4">
            <a:extLst>
              <a:ext uri="{FF2B5EF4-FFF2-40B4-BE49-F238E27FC236}">
                <a16:creationId xmlns:a16="http://schemas.microsoft.com/office/drawing/2014/main" id="{0D0A7C70-F6C2-47F7-8084-E8C34124C64B}"/>
              </a:ext>
            </a:extLst>
          </p:cNvPr>
          <p:cNvPicPr>
            <a:picLocks noChangeAspect="1"/>
          </p:cNvPicPr>
          <p:nvPr/>
        </p:nvPicPr>
        <p:blipFill>
          <a:blip r:embed="rId4"/>
          <a:stretch>
            <a:fillRect/>
          </a:stretch>
        </p:blipFill>
        <p:spPr>
          <a:xfrm>
            <a:off x="5052151" y="2132314"/>
            <a:ext cx="2829973" cy="2316347"/>
          </a:xfrm>
          <a:prstGeom prst="rect">
            <a:avLst/>
          </a:prstGeom>
        </p:spPr>
      </p:pic>
    </p:spTree>
    <p:extLst>
      <p:ext uri="{BB962C8B-B14F-4D97-AF65-F5344CB8AC3E}">
        <p14:creationId xmlns:p14="http://schemas.microsoft.com/office/powerpoint/2010/main" val="287255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Adresses IPv4 de monodiffusion, de diffusion et de multidiffusion</a:t>
            </a:r>
            <a:br>
              <a:rPr lang="en-US" dirty="0"/>
            </a:br>
            <a:r>
              <a:rPr lang="fr-FR" sz="2400"/>
              <a:t>Diffusion</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1001661"/>
          </a:xfrm>
        </p:spPr>
        <p:txBody>
          <a:bodyPr/>
          <a:lstStyle/>
          <a:p>
            <a:pPr marL="342900" indent="-342900" algn="l" rtl="0">
              <a:buFont typeface="Arial" panose="020B0604020202020204" pitchFamily="34" charset="0"/>
              <a:buChar char="•"/>
            </a:pPr>
            <a:r>
              <a:rPr lang="fr-FR" sz="1600">
                <a:solidFill>
                  <a:srgbClr val="000000"/>
                </a:solidFill>
              </a:rPr>
              <a:t>La transmission de diffusion envoie un paquet à toutes les autres adresses IP de destination.</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Par exemple, le PC à 172.16.4.1 envoie un paquet de diffusion à tous les hôtes IPv4.</a:t>
            </a: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pic>
        <p:nvPicPr>
          <p:cNvPr id="9" name="Picture 8">
            <a:extLst>
              <a:ext uri="{FF2B5EF4-FFF2-40B4-BE49-F238E27FC236}">
                <a16:creationId xmlns:a16="http://schemas.microsoft.com/office/drawing/2014/main" id="{34F68B31-29E2-43C7-A438-1CE3A9BE1B74}"/>
              </a:ext>
            </a:extLst>
          </p:cNvPr>
          <p:cNvPicPr>
            <a:picLocks noChangeAspect="1"/>
          </p:cNvPicPr>
          <p:nvPr/>
        </p:nvPicPr>
        <p:blipFill>
          <a:blip r:embed="rId3"/>
          <a:stretch>
            <a:fillRect/>
          </a:stretch>
        </p:blipFill>
        <p:spPr>
          <a:xfrm>
            <a:off x="896757" y="1992794"/>
            <a:ext cx="2814401" cy="2423094"/>
          </a:xfrm>
          <a:prstGeom prst="rect">
            <a:avLst/>
          </a:prstGeom>
        </p:spPr>
      </p:pic>
      <p:sp>
        <p:nvSpPr>
          <p:cNvPr id="6" name="Arrow: Right 5">
            <a:extLst>
              <a:ext uri="{FF2B5EF4-FFF2-40B4-BE49-F238E27FC236}">
                <a16:creationId xmlns:a16="http://schemas.microsoft.com/office/drawing/2014/main" id="{AD1DB5E3-6538-4D97-B86F-3537291085CA}"/>
              </a:ext>
            </a:extLst>
          </p:cNvPr>
          <p:cNvSpPr/>
          <p:nvPr/>
        </p:nvSpPr>
        <p:spPr>
          <a:xfrm>
            <a:off x="4046847" y="2840019"/>
            <a:ext cx="1050306" cy="247426"/>
          </a:xfrm>
          <a:prstGeom prst="rightArrow">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CA" dirty="0"/>
          </a:p>
        </p:txBody>
      </p:sp>
      <p:pic>
        <p:nvPicPr>
          <p:cNvPr id="11" name="Picture 10">
            <a:extLst>
              <a:ext uri="{FF2B5EF4-FFF2-40B4-BE49-F238E27FC236}">
                <a16:creationId xmlns:a16="http://schemas.microsoft.com/office/drawing/2014/main" id="{226D91D6-8B82-4552-BA7F-ACD3DC677865}"/>
              </a:ext>
            </a:extLst>
          </p:cNvPr>
          <p:cNvPicPr>
            <a:picLocks noChangeAspect="1"/>
          </p:cNvPicPr>
          <p:nvPr/>
        </p:nvPicPr>
        <p:blipFill>
          <a:blip r:embed="rId4"/>
          <a:stretch>
            <a:fillRect/>
          </a:stretch>
        </p:blipFill>
        <p:spPr>
          <a:xfrm>
            <a:off x="5066498" y="1992460"/>
            <a:ext cx="2814401" cy="2423094"/>
          </a:xfrm>
          <a:prstGeom prst="rect">
            <a:avLst/>
          </a:prstGeom>
        </p:spPr>
      </p:pic>
    </p:spTree>
    <p:extLst>
      <p:ext uri="{BB962C8B-B14F-4D97-AF65-F5344CB8AC3E}">
        <p14:creationId xmlns:p14="http://schemas.microsoft.com/office/powerpoint/2010/main" val="116613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Adresses IPv4 de monodiffusion, de diffusion et de multidiffusion</a:t>
            </a:r>
            <a:br>
              <a:rPr lang="en-US" dirty="0"/>
            </a:br>
            <a:r>
              <a:rPr lang="fr-FR" sz="2400"/>
              <a:t>Multidiffusion</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1180771"/>
          </a:xfrm>
        </p:spPr>
        <p:txBody>
          <a:bodyPr/>
          <a:lstStyle/>
          <a:p>
            <a:pPr marL="342900" indent="-342900" algn="l" rtl="0">
              <a:buFont typeface="Arial" panose="020B0604020202020204" pitchFamily="34" charset="0"/>
              <a:buChar char="•"/>
            </a:pPr>
            <a:r>
              <a:rPr lang="fr-FR" sz="1600">
                <a:solidFill>
                  <a:srgbClr val="000000"/>
                </a:solidFill>
              </a:rPr>
              <a:t>La transmission de multidiffusion envoie un paquet à un groupe d'adresses de multidiffusion.</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Par exemple, le PC à 172.16.4.1 envoie un paquet de multidiffusion à l'adresse du groupe de multidiffusion 224.10.10.5.</a:t>
            </a:r>
          </a:p>
        </p:txBody>
      </p:sp>
      <p:pic>
        <p:nvPicPr>
          <p:cNvPr id="6" name="Picture 5">
            <a:extLst>
              <a:ext uri="{FF2B5EF4-FFF2-40B4-BE49-F238E27FC236}">
                <a16:creationId xmlns:a16="http://schemas.microsoft.com/office/drawing/2014/main" id="{0508B46F-E225-4F03-B437-98A0BB4F765A}"/>
              </a:ext>
            </a:extLst>
          </p:cNvPr>
          <p:cNvPicPr>
            <a:picLocks noChangeAspect="1"/>
          </p:cNvPicPr>
          <p:nvPr/>
        </p:nvPicPr>
        <p:blipFill>
          <a:blip r:embed="rId3"/>
          <a:stretch>
            <a:fillRect/>
          </a:stretch>
        </p:blipFill>
        <p:spPr>
          <a:xfrm>
            <a:off x="918273" y="2278304"/>
            <a:ext cx="2862981" cy="2169526"/>
          </a:xfrm>
          <a:prstGeom prst="rect">
            <a:avLst/>
          </a:prstGeom>
        </p:spPr>
      </p:pic>
      <p:sp>
        <p:nvSpPr>
          <p:cNvPr id="8" name="Arrow: Right 7">
            <a:extLst>
              <a:ext uri="{FF2B5EF4-FFF2-40B4-BE49-F238E27FC236}">
                <a16:creationId xmlns:a16="http://schemas.microsoft.com/office/drawing/2014/main" id="{7B0C162D-3A37-40E3-9806-62C97CB24D0F}"/>
              </a:ext>
            </a:extLst>
          </p:cNvPr>
          <p:cNvSpPr/>
          <p:nvPr/>
        </p:nvSpPr>
        <p:spPr>
          <a:xfrm>
            <a:off x="3999712" y="2840019"/>
            <a:ext cx="1050306" cy="247426"/>
          </a:xfrm>
          <a:prstGeom prst="rightArrow">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CA" dirty="0"/>
          </a:p>
        </p:txBody>
      </p:sp>
      <p:pic>
        <p:nvPicPr>
          <p:cNvPr id="7" name="Picture 6">
            <a:extLst>
              <a:ext uri="{FF2B5EF4-FFF2-40B4-BE49-F238E27FC236}">
                <a16:creationId xmlns:a16="http://schemas.microsoft.com/office/drawing/2014/main" id="{ACC59E69-3898-4F73-83D5-D2A1CF5F0CE6}"/>
              </a:ext>
            </a:extLst>
          </p:cNvPr>
          <p:cNvPicPr>
            <a:picLocks noChangeAspect="1"/>
          </p:cNvPicPr>
          <p:nvPr/>
        </p:nvPicPr>
        <p:blipFill>
          <a:blip r:embed="rId4"/>
          <a:stretch>
            <a:fillRect/>
          </a:stretch>
        </p:blipFill>
        <p:spPr>
          <a:xfrm>
            <a:off x="5073711" y="2280614"/>
            <a:ext cx="2862981" cy="2169526"/>
          </a:xfrm>
          <a:prstGeom prst="rect">
            <a:avLst/>
          </a:prstGeom>
        </p:spPr>
      </p:pic>
    </p:spTree>
    <p:extLst>
      <p:ext uri="{BB962C8B-B14F-4D97-AF65-F5344CB8AC3E}">
        <p14:creationId xmlns:p14="http://schemas.microsoft.com/office/powerpoint/2010/main" val="2085583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11.3 Types d'adresses IPv4</a:t>
            </a:r>
          </a:p>
        </p:txBody>
      </p:sp>
    </p:spTree>
    <p:custDataLst>
      <p:tags r:id="rId1"/>
    </p:custDataLst>
    <p:extLst>
      <p:ext uri="{BB962C8B-B14F-4D97-AF65-F5344CB8AC3E}">
        <p14:creationId xmlns:p14="http://schemas.microsoft.com/office/powerpoint/2010/main" val="1782107682"/>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buFont typeface="Arial" panose="020B0604020202020204" pitchFamily="34" charset="0"/>
              <a:buChar char="•"/>
            </a:pPr>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545205"/>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413386683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IPv4</a:t>
            </a:r>
            <a:br>
              <a:rPr lang="en-US" dirty="0"/>
            </a:br>
            <a:r>
              <a:rPr lang="fr-FR" sz="2400"/>
              <a:t>Les adresses IPv4 publiques et privées</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825923"/>
          </a:xfrm>
        </p:spPr>
        <p:txBody>
          <a:bodyPr/>
          <a:lstStyle/>
          <a:p>
            <a:pPr marL="342900" indent="-342900" algn="l" rtl="0">
              <a:buFont typeface="Arial" panose="020B0604020202020204" pitchFamily="34" charset="0"/>
              <a:buChar char="•"/>
            </a:pPr>
            <a:r>
              <a:rPr lang="fr-FR" sz="1600">
                <a:solidFill>
                  <a:srgbClr val="000000"/>
                </a:solidFill>
              </a:rPr>
              <a:t>Selon la définition de la RFC 1918, les adresses IPv4 publiques sont acheminées globalement entre les routeurs des FAI (fournisseurs d'accès à Internet). </a:t>
            </a: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Cependant, les adresses ne sont pas routables globalement.</a:t>
            </a:r>
          </a:p>
          <a:p>
            <a:pPr marL="342900" indent="-342900" algn="l">
              <a:buFont typeface="Arial" panose="020B0604020202020204" pitchFamily="34" charset="0"/>
              <a:buChar char="•"/>
            </a:pPr>
            <a:endParaRPr lang="en-CA" sz="1600" dirty="0">
              <a:solidFill>
                <a:srgbClr val="000000"/>
              </a:solidFill>
            </a:endParaRPr>
          </a:p>
        </p:txBody>
      </p:sp>
      <p:sp>
        <p:nvSpPr>
          <p:cNvPr id="5" name="Content Placeholder 3">
            <a:extLst>
              <a:ext uri="{FF2B5EF4-FFF2-40B4-BE49-F238E27FC236}">
                <a16:creationId xmlns:a16="http://schemas.microsoft.com/office/drawing/2014/main" id="{58479601-5CDB-4C0D-B13C-379A83A14207}"/>
              </a:ext>
            </a:extLst>
          </p:cNvPr>
          <p:cNvSpPr txBox="1">
            <a:spLocks/>
          </p:cNvSpPr>
          <p:nvPr/>
        </p:nvSpPr>
        <p:spPr>
          <a:xfrm>
            <a:off x="431971" y="1681342"/>
            <a:ext cx="4269121" cy="246035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lang="fr-FR" sz="1600">
                <a:solidFill>
                  <a:srgbClr val="000000"/>
                </a:solidFill>
              </a:rPr>
              <a:t>Certains blocs d'adresses appelés adresses privées sont utilisés par la plupart des entreprises pour attribuer des adresses IPv4 aux hôtes internes.</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Les adresses IPv4 privées ne sont pas uniques et peuvent être utilisées par n'importe quel réseau interne.</a:t>
            </a: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CA" sz="1600" dirty="0">
              <a:solidFill>
                <a:srgbClr val="000000"/>
              </a:solidFill>
            </a:endParaRPr>
          </a:p>
        </p:txBody>
      </p:sp>
      <p:graphicFrame>
        <p:nvGraphicFramePr>
          <p:cNvPr id="6" name="Table 5">
            <a:extLst>
              <a:ext uri="{FF2B5EF4-FFF2-40B4-BE49-F238E27FC236}">
                <a16:creationId xmlns:a16="http://schemas.microsoft.com/office/drawing/2014/main" id="{89B44CF3-2CFA-4BA2-948A-BF99DA4FD67D}"/>
              </a:ext>
            </a:extLst>
          </p:cNvPr>
          <p:cNvGraphicFramePr>
            <a:graphicFrameLocks noGrp="1"/>
          </p:cNvGraphicFramePr>
          <p:nvPr>
            <p:extLst>
              <p:ext uri="{D42A27DB-BD31-4B8C-83A1-F6EECF244321}">
                <p14:modId xmlns:p14="http://schemas.microsoft.com/office/powerpoint/2010/main" val="728869958"/>
              </p:ext>
            </p:extLst>
          </p:nvPr>
        </p:nvGraphicFramePr>
        <p:xfrm>
          <a:off x="5173532" y="1804924"/>
          <a:ext cx="3644396" cy="1511300"/>
        </p:xfrm>
        <a:graphic>
          <a:graphicData uri="http://schemas.openxmlformats.org/drawingml/2006/table">
            <a:tbl>
              <a:tblPr firstRow="1" bandRow="1">
                <a:tableStyleId>{5C22544A-7EE6-4342-B048-85BDC9FD1C3A}</a:tableStyleId>
              </a:tblPr>
              <a:tblGrid>
                <a:gridCol w="1219648">
                  <a:extLst>
                    <a:ext uri="{9D8B030D-6E8A-4147-A177-3AD203B41FA5}">
                      <a16:colId xmlns:a16="http://schemas.microsoft.com/office/drawing/2014/main" val="828829070"/>
                    </a:ext>
                  </a:extLst>
                </a:gridCol>
                <a:gridCol w="2424748">
                  <a:extLst>
                    <a:ext uri="{9D8B030D-6E8A-4147-A177-3AD203B41FA5}">
                      <a16:colId xmlns:a16="http://schemas.microsoft.com/office/drawing/2014/main" val="1771473634"/>
                    </a:ext>
                  </a:extLst>
                </a:gridCol>
              </a:tblGrid>
              <a:tr h="370840">
                <a:tc>
                  <a:txBody>
                    <a:bodyPr/>
                    <a:lstStyle/>
                    <a:p>
                      <a:pPr algn="l" rtl="0" fontAlgn="ctr"/>
                      <a:r>
                        <a:rPr lang="fr-FR" sz="1100" b="1">
                          <a:effectLst/>
                        </a:rPr>
                        <a:t>Adresse réseau et préfixe</a:t>
                      </a:r>
                    </a:p>
                  </a:txBody>
                  <a:tcPr marL="31750" marR="31750" marT="31750" marB="31750" anchor="ctr"/>
                </a:tc>
                <a:tc>
                  <a:txBody>
                    <a:bodyPr/>
                    <a:lstStyle/>
                    <a:p>
                      <a:pPr algn="l" rtl="0" fontAlgn="ctr"/>
                      <a:r>
                        <a:rPr lang="fr-FR" sz="1100" b="1">
                          <a:effectLst/>
                        </a:rPr>
                        <a:t>Gamme d'adresses privée RFC 1918</a:t>
                      </a:r>
                    </a:p>
                  </a:txBody>
                  <a:tcPr marL="31750" marR="31750" marT="31750" marB="31750" anchor="ctr"/>
                </a:tc>
                <a:extLst>
                  <a:ext uri="{0D108BD9-81ED-4DB2-BD59-A6C34878D82A}">
                    <a16:rowId xmlns:a16="http://schemas.microsoft.com/office/drawing/2014/main" val="3171941068"/>
                  </a:ext>
                </a:extLst>
              </a:tr>
              <a:tr h="370840">
                <a:tc>
                  <a:txBody>
                    <a:bodyPr/>
                    <a:lstStyle/>
                    <a:p>
                      <a:pPr rtl="0" fontAlgn="ctr"/>
                      <a:r>
                        <a:rPr lang="fr-FR" sz="1100" b="0">
                          <a:effectLst/>
                        </a:rPr>
                        <a:t>10.0.0.0/8</a:t>
                      </a:r>
                    </a:p>
                  </a:txBody>
                  <a:tcPr marL="31750" marR="31750" marT="31750" marB="31750" anchor="ctr"/>
                </a:tc>
                <a:tc>
                  <a:txBody>
                    <a:bodyPr/>
                    <a:lstStyle/>
                    <a:p>
                      <a:pPr rtl="0" fontAlgn="ctr"/>
                      <a:r>
                        <a:rPr lang="fr-FR" sz="1100" b="0">
                          <a:effectLst/>
                        </a:rPr>
                        <a:t>10.0.0.0 - 10.255.255.255</a:t>
                      </a:r>
                    </a:p>
                  </a:txBody>
                  <a:tcPr marL="31750" marR="31750" marT="31750" marB="31750" anchor="ctr"/>
                </a:tc>
                <a:extLst>
                  <a:ext uri="{0D108BD9-81ED-4DB2-BD59-A6C34878D82A}">
                    <a16:rowId xmlns:a16="http://schemas.microsoft.com/office/drawing/2014/main" val="2015275534"/>
                  </a:ext>
                </a:extLst>
              </a:tr>
              <a:tr h="370840">
                <a:tc>
                  <a:txBody>
                    <a:bodyPr/>
                    <a:lstStyle/>
                    <a:p>
                      <a:pPr rtl="0" fontAlgn="ctr"/>
                      <a:r>
                        <a:rPr lang="fr-FR" sz="1100" b="0">
                          <a:effectLst/>
                        </a:rPr>
                        <a:t>172.16.0.0/12</a:t>
                      </a:r>
                    </a:p>
                  </a:txBody>
                  <a:tcPr marL="31750" marR="31750" marT="31750" marB="31750" anchor="ctr"/>
                </a:tc>
                <a:tc>
                  <a:txBody>
                    <a:bodyPr/>
                    <a:lstStyle/>
                    <a:p>
                      <a:pPr rtl="0" fontAlgn="ctr"/>
                      <a:r>
                        <a:rPr lang="fr-FR" sz="1100" b="0">
                          <a:effectLst/>
                        </a:rPr>
                        <a:t>172.16.0.0 - 172.31.255.255</a:t>
                      </a:r>
                    </a:p>
                  </a:txBody>
                  <a:tcPr marL="31750" marR="31750" marT="31750" marB="31750" anchor="ctr"/>
                </a:tc>
                <a:extLst>
                  <a:ext uri="{0D108BD9-81ED-4DB2-BD59-A6C34878D82A}">
                    <a16:rowId xmlns:a16="http://schemas.microsoft.com/office/drawing/2014/main" val="1058997535"/>
                  </a:ext>
                </a:extLst>
              </a:tr>
              <a:tr h="370840">
                <a:tc>
                  <a:txBody>
                    <a:bodyPr/>
                    <a:lstStyle/>
                    <a:p>
                      <a:pPr rtl="0" fontAlgn="ctr"/>
                      <a:r>
                        <a:rPr lang="fr-FR" sz="1100" b="0">
                          <a:effectLst/>
                        </a:rPr>
                        <a:t>192.168.0.0/16</a:t>
                      </a:r>
                    </a:p>
                  </a:txBody>
                  <a:tcPr marL="31750" marR="31750" marT="31750" marB="31750" anchor="ctr"/>
                </a:tc>
                <a:tc>
                  <a:txBody>
                    <a:bodyPr/>
                    <a:lstStyle/>
                    <a:p>
                      <a:pPr rtl="0" fontAlgn="ctr"/>
                      <a:r>
                        <a:rPr lang="fr-FR" sz="1100" b="0">
                          <a:effectLst/>
                        </a:rPr>
                        <a:t>192.168.0.0 - 192.168.255.255</a:t>
                      </a:r>
                    </a:p>
                  </a:txBody>
                  <a:tcPr marL="31750" marR="31750" marT="31750" marB="31750" anchor="ctr"/>
                </a:tc>
                <a:extLst>
                  <a:ext uri="{0D108BD9-81ED-4DB2-BD59-A6C34878D82A}">
                    <a16:rowId xmlns:a16="http://schemas.microsoft.com/office/drawing/2014/main" val="3597758659"/>
                  </a:ext>
                </a:extLst>
              </a:tr>
            </a:tbl>
          </a:graphicData>
        </a:graphic>
      </p:graphicFrame>
    </p:spTree>
    <p:extLst>
      <p:ext uri="{BB962C8B-B14F-4D97-AF65-F5344CB8AC3E}">
        <p14:creationId xmlns:p14="http://schemas.microsoft.com/office/powerpoint/2010/main" val="4132738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IPv4</a:t>
            </a:r>
            <a:br>
              <a:rPr lang="en-US" dirty="0"/>
            </a:br>
            <a:r>
              <a:rPr lang="fr-FR" sz="2400"/>
              <a:t>Routage vers l'internet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728192"/>
          </a:xfrm>
        </p:spPr>
        <p:txBody>
          <a:bodyPr/>
          <a:lstStyle/>
          <a:p>
            <a:pPr marL="342900" indent="-342900" algn="l" rtl="0">
              <a:buFont typeface="Arial" panose="020B0604020202020204" pitchFamily="34" charset="0"/>
              <a:buChar char="•"/>
            </a:pPr>
            <a:r>
              <a:rPr lang="fr-FR" sz="1600">
                <a:solidFill>
                  <a:srgbClr val="000000"/>
                </a:solidFill>
              </a:rPr>
              <a:t>Le processus de traduction d'adresses réseau (NAT) convertit les adresses IPv4 privées en adresses IPv4 publiques.</a:t>
            </a:r>
          </a:p>
        </p:txBody>
      </p:sp>
      <p:sp>
        <p:nvSpPr>
          <p:cNvPr id="5" name="Content Placeholder 3">
            <a:extLst>
              <a:ext uri="{FF2B5EF4-FFF2-40B4-BE49-F238E27FC236}">
                <a16:creationId xmlns:a16="http://schemas.microsoft.com/office/drawing/2014/main" id="{BB41F94C-72F5-4291-BC41-D3CA12CF0380}"/>
              </a:ext>
            </a:extLst>
          </p:cNvPr>
          <p:cNvSpPr txBox="1">
            <a:spLocks/>
          </p:cNvSpPr>
          <p:nvPr/>
        </p:nvSpPr>
        <p:spPr>
          <a:xfrm>
            <a:off x="431971" y="1683758"/>
            <a:ext cx="2905739"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lang="fr-FR" sz="1600">
                <a:solidFill>
                  <a:srgbClr val="000000"/>
                </a:solidFill>
              </a:rPr>
              <a:t>NAT est généralement activé sur le routeur périphérique qui se connecte à l'internet.</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Il traduit les adresses IP privées en adresses IP publiques.</a:t>
            </a:r>
          </a:p>
        </p:txBody>
      </p:sp>
      <p:pic>
        <p:nvPicPr>
          <p:cNvPr id="2" name="Picture 1">
            <a:extLst>
              <a:ext uri="{FF2B5EF4-FFF2-40B4-BE49-F238E27FC236}">
                <a16:creationId xmlns:a16="http://schemas.microsoft.com/office/drawing/2014/main" id="{012E9573-E9D0-43E1-8820-1689885BBBE5}"/>
              </a:ext>
            </a:extLst>
          </p:cNvPr>
          <p:cNvPicPr>
            <a:picLocks noChangeAspect="1"/>
          </p:cNvPicPr>
          <p:nvPr/>
        </p:nvPicPr>
        <p:blipFill>
          <a:blip r:embed="rId3"/>
          <a:stretch>
            <a:fillRect/>
          </a:stretch>
        </p:blipFill>
        <p:spPr>
          <a:xfrm>
            <a:off x="3337710" y="1583611"/>
            <a:ext cx="5288257" cy="3440210"/>
          </a:xfrm>
          <a:prstGeom prst="rect">
            <a:avLst/>
          </a:prstGeom>
        </p:spPr>
      </p:pic>
    </p:spTree>
    <p:extLst>
      <p:ext uri="{BB962C8B-B14F-4D97-AF65-F5344CB8AC3E}">
        <p14:creationId xmlns:p14="http://schemas.microsoft.com/office/powerpoint/2010/main" val="288846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Les types d'adresses IPv4</a:t>
            </a:r>
            <a:br>
              <a:rPr lang="en-US" dirty="0"/>
            </a:br>
            <a:r>
              <a:rPr lang="fr-FR" sz="2400"/>
              <a:t>Les adresses IPv4 des utilisateurs spéciaux</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4799905" cy="1478990"/>
          </a:xfrm>
        </p:spPr>
        <p:txBody>
          <a:bodyPr/>
          <a:lstStyle/>
          <a:p>
            <a:pPr marL="0" indent="0" algn="l" rtl="0"/>
            <a:r>
              <a:rPr lang="fr-FR">
                <a:solidFill>
                  <a:srgbClr val="000000"/>
                </a:solidFill>
              </a:rPr>
              <a:t>Adresses de bouclage</a:t>
            </a:r>
          </a:p>
          <a:p>
            <a:pPr marL="342900" indent="-342900" algn="l" rtl="0">
              <a:buFont typeface="Arial" panose="020B0604020202020204" pitchFamily="34" charset="0"/>
              <a:buChar char="•"/>
            </a:pPr>
            <a:r>
              <a:rPr lang="fr-FR" sz="1600">
                <a:solidFill>
                  <a:srgbClr val="000000"/>
                </a:solidFill>
              </a:rPr>
              <a:t>127.0.0.0 /8 (127.0.0.1 to 127.255.255.254)</a:t>
            </a:r>
          </a:p>
          <a:p>
            <a:pPr marL="342900" indent="-342900" algn="l" rtl="0">
              <a:buFont typeface="Arial" panose="020B0604020202020204" pitchFamily="34" charset="0"/>
              <a:buChar char="•"/>
            </a:pPr>
            <a:r>
              <a:rPr lang="fr-FR" sz="1600">
                <a:solidFill>
                  <a:srgbClr val="000000"/>
                </a:solidFill>
              </a:rPr>
              <a:t>Généralement identifié comme 127.0.0.1</a:t>
            </a:r>
          </a:p>
          <a:p>
            <a:pPr marL="342900" indent="-342900" algn="l" rtl="0">
              <a:buFont typeface="Arial" panose="020B0604020202020204" pitchFamily="34" charset="0"/>
              <a:buChar char="•"/>
            </a:pPr>
            <a:r>
              <a:rPr lang="fr-FR" sz="1600">
                <a:solidFill>
                  <a:srgbClr val="000000"/>
                </a:solidFill>
              </a:rPr>
              <a:t>Utilisées sur un hôte pour vérifier si la configuration TCP/IP est opérationnelle.</a:t>
            </a:r>
          </a:p>
        </p:txBody>
      </p:sp>
      <p:pic>
        <p:nvPicPr>
          <p:cNvPr id="2" name="Picture 1">
            <a:extLst>
              <a:ext uri="{FF2B5EF4-FFF2-40B4-BE49-F238E27FC236}">
                <a16:creationId xmlns:a16="http://schemas.microsoft.com/office/drawing/2014/main" id="{ADE57F18-BC87-45CB-B8E6-D449D45277B5}"/>
              </a:ext>
            </a:extLst>
          </p:cNvPr>
          <p:cNvPicPr>
            <a:picLocks noChangeAspect="1"/>
          </p:cNvPicPr>
          <p:nvPr/>
        </p:nvPicPr>
        <p:blipFill>
          <a:blip r:embed="rId3"/>
          <a:stretch>
            <a:fillRect/>
          </a:stretch>
        </p:blipFill>
        <p:spPr>
          <a:xfrm>
            <a:off x="5357308" y="1214135"/>
            <a:ext cx="3564074" cy="876875"/>
          </a:xfrm>
          <a:prstGeom prst="rect">
            <a:avLst/>
          </a:prstGeom>
        </p:spPr>
      </p:pic>
      <p:sp>
        <p:nvSpPr>
          <p:cNvPr id="5" name="Content Placeholder 3">
            <a:extLst>
              <a:ext uri="{FF2B5EF4-FFF2-40B4-BE49-F238E27FC236}">
                <a16:creationId xmlns:a16="http://schemas.microsoft.com/office/drawing/2014/main" id="{15B257E1-0405-4735-85E9-547525F12CE6}"/>
              </a:ext>
            </a:extLst>
          </p:cNvPr>
          <p:cNvSpPr txBox="1">
            <a:spLocks/>
          </p:cNvSpPr>
          <p:nvPr/>
        </p:nvSpPr>
        <p:spPr>
          <a:xfrm>
            <a:off x="431970" y="2385343"/>
            <a:ext cx="8206421" cy="1906958"/>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rtl="0"/>
            <a:r>
              <a:rPr lang="fr-FR">
                <a:solidFill>
                  <a:srgbClr val="000000"/>
                </a:solidFill>
              </a:rPr>
              <a:t>Adresses link-local</a:t>
            </a:r>
          </a:p>
          <a:p>
            <a:pPr marL="342900" indent="-342900" algn="l" rtl="0">
              <a:buFont typeface="Arial" panose="020B0604020202020204" pitchFamily="34" charset="0"/>
              <a:buChar char="•"/>
            </a:pPr>
            <a:r>
              <a:rPr lang="fr-FR" sz="1600">
                <a:solidFill>
                  <a:srgbClr val="000000"/>
                </a:solidFill>
              </a:rPr>
              <a:t>169.254.0.0 /16 (169.254.0.1 to 169.254.255.254)</a:t>
            </a:r>
          </a:p>
          <a:p>
            <a:pPr marL="342900" indent="-342900" algn="l" rtl="0">
              <a:buFont typeface="Arial" panose="020B0604020202020204" pitchFamily="34" charset="0"/>
              <a:buChar char="•"/>
            </a:pPr>
            <a:r>
              <a:rPr lang="fr-FR" sz="1600">
                <a:solidFill>
                  <a:srgbClr val="000000"/>
                </a:solidFill>
              </a:rPr>
              <a:t>Plus connues sous le nom d'adresses APIPA (adressage IP privé automatique), </a:t>
            </a:r>
          </a:p>
          <a:p>
            <a:pPr marL="342900" indent="-342900" algn="l" rtl="0">
              <a:buFont typeface="Arial" panose="020B0604020202020204" pitchFamily="34" charset="0"/>
              <a:buChar char="•"/>
            </a:pPr>
            <a:r>
              <a:rPr lang="fr-FR" sz="1600">
                <a:solidFill>
                  <a:srgbClr val="000000"/>
                </a:solidFill>
              </a:rPr>
              <a:t>Elles sont utilisées par un client DHCP Windows pour se configurer automatiquement si aucun serveur DHCP n'est disponible.</a:t>
            </a:r>
          </a:p>
        </p:txBody>
      </p:sp>
    </p:spTree>
    <p:extLst>
      <p:ext uri="{BB962C8B-B14F-4D97-AF65-F5344CB8AC3E}">
        <p14:creationId xmlns:p14="http://schemas.microsoft.com/office/powerpoint/2010/main" val="4007806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Les types d'adresses IPv4</a:t>
            </a:r>
            <a:br>
              <a:rPr lang="en-US" dirty="0"/>
            </a:br>
            <a:r>
              <a:rPr lang="fr-FR" sz="2400"/>
              <a:t>Ancien système d'adressage par classe</a:t>
            </a:r>
          </a:p>
        </p:txBody>
      </p:sp>
      <p:pic>
        <p:nvPicPr>
          <p:cNvPr id="2" name="Picture 1">
            <a:extLst>
              <a:ext uri="{FF2B5EF4-FFF2-40B4-BE49-F238E27FC236}">
                <a16:creationId xmlns:a16="http://schemas.microsoft.com/office/drawing/2014/main" id="{ADCDBF03-421E-4564-9492-4248ADBE461B}"/>
              </a:ext>
            </a:extLst>
          </p:cNvPr>
          <p:cNvPicPr>
            <a:picLocks noChangeAspect="1"/>
          </p:cNvPicPr>
          <p:nvPr/>
        </p:nvPicPr>
        <p:blipFill>
          <a:blip r:embed="rId3"/>
          <a:stretch>
            <a:fillRect/>
          </a:stretch>
        </p:blipFill>
        <p:spPr>
          <a:xfrm>
            <a:off x="5482551" y="1248180"/>
            <a:ext cx="3163682" cy="1836595"/>
          </a:xfrm>
          <a:prstGeom prst="rect">
            <a:avLst/>
          </a:prstGeom>
        </p:spPr>
      </p:pic>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2" y="685733"/>
            <a:ext cx="4956309" cy="4060826"/>
          </a:xfrm>
        </p:spPr>
        <p:txBody>
          <a:bodyPr/>
          <a:lstStyle/>
          <a:p>
            <a:pPr marL="0" indent="0" algn="l" rtl="0"/>
            <a:r>
              <a:rPr lang="fr-FR">
                <a:solidFill>
                  <a:srgbClr val="000000"/>
                </a:solidFill>
              </a:rPr>
              <a:t>les adresses IPv4 étaient attribuées à l'aide de l' adressage par classe tel que défini dans la RFC 790 (1981).</a:t>
            </a:r>
          </a:p>
          <a:p>
            <a:pPr marL="342900" indent="-342900" algn="l" rtl="0">
              <a:buFont typeface="Arial" panose="020B0604020202020204" pitchFamily="34" charset="0"/>
              <a:buChar char="•"/>
            </a:pPr>
            <a:r>
              <a:rPr lang="fr-FR" sz="1600">
                <a:solidFill>
                  <a:srgbClr val="000000"/>
                </a:solidFill>
              </a:rPr>
              <a:t>Classe A (0.0.0.0/8 à 127.0.0.0/8)</a:t>
            </a:r>
          </a:p>
          <a:p>
            <a:pPr marL="342900" indent="-342900" algn="l" rtl="0">
              <a:buFont typeface="Arial" panose="020B0604020202020204" pitchFamily="34" charset="0"/>
              <a:buChar char="•"/>
            </a:pPr>
            <a:r>
              <a:rPr lang="fr-FR" sz="1600">
                <a:solidFill>
                  <a:srgbClr val="000000"/>
                </a:solidFill>
              </a:rPr>
              <a:t>Classe B (128.0.0.0 /16 — 191.255.0.0 /16)</a:t>
            </a:r>
          </a:p>
          <a:p>
            <a:pPr marL="342900" indent="-342900" algn="l" rtl="0">
              <a:buFont typeface="Arial" panose="020B0604020202020204" pitchFamily="34" charset="0"/>
              <a:buChar char="•"/>
            </a:pPr>
            <a:r>
              <a:rPr lang="fr-FR" sz="1600">
                <a:solidFill>
                  <a:srgbClr val="000000"/>
                </a:solidFill>
              </a:rPr>
              <a:t>Classe C (192.0.0.0 /24 — 223.255.255.0 /24)</a:t>
            </a:r>
          </a:p>
          <a:p>
            <a:pPr marL="342900" indent="-342900" algn="l" rtl="0">
              <a:buFont typeface="Arial" panose="020B0604020202020204" pitchFamily="34" charset="0"/>
              <a:buChar char="•"/>
            </a:pPr>
            <a:r>
              <a:rPr lang="fr-FR" sz="1600">
                <a:solidFill>
                  <a:srgbClr val="000000"/>
                </a:solidFill>
              </a:rPr>
              <a:t>Classe D (224.0.0.0 à 239.0.0.0)</a:t>
            </a:r>
          </a:p>
          <a:p>
            <a:pPr marL="342900" indent="-342900" algn="l" rtl="0">
              <a:buFont typeface="Arial" panose="020B0604020202020204" pitchFamily="34" charset="0"/>
              <a:buChar char="•"/>
            </a:pPr>
            <a:r>
              <a:rPr lang="fr-FR" sz="1600">
                <a:solidFill>
                  <a:srgbClr val="000000"/>
                </a:solidFill>
              </a:rPr>
              <a:t>Classe E (240.0.0.0 — 255.0.0.0)</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L'adressage de classe a gaspillé de nombreuses adresses IPv4.</a:t>
            </a:r>
          </a:p>
          <a:p>
            <a:pPr marL="342900" indent="-342900" algn="l">
              <a:buFont typeface="Arial" panose="020B0604020202020204" pitchFamily="34" charset="0"/>
              <a:buChar char="•"/>
            </a:pPr>
            <a:endParaRPr lang="en-CA" sz="1600" dirty="0">
              <a:solidFill>
                <a:srgbClr val="000000"/>
              </a:solidFill>
            </a:endParaRPr>
          </a:p>
          <a:p>
            <a:pPr marL="0" indent="0" algn="l" rtl="0"/>
            <a:r>
              <a:rPr lang="fr-FR" sz="1600">
                <a:solidFill>
                  <a:srgbClr val="000000"/>
                </a:solidFill>
              </a:rPr>
              <a:t>L'allocation d'adresse par classe a été remplacée par l'adressage sans classe qui ignore les règles des classes (A, B, C). </a:t>
            </a:r>
          </a:p>
        </p:txBody>
      </p:sp>
    </p:spTree>
    <p:extLst>
      <p:ext uri="{BB962C8B-B14F-4D97-AF65-F5344CB8AC3E}">
        <p14:creationId xmlns:p14="http://schemas.microsoft.com/office/powerpoint/2010/main" val="728904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Types d'adresses IPv4 </a:t>
            </a:r>
            <a:br>
              <a:rPr lang="en-US" dirty="0"/>
            </a:br>
            <a:r>
              <a:rPr lang="fr-FR" sz="2400"/>
              <a:t>Attribution des adresses IP</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737711"/>
          </a:xfrm>
        </p:spPr>
        <p:txBody>
          <a:bodyPr/>
          <a:lstStyle/>
          <a:p>
            <a:pPr marL="342900" indent="-342900" algn="l" rtl="0">
              <a:buFont typeface="Arial" panose="020B0604020202020204" pitchFamily="34" charset="0"/>
              <a:buChar char="•"/>
            </a:pPr>
            <a:r>
              <a:rPr lang="fr-FR" sz="1600">
                <a:solidFill>
                  <a:srgbClr val="000000"/>
                </a:solidFill>
              </a:rPr>
              <a:t>L'IANA gère les blocs d'adresses IPv4 et IPv6 et les attribue aux organismes d'enregistrement Internet locaux (RIR). </a:t>
            </a:r>
          </a:p>
        </p:txBody>
      </p:sp>
      <p:sp>
        <p:nvSpPr>
          <p:cNvPr id="5" name="Content Placeholder 3">
            <a:extLst>
              <a:ext uri="{FF2B5EF4-FFF2-40B4-BE49-F238E27FC236}">
                <a16:creationId xmlns:a16="http://schemas.microsoft.com/office/drawing/2014/main" id="{409BC4D9-9184-42D7-839E-39E96E08A3D4}"/>
              </a:ext>
            </a:extLst>
          </p:cNvPr>
          <p:cNvSpPr txBox="1">
            <a:spLocks/>
          </p:cNvSpPr>
          <p:nvPr/>
        </p:nvSpPr>
        <p:spPr>
          <a:xfrm>
            <a:off x="431970" y="1681116"/>
            <a:ext cx="3337951" cy="224824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lang="fr-FR" sz="1600">
                <a:solidFill>
                  <a:srgbClr val="000000"/>
                </a:solidFill>
              </a:rPr>
              <a:t>Les RIR sont chargés d'attribuer des adresses IP à des FAI qui, à leur tour, fournissent des blocs d'adresses IPv4 aux entreprises et aux FAI de plus petite envergure. </a:t>
            </a:r>
          </a:p>
        </p:txBody>
      </p:sp>
      <p:pic>
        <p:nvPicPr>
          <p:cNvPr id="2" name="Picture 1">
            <a:extLst>
              <a:ext uri="{FF2B5EF4-FFF2-40B4-BE49-F238E27FC236}">
                <a16:creationId xmlns:a16="http://schemas.microsoft.com/office/drawing/2014/main" id="{B02C39C3-1B89-41EA-828D-DA77348A5746}"/>
              </a:ext>
            </a:extLst>
          </p:cNvPr>
          <p:cNvPicPr>
            <a:picLocks noChangeAspect="1"/>
          </p:cNvPicPr>
          <p:nvPr/>
        </p:nvPicPr>
        <p:blipFill>
          <a:blip r:embed="rId3"/>
          <a:stretch>
            <a:fillRect/>
          </a:stretch>
        </p:blipFill>
        <p:spPr>
          <a:xfrm>
            <a:off x="3937299" y="1681116"/>
            <a:ext cx="4607351" cy="2371831"/>
          </a:xfrm>
          <a:prstGeom prst="rect">
            <a:avLst/>
          </a:prstGeom>
        </p:spPr>
      </p:pic>
    </p:spTree>
    <p:extLst>
      <p:ext uri="{BB962C8B-B14F-4D97-AF65-F5344CB8AC3E}">
        <p14:creationId xmlns:p14="http://schemas.microsoft.com/office/powerpoint/2010/main" val="619740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11.4 Segmentation du réseau</a:t>
            </a:r>
            <a:br>
              <a:rPr lang="en-CA" dirty="0">
                <a:solidFill>
                  <a:schemeClr val="accent5">
                    <a:lumMod val="40000"/>
                    <a:lumOff val="60000"/>
                  </a:schemeClr>
                </a:solidFill>
              </a:rPr>
            </a:br>
            <a:endParaRPr lang="en-CA"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4286237413"/>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La segmentation du réseau </a:t>
            </a:r>
            <a:br>
              <a:rPr lang="en-US" dirty="0"/>
            </a:br>
            <a:r>
              <a:rPr lang="fr-FR" sz="2400"/>
              <a:t>Domaines de diffusion et de segmentation</a:t>
            </a:r>
          </a:p>
        </p:txBody>
      </p:sp>
      <p:sp>
        <p:nvSpPr>
          <p:cNvPr id="4" name="Content Placeholder 1">
            <a:extLst>
              <a:ext uri="{FF2B5EF4-FFF2-40B4-BE49-F238E27FC236}">
                <a16:creationId xmlns:a16="http://schemas.microsoft.com/office/drawing/2014/main" id="{50693879-5816-3444-9D50-A12F1F37F5DE}"/>
              </a:ext>
            </a:extLst>
          </p:cNvPr>
          <p:cNvSpPr>
            <a:spLocks noGrp="1"/>
          </p:cNvSpPr>
          <p:nvPr>
            <p:ph idx="1"/>
          </p:nvPr>
        </p:nvSpPr>
        <p:spPr>
          <a:xfrm>
            <a:off x="431971" y="855418"/>
            <a:ext cx="8217177" cy="1190197"/>
          </a:xfrm>
        </p:spPr>
        <p:txBody>
          <a:bodyPr/>
          <a:lstStyle/>
          <a:p>
            <a:pPr marL="342900" indent="-342900" algn="l" rtl="0">
              <a:buFont typeface="Arial" panose="020B0604020202020204" pitchFamily="34" charset="0"/>
              <a:buChar char="•"/>
            </a:pPr>
            <a:r>
              <a:rPr lang="fr-FR" sz="1600">
                <a:solidFill>
                  <a:srgbClr val="000000"/>
                </a:solidFill>
              </a:rPr>
              <a:t>Plusieurs protocoles utilisent des diffusions ou des multidiffusions (par exemple, ARP utilise des diffusions pour localiser d'autres périphériques, les hôtes envoient des diffusions de découverte DHCP pour localiser un serveur DHCP.)</a:t>
            </a:r>
          </a:p>
          <a:p>
            <a:pPr marL="342900" indent="-342900" algn="l" rtl="0">
              <a:buFont typeface="Arial" panose="020B0604020202020204" pitchFamily="34" charset="0"/>
              <a:buChar char="•"/>
            </a:pPr>
            <a:r>
              <a:rPr lang="fr-FR" sz="1600">
                <a:solidFill>
                  <a:srgbClr val="000000"/>
                </a:solidFill>
              </a:rPr>
              <a:t>Les commutateurs diffusent les messages de diffusion sur toutes les interfaces, sauf celle d'où les messages proviennent. </a:t>
            </a:r>
          </a:p>
        </p:txBody>
      </p:sp>
      <p:pic>
        <p:nvPicPr>
          <p:cNvPr id="2" name="Picture 1">
            <a:extLst>
              <a:ext uri="{FF2B5EF4-FFF2-40B4-BE49-F238E27FC236}">
                <a16:creationId xmlns:a16="http://schemas.microsoft.com/office/drawing/2014/main" id="{10398782-9905-4785-9579-06EB01676450}"/>
              </a:ext>
            </a:extLst>
          </p:cNvPr>
          <p:cNvPicPr>
            <a:picLocks noChangeAspect="1"/>
          </p:cNvPicPr>
          <p:nvPr/>
        </p:nvPicPr>
        <p:blipFill>
          <a:blip r:embed="rId3"/>
          <a:stretch>
            <a:fillRect/>
          </a:stretch>
        </p:blipFill>
        <p:spPr>
          <a:xfrm>
            <a:off x="935916" y="1910848"/>
            <a:ext cx="4432055" cy="2638933"/>
          </a:xfrm>
          <a:prstGeom prst="rect">
            <a:avLst/>
          </a:prstGeom>
        </p:spPr>
      </p:pic>
      <p:sp>
        <p:nvSpPr>
          <p:cNvPr id="5" name="Content Placeholder 3">
            <a:extLst>
              <a:ext uri="{FF2B5EF4-FFF2-40B4-BE49-F238E27FC236}">
                <a16:creationId xmlns:a16="http://schemas.microsoft.com/office/drawing/2014/main" id="{845B5FA5-3694-4D86-AB3C-0BB4544AC221}"/>
              </a:ext>
            </a:extLst>
          </p:cNvPr>
          <p:cNvSpPr txBox="1">
            <a:spLocks/>
          </p:cNvSpPr>
          <p:nvPr/>
        </p:nvSpPr>
        <p:spPr>
          <a:xfrm>
            <a:off x="5464792" y="2205317"/>
            <a:ext cx="3324206" cy="2344464"/>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lang="fr-FR" sz="1600">
                <a:solidFill>
                  <a:srgbClr val="000000"/>
                </a:solidFill>
              </a:rPr>
              <a:t>Le seul périphérique qui arrête les diffusions est un routeur.</a:t>
            </a:r>
          </a:p>
          <a:p>
            <a:pPr marL="342900" indent="-342900" algn="l" rtl="0">
              <a:buFont typeface="Arial" panose="020B0604020202020204" pitchFamily="34" charset="0"/>
              <a:buChar char="•"/>
            </a:pPr>
            <a:r>
              <a:rPr lang="fr-FR" sz="1600">
                <a:solidFill>
                  <a:srgbClr val="000000"/>
                </a:solidFill>
              </a:rPr>
              <a:t>Les routeurs ne diffusent pas les messages de diffusion. </a:t>
            </a:r>
          </a:p>
          <a:p>
            <a:pPr marL="342900" indent="-342900" algn="l" rtl="0">
              <a:buFont typeface="Arial" panose="020B0604020202020204" pitchFamily="34" charset="0"/>
              <a:buChar char="•"/>
            </a:pPr>
            <a:r>
              <a:rPr lang="fr-FR" sz="1600">
                <a:solidFill>
                  <a:srgbClr val="000000"/>
                </a:solidFill>
              </a:rPr>
              <a:t>Chaque interface de routeur se connecte à un domaine de diffusion, et les diffusions sont propagées dans leur domaine de diffusion spécifique.</a:t>
            </a:r>
          </a:p>
        </p:txBody>
      </p:sp>
    </p:spTree>
    <p:extLst>
      <p:ext uri="{BB962C8B-B14F-4D97-AF65-F5344CB8AC3E}">
        <p14:creationId xmlns:p14="http://schemas.microsoft.com/office/powerpoint/2010/main" val="46914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Segmentation du réseau</a:t>
            </a:r>
            <a:br>
              <a:rPr lang="en-US" dirty="0"/>
            </a:br>
            <a:r>
              <a:rPr lang="fr-FR" sz="2400"/>
              <a:t>Problèmes liés aux domaines de diffusion importants</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8"/>
            <a:ext cx="4807003" cy="3899461"/>
          </a:xfrm>
        </p:spPr>
        <p:txBody>
          <a:bodyPr/>
          <a:lstStyle/>
          <a:p>
            <a:pPr marL="342900" indent="-342900" algn="l" rtl="0">
              <a:buFont typeface="Arial" panose="020B0604020202020204" pitchFamily="34" charset="0"/>
              <a:buChar char="•"/>
            </a:pPr>
            <a:r>
              <a:rPr lang="fr-FR" sz="1600">
                <a:solidFill>
                  <a:srgbClr val="000000"/>
                </a:solidFill>
              </a:rPr>
              <a:t>Dans ce type de domaine, les hôtes peuvent générer un nombre excessif de diffusion et ainsi avoir un impact négatif sur le réseau.</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La solution consiste à réduire la taille du réseau en créant de plus petits domaines de diffusion. C'est ce qu'on appelle le processus de création de sous-réseaux. </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l'adresse réseau 172.16.0.0 /16 ont été divisés en deux sous-réseaux de 200 utilisateurs chacun : 172.16.0.0 /24 et 172.16.1.0 /24. </a:t>
            </a:r>
          </a:p>
          <a:p>
            <a:pPr marL="342900" indent="-342900" algn="l" rtl="0">
              <a:buFont typeface="Arial" panose="020B0604020202020204" pitchFamily="34" charset="0"/>
              <a:buChar char="•"/>
            </a:pPr>
            <a:r>
              <a:rPr lang="fr-FR" sz="1600">
                <a:solidFill>
                  <a:srgbClr val="000000"/>
                </a:solidFill>
              </a:rPr>
              <a:t>Les diffusions ne sont propagées qu'au sein des domaines de diffusion plus petits. </a:t>
            </a:r>
          </a:p>
        </p:txBody>
      </p:sp>
      <p:pic>
        <p:nvPicPr>
          <p:cNvPr id="2" name="Picture 1">
            <a:extLst>
              <a:ext uri="{FF2B5EF4-FFF2-40B4-BE49-F238E27FC236}">
                <a16:creationId xmlns:a16="http://schemas.microsoft.com/office/drawing/2014/main" id="{5A7A91AF-16E4-4E33-B4E6-A586D3355209}"/>
              </a:ext>
            </a:extLst>
          </p:cNvPr>
          <p:cNvPicPr>
            <a:picLocks noChangeAspect="1"/>
          </p:cNvPicPr>
          <p:nvPr/>
        </p:nvPicPr>
        <p:blipFill>
          <a:blip r:embed="rId3"/>
          <a:stretch>
            <a:fillRect/>
          </a:stretch>
        </p:blipFill>
        <p:spPr>
          <a:xfrm>
            <a:off x="5447794" y="582072"/>
            <a:ext cx="3330224" cy="1980005"/>
          </a:xfrm>
          <a:prstGeom prst="rect">
            <a:avLst/>
          </a:prstGeom>
        </p:spPr>
      </p:pic>
      <p:pic>
        <p:nvPicPr>
          <p:cNvPr id="5" name="Picture 4">
            <a:extLst>
              <a:ext uri="{FF2B5EF4-FFF2-40B4-BE49-F238E27FC236}">
                <a16:creationId xmlns:a16="http://schemas.microsoft.com/office/drawing/2014/main" id="{65746CC1-6CFB-4882-AB1A-AEF0BB4396C4}"/>
              </a:ext>
            </a:extLst>
          </p:cNvPr>
          <p:cNvPicPr>
            <a:picLocks noChangeAspect="1"/>
          </p:cNvPicPr>
          <p:nvPr/>
        </p:nvPicPr>
        <p:blipFill>
          <a:blip r:embed="rId4"/>
          <a:stretch>
            <a:fillRect/>
          </a:stretch>
        </p:blipFill>
        <p:spPr>
          <a:xfrm>
            <a:off x="5165109" y="2791150"/>
            <a:ext cx="3802562" cy="1755763"/>
          </a:xfrm>
          <a:prstGeom prst="rect">
            <a:avLst/>
          </a:prstGeom>
        </p:spPr>
      </p:pic>
    </p:spTree>
    <p:extLst>
      <p:ext uri="{BB962C8B-B14F-4D97-AF65-F5344CB8AC3E}">
        <p14:creationId xmlns:p14="http://schemas.microsoft.com/office/powerpoint/2010/main" val="2044923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Segmentation du réseau</a:t>
            </a:r>
            <a:br>
              <a:rPr lang="en-US" dirty="0"/>
            </a:br>
            <a:r>
              <a:rPr lang="fr-FR" sz="2400"/>
              <a:t>Pourquoi créer des sous-réseaux ?</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1550058"/>
          </a:xfrm>
        </p:spPr>
        <p:txBody>
          <a:bodyPr/>
          <a:lstStyle/>
          <a:p>
            <a:pPr marL="342900" indent="-342900" algn="l" rtl="0">
              <a:buFont typeface="Arial" panose="020B0604020202020204" pitchFamily="34" charset="0"/>
              <a:buChar char="•"/>
            </a:pPr>
            <a:r>
              <a:rPr lang="fr-FR" sz="1600">
                <a:solidFill>
                  <a:srgbClr val="000000"/>
                </a:solidFill>
              </a:rPr>
              <a:t>La segmentation en sous-réseaux réduit le trafic global et améliore les performances réseau. </a:t>
            </a:r>
          </a:p>
          <a:p>
            <a:pPr marL="342900" indent="-342900" algn="l" rtl="0">
              <a:buFont typeface="Arial" panose="020B0604020202020204" pitchFamily="34" charset="0"/>
              <a:buChar char="•"/>
            </a:pPr>
            <a:r>
              <a:rPr lang="fr-FR" sz="1600">
                <a:solidFill>
                  <a:srgbClr val="000000"/>
                </a:solidFill>
              </a:rPr>
              <a:t>Elle permet également de mettre en œuvre des politiques de sécurité entre les différents sous-réseaux.</a:t>
            </a:r>
          </a:p>
          <a:p>
            <a:pPr marL="342900" indent="-342900" algn="l" rtl="0">
              <a:buFont typeface="Arial" panose="020B0604020202020204" pitchFamily="34" charset="0"/>
              <a:buChar char="•"/>
            </a:pPr>
            <a:r>
              <a:rPr lang="fr-FR" sz="1600">
                <a:solidFill>
                  <a:srgbClr val="000000"/>
                </a:solidFill>
              </a:rPr>
              <a:t>Le sous-réseau réduit le nombre de périphériques affectés par un trafic de diffusion anormal.</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Les sous-réseaux sont utilisés pour diverses raisons, notamment:</a:t>
            </a:r>
          </a:p>
          <a:p>
            <a:pPr marL="342900" indent="-342900" algn="l">
              <a:buFont typeface="Arial" panose="020B0604020202020204" pitchFamily="34" charset="0"/>
              <a:buChar char="•"/>
            </a:pPr>
            <a:endParaRPr lang="en-CA"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sp>
        <p:nvSpPr>
          <p:cNvPr id="7" name="Rectangle 6">
            <a:extLst>
              <a:ext uri="{FF2B5EF4-FFF2-40B4-BE49-F238E27FC236}">
                <a16:creationId xmlns:a16="http://schemas.microsoft.com/office/drawing/2014/main" id="{24D8B652-544C-4DA4-843F-B9A537AD3E84}"/>
              </a:ext>
            </a:extLst>
          </p:cNvPr>
          <p:cNvSpPr/>
          <p:nvPr/>
        </p:nvSpPr>
        <p:spPr>
          <a:xfrm>
            <a:off x="375431" y="2492000"/>
            <a:ext cx="2698320" cy="1806839"/>
          </a:xfrm>
          <a:prstGeom prst="rect">
            <a:avLst/>
          </a:prstGeom>
          <a:noFill/>
          <a:ln/>
        </p:spPr>
        <p:style>
          <a:lnRef idx="1">
            <a:schemeClr val="accent5"/>
          </a:lnRef>
          <a:fillRef idx="2">
            <a:schemeClr val="accent5"/>
          </a:fillRef>
          <a:effectRef idx="1">
            <a:schemeClr val="accent5"/>
          </a:effectRef>
          <a:fontRef idx="minor">
            <a:schemeClr val="dk1"/>
          </a:fontRef>
        </p:style>
        <p:txBody>
          <a:bodyPr rtlCol="0" anchor="t"/>
          <a:lstStyle/>
          <a:p>
            <a:pPr rtl="0"/>
            <a:r>
              <a:rPr lang="fr-FR" sz="1600"/>
              <a:t>Emplacement</a:t>
            </a:r>
          </a:p>
        </p:txBody>
      </p:sp>
      <p:pic>
        <p:nvPicPr>
          <p:cNvPr id="2" name="Picture 1">
            <a:extLst>
              <a:ext uri="{FF2B5EF4-FFF2-40B4-BE49-F238E27FC236}">
                <a16:creationId xmlns:a16="http://schemas.microsoft.com/office/drawing/2014/main" id="{63D0E2D3-D553-4D04-B410-56EFCD0EF721}"/>
              </a:ext>
            </a:extLst>
          </p:cNvPr>
          <p:cNvPicPr>
            <a:picLocks noChangeAspect="1"/>
          </p:cNvPicPr>
          <p:nvPr/>
        </p:nvPicPr>
        <p:blipFill>
          <a:blip r:embed="rId3"/>
          <a:stretch>
            <a:fillRect/>
          </a:stretch>
        </p:blipFill>
        <p:spPr>
          <a:xfrm>
            <a:off x="342756" y="2914594"/>
            <a:ext cx="2789064" cy="1318328"/>
          </a:xfrm>
          <a:prstGeom prst="rect">
            <a:avLst/>
          </a:prstGeom>
        </p:spPr>
      </p:pic>
      <p:sp>
        <p:nvSpPr>
          <p:cNvPr id="8" name="Rectangle 7">
            <a:extLst>
              <a:ext uri="{FF2B5EF4-FFF2-40B4-BE49-F238E27FC236}">
                <a16:creationId xmlns:a16="http://schemas.microsoft.com/office/drawing/2014/main" id="{32CC4029-1176-45DF-9BD6-D3DC9A0400D7}"/>
              </a:ext>
            </a:extLst>
          </p:cNvPr>
          <p:cNvSpPr/>
          <p:nvPr/>
        </p:nvSpPr>
        <p:spPr>
          <a:xfrm>
            <a:off x="3342986" y="2492000"/>
            <a:ext cx="2698320" cy="2036970"/>
          </a:xfrm>
          <a:prstGeom prst="rect">
            <a:avLst/>
          </a:prstGeom>
          <a:noFill/>
          <a:ln/>
        </p:spPr>
        <p:style>
          <a:lnRef idx="1">
            <a:schemeClr val="accent5"/>
          </a:lnRef>
          <a:fillRef idx="2">
            <a:schemeClr val="accent5"/>
          </a:fillRef>
          <a:effectRef idx="1">
            <a:schemeClr val="accent5"/>
          </a:effectRef>
          <a:fontRef idx="minor">
            <a:schemeClr val="dk1"/>
          </a:fontRef>
        </p:style>
        <p:txBody>
          <a:bodyPr rtlCol="0" anchor="t"/>
          <a:lstStyle/>
          <a:p>
            <a:pPr rtl="0"/>
            <a:r>
              <a:rPr lang="fr-FR" sz="1600"/>
              <a:t>Groupe ou fonction</a:t>
            </a:r>
          </a:p>
        </p:txBody>
      </p:sp>
      <p:pic>
        <p:nvPicPr>
          <p:cNvPr id="5" name="Picture 4">
            <a:extLst>
              <a:ext uri="{FF2B5EF4-FFF2-40B4-BE49-F238E27FC236}">
                <a16:creationId xmlns:a16="http://schemas.microsoft.com/office/drawing/2014/main" id="{7332D7C8-8057-4C93-9478-2A5D8FE11E83}"/>
              </a:ext>
            </a:extLst>
          </p:cNvPr>
          <p:cNvPicPr>
            <a:picLocks noChangeAspect="1"/>
          </p:cNvPicPr>
          <p:nvPr/>
        </p:nvPicPr>
        <p:blipFill>
          <a:blip r:embed="rId4"/>
          <a:stretch>
            <a:fillRect/>
          </a:stretch>
        </p:blipFill>
        <p:spPr>
          <a:xfrm>
            <a:off x="3497358" y="2879280"/>
            <a:ext cx="2372228" cy="1571706"/>
          </a:xfrm>
          <a:prstGeom prst="rect">
            <a:avLst/>
          </a:prstGeom>
        </p:spPr>
      </p:pic>
      <p:sp>
        <p:nvSpPr>
          <p:cNvPr id="9" name="Rectangle 8">
            <a:extLst>
              <a:ext uri="{FF2B5EF4-FFF2-40B4-BE49-F238E27FC236}">
                <a16:creationId xmlns:a16="http://schemas.microsoft.com/office/drawing/2014/main" id="{38AE73D0-B95E-40DB-9C64-6AF021F99C3A}"/>
              </a:ext>
            </a:extLst>
          </p:cNvPr>
          <p:cNvSpPr/>
          <p:nvPr/>
        </p:nvSpPr>
        <p:spPr>
          <a:xfrm>
            <a:off x="6319781" y="2483461"/>
            <a:ext cx="2523186" cy="2036970"/>
          </a:xfrm>
          <a:prstGeom prst="rect">
            <a:avLst/>
          </a:prstGeom>
          <a:noFill/>
          <a:ln/>
        </p:spPr>
        <p:style>
          <a:lnRef idx="1">
            <a:schemeClr val="accent5"/>
          </a:lnRef>
          <a:fillRef idx="2">
            <a:schemeClr val="accent5"/>
          </a:fillRef>
          <a:effectRef idx="1">
            <a:schemeClr val="accent5"/>
          </a:effectRef>
          <a:fontRef idx="minor">
            <a:schemeClr val="dk1"/>
          </a:fontRef>
        </p:style>
        <p:txBody>
          <a:bodyPr rtlCol="0" anchor="t"/>
          <a:lstStyle/>
          <a:p>
            <a:pPr rtl="0"/>
            <a:r>
              <a:rPr lang="fr-FR" sz="1600"/>
              <a:t>Type de périphérique</a:t>
            </a:r>
          </a:p>
        </p:txBody>
      </p:sp>
      <p:pic>
        <p:nvPicPr>
          <p:cNvPr id="6" name="Picture 5">
            <a:extLst>
              <a:ext uri="{FF2B5EF4-FFF2-40B4-BE49-F238E27FC236}">
                <a16:creationId xmlns:a16="http://schemas.microsoft.com/office/drawing/2014/main" id="{7D853623-0268-429C-9C1F-8E5C4E0CD002}"/>
              </a:ext>
            </a:extLst>
          </p:cNvPr>
          <p:cNvPicPr>
            <a:picLocks noChangeAspect="1"/>
          </p:cNvPicPr>
          <p:nvPr/>
        </p:nvPicPr>
        <p:blipFill>
          <a:blip r:embed="rId5"/>
          <a:stretch>
            <a:fillRect/>
          </a:stretch>
        </p:blipFill>
        <p:spPr>
          <a:xfrm>
            <a:off x="6382832" y="2900796"/>
            <a:ext cx="2372228" cy="1571706"/>
          </a:xfrm>
          <a:prstGeom prst="rect">
            <a:avLst/>
          </a:prstGeom>
        </p:spPr>
      </p:pic>
    </p:spTree>
    <p:extLst>
      <p:ext uri="{BB962C8B-B14F-4D97-AF65-F5344CB8AC3E}">
        <p14:creationId xmlns:p14="http://schemas.microsoft.com/office/powerpoint/2010/main" val="134882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11.5 Segmentation un réseau IPv4 en sous-réseaux</a:t>
            </a:r>
            <a:br>
              <a:rPr lang="en-CA" dirty="0">
                <a:solidFill>
                  <a:schemeClr val="accent5">
                    <a:lumMod val="40000"/>
                    <a:lumOff val="60000"/>
                  </a:schemeClr>
                </a:solidFill>
              </a:rPr>
            </a:br>
            <a:endParaRPr lang="en-CA"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60375235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2600325"/>
        </p:xfrm>
        <a:graphic>
          <a:graphicData uri="http://schemas.openxmlformats.org/drawingml/2006/table">
            <a:tbl>
              <a:tblPr firstRow="1" bandRow="1">
                <a:tableStyleId>{5C22544A-7EE6-4342-B048-85BDC9FD1C3A}</a:tableStyleId>
              </a:tblPr>
              <a:tblGrid>
                <a:gridCol w="2245746">
                  <a:extLst>
                    <a:ext uri="{9D8B030D-6E8A-4147-A177-3AD203B41FA5}">
                      <a16:colId xmlns:a16="http://schemas.microsoft.com/office/drawing/2014/main" val="3215831619"/>
                    </a:ext>
                  </a:extLst>
                </a:gridCol>
                <a:gridCol w="6349489">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Activité</a:t>
                      </a:r>
                      <a:r>
                        <a:rPr lang="fr-FR" sz="1400" b="0" i="0" u="none" strike="noStrike" baseline="0">
                          <a:solidFill>
                            <a:srgbClr val="000000"/>
                          </a:solidFill>
                          <a:effectLst/>
                          <a:latin typeface="+mn-lt"/>
                        </a:rPr>
                        <a:t> du mode physique de Packet Tracer</a:t>
                      </a:r>
                    </a:p>
                  </a:txBody>
                  <a:tcPr marL="9525" marR="9525" marT="9525" marB="0" anchor="b"/>
                </a:tc>
                <a:tc>
                  <a:txBody>
                    <a:bodyPr/>
                    <a:lstStyle/>
                    <a:p>
                      <a:pPr rtl="0"/>
                      <a:r>
                        <a:rPr lang="fr-FR"/>
                        <a:t>Ces activités sont effectuées à l'aide de Packet Tracer en mode </a:t>
                      </a:r>
                      <a:r>
                        <a:rPr lang="fr-FR" baseline="0"/>
                        <a:t>physique.</a:t>
                      </a:r>
                    </a:p>
                  </a:txBody>
                  <a:tcPr/>
                </a:tc>
                <a:extLst>
                  <a:ext uri="{0D108BD9-81ED-4DB2-BD59-A6C34878D82A}">
                    <a16:rowId xmlns:a16="http://schemas.microsoft.com/office/drawing/2014/main" val="2989889794"/>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199983933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Segmenter un réseau IPv4 en sous-réseaux</a:t>
            </a:r>
            <a:br>
              <a:rPr lang="en-US" dirty="0"/>
            </a:br>
            <a:r>
              <a:rPr lang="fr-FR" sz="2400"/>
              <a:t>Segmentation des réseaux à la limite d'octet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1114783"/>
          </a:xfrm>
        </p:spPr>
        <p:txBody>
          <a:bodyPr/>
          <a:lstStyle/>
          <a:p>
            <a:pPr marL="342900" indent="-342900" algn="l" rtl="0">
              <a:buFont typeface="Arial" panose="020B0604020202020204" pitchFamily="34" charset="0"/>
              <a:buChar char="•"/>
            </a:pPr>
            <a:r>
              <a:rPr lang="fr-FR" sz="1600">
                <a:solidFill>
                  <a:srgbClr val="000000"/>
                </a:solidFill>
              </a:rPr>
              <a:t>Le plus simple est de segmenter les réseaux à la limite d'octet de /8, /16 et /24. </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Notez que l'utilisation de préfixes plus longs réduit le nombre d'hôtes par sous-réseau.</a:t>
            </a:r>
          </a:p>
        </p:txBody>
      </p:sp>
      <p:graphicFrame>
        <p:nvGraphicFramePr>
          <p:cNvPr id="5" name="Table 4">
            <a:extLst>
              <a:ext uri="{FF2B5EF4-FFF2-40B4-BE49-F238E27FC236}">
                <a16:creationId xmlns:a16="http://schemas.microsoft.com/office/drawing/2014/main" id="{AB61C527-BCD3-42E1-8735-11AC62583EC0}"/>
              </a:ext>
            </a:extLst>
          </p:cNvPr>
          <p:cNvGraphicFramePr>
            <a:graphicFrameLocks noGrp="1"/>
          </p:cNvGraphicFramePr>
          <p:nvPr>
            <p:extLst>
              <p:ext uri="{D42A27DB-BD31-4B8C-83A1-F6EECF244321}">
                <p14:modId xmlns:p14="http://schemas.microsoft.com/office/powerpoint/2010/main" val="1984700362"/>
              </p:ext>
            </p:extLst>
          </p:nvPr>
        </p:nvGraphicFramePr>
        <p:xfrm>
          <a:off x="991974" y="2111017"/>
          <a:ext cx="6896100" cy="1567180"/>
        </p:xfrm>
        <a:graphic>
          <a:graphicData uri="http://schemas.openxmlformats.org/drawingml/2006/table">
            <a:tbl>
              <a:tblPr firstRow="1" bandRow="1">
                <a:tableStyleId>{5C22544A-7EE6-4342-B048-85BDC9FD1C3A}</a:tableStyleId>
              </a:tblPr>
              <a:tblGrid>
                <a:gridCol w="1103376">
                  <a:extLst>
                    <a:ext uri="{9D8B030D-6E8A-4147-A177-3AD203B41FA5}">
                      <a16:colId xmlns:a16="http://schemas.microsoft.com/office/drawing/2014/main" val="401309278"/>
                    </a:ext>
                  </a:extLst>
                </a:gridCol>
                <a:gridCol w="1215438">
                  <a:extLst>
                    <a:ext uri="{9D8B030D-6E8A-4147-A177-3AD203B41FA5}">
                      <a16:colId xmlns:a16="http://schemas.microsoft.com/office/drawing/2014/main" val="1282189193"/>
                    </a:ext>
                  </a:extLst>
                </a:gridCol>
                <a:gridCol w="3473910">
                  <a:extLst>
                    <a:ext uri="{9D8B030D-6E8A-4147-A177-3AD203B41FA5}">
                      <a16:colId xmlns:a16="http://schemas.microsoft.com/office/drawing/2014/main" val="2307218981"/>
                    </a:ext>
                  </a:extLst>
                </a:gridCol>
                <a:gridCol w="1103376">
                  <a:extLst>
                    <a:ext uri="{9D8B030D-6E8A-4147-A177-3AD203B41FA5}">
                      <a16:colId xmlns:a16="http://schemas.microsoft.com/office/drawing/2014/main" val="1338141003"/>
                    </a:ext>
                  </a:extLst>
                </a:gridCol>
              </a:tblGrid>
              <a:tr h="370840">
                <a:tc>
                  <a:txBody>
                    <a:bodyPr/>
                    <a:lstStyle/>
                    <a:p>
                      <a:pPr algn="l" rtl="0" fontAlgn="ctr"/>
                      <a:r>
                        <a:rPr lang="fr-FR" sz="1100" b="1">
                          <a:effectLst/>
                        </a:rPr>
                        <a:t>Longueur de préfixe</a:t>
                      </a:r>
                    </a:p>
                  </a:txBody>
                  <a:tcPr marL="31750" marR="31750" marT="31750" marB="31750" anchor="ctr"/>
                </a:tc>
                <a:tc>
                  <a:txBody>
                    <a:bodyPr/>
                    <a:lstStyle/>
                    <a:p>
                      <a:pPr algn="l" rtl="0" fontAlgn="ctr"/>
                      <a:r>
                        <a:rPr lang="fr-FR" sz="1100" b="1">
                          <a:effectLst/>
                        </a:rPr>
                        <a:t>Masque de sous-réseau</a:t>
                      </a:r>
                    </a:p>
                  </a:txBody>
                  <a:tcPr marL="31750" marR="31750" marT="31750" marB="31750" anchor="ctr"/>
                </a:tc>
                <a:tc>
                  <a:txBody>
                    <a:bodyPr/>
                    <a:lstStyle/>
                    <a:p>
                      <a:pPr algn="l" rtl="0" fontAlgn="ctr"/>
                      <a:r>
                        <a:rPr lang="fr-FR" sz="1100" b="1">
                          <a:effectLst/>
                        </a:rPr>
                        <a:t>Masque de sous-réseau (binaire) (n= réseau, h= hôte)</a:t>
                      </a:r>
                    </a:p>
                  </a:txBody>
                  <a:tcPr marL="31750" marR="31750" marT="31750" marB="31750" anchor="ctr"/>
                </a:tc>
                <a:tc>
                  <a:txBody>
                    <a:bodyPr/>
                    <a:lstStyle/>
                    <a:p>
                      <a:pPr algn="l" rtl="0" fontAlgn="ctr"/>
                      <a:r>
                        <a:rPr lang="fr-FR" sz="1100" b="1">
                          <a:effectLst/>
                        </a:rPr>
                        <a:t>Nombre d'hôtes</a:t>
                      </a:r>
                    </a:p>
                  </a:txBody>
                  <a:tcPr marL="31750" marR="31750" marT="31750" marB="31750" anchor="ctr"/>
                </a:tc>
                <a:extLst>
                  <a:ext uri="{0D108BD9-81ED-4DB2-BD59-A6C34878D82A}">
                    <a16:rowId xmlns:a16="http://schemas.microsoft.com/office/drawing/2014/main" val="400614944"/>
                  </a:ext>
                </a:extLst>
              </a:tr>
              <a:tr h="370840">
                <a:tc>
                  <a:txBody>
                    <a:bodyPr/>
                    <a:lstStyle/>
                    <a:p>
                      <a:pPr rtl="0" fontAlgn="ctr"/>
                      <a:r>
                        <a:rPr lang="fr-FR" sz="1100" b="1">
                          <a:effectLst/>
                        </a:rPr>
                        <a:t>/8</a:t>
                      </a:r>
                    </a:p>
                  </a:txBody>
                  <a:tcPr marL="31750" marR="31750" marT="31750" marB="31750" anchor="ctr"/>
                </a:tc>
                <a:tc>
                  <a:txBody>
                    <a:bodyPr/>
                    <a:lstStyle/>
                    <a:p>
                      <a:pPr rtl="0" fontAlgn="ctr"/>
                      <a:r>
                        <a:rPr lang="fr-FR" sz="1100" b="1">
                          <a:effectLst/>
                        </a:rPr>
                        <a:t>255</a:t>
                      </a:r>
                      <a:r>
                        <a:rPr lang="fr-FR" sz="1100" b="0">
                          <a:effectLst/>
                        </a:rPr>
                        <a:t>.0.0.0</a:t>
                      </a:r>
                    </a:p>
                  </a:txBody>
                  <a:tcPr marL="31750" marR="31750" marT="31750" marB="31750" anchor="ctr"/>
                </a:tc>
                <a:tc>
                  <a:txBody>
                    <a:bodyPr/>
                    <a:lstStyle/>
                    <a:p>
                      <a:pPr rtl="0" fontAlgn="ctr"/>
                      <a:r>
                        <a:rPr lang="fr-FR" sz="1100" b="1">
                          <a:effectLst/>
                          <a:latin typeface="Courier New" panose="02070309020205020404" pitchFamily="49" charset="0"/>
                          <a:cs typeface="Courier New" panose="02070309020205020404" pitchFamily="49" charset="0"/>
                        </a:rPr>
                        <a:t>nnnnnnnn</a:t>
                      </a:r>
                      <a:r>
                        <a:rPr lang="fr-FR" sz="1100" b="0">
                          <a:effectLst/>
                          <a:latin typeface="Courier New" panose="02070309020205020404" pitchFamily="49" charset="0"/>
                          <a:cs typeface="Courier New" panose="02070309020205020404" pitchFamily="49" charset="0"/>
                        </a:rPr>
                        <a:t>.hhhhhhhh.hhhhhhhh.hhhhhhhh </a:t>
                      </a:r>
                      <a:br>
                        <a:rPr lang="en-CA" sz="1100" b="0" dirty="0">
                          <a:effectLst/>
                          <a:latin typeface="Courier New" panose="02070309020205020404" pitchFamily="49" charset="0"/>
                          <a:cs typeface="Courier New" panose="02070309020205020404" pitchFamily="49" charset="0"/>
                        </a:rPr>
                      </a:br>
                      <a:r>
                        <a:rPr lang="fr-FR" sz="1100" b="1">
                          <a:effectLst/>
                          <a:latin typeface="Courier New" panose="02070309020205020404" pitchFamily="49" charset="0"/>
                          <a:cs typeface="Courier New" panose="02070309020205020404" pitchFamily="49" charset="0"/>
                        </a:rPr>
                        <a:t>11111111</a:t>
                      </a:r>
                      <a:r>
                        <a:rPr lang="fr-FR" sz="1100" b="0">
                          <a:effectLst/>
                          <a:latin typeface="Courier New" panose="02070309020205020404" pitchFamily="49" charset="0"/>
                          <a:cs typeface="Courier New" panose="02070309020205020404" pitchFamily="49" charset="0"/>
                        </a:rPr>
                        <a:t>.00000000.00000000.00000000</a:t>
                      </a:r>
                    </a:p>
                  </a:txBody>
                  <a:tcPr marL="31750" marR="31750" marT="31750" marB="31750" anchor="ctr"/>
                </a:tc>
                <a:tc>
                  <a:txBody>
                    <a:bodyPr/>
                    <a:lstStyle/>
                    <a:p>
                      <a:pPr rtl="0" fontAlgn="ctr"/>
                      <a:r>
                        <a:rPr lang="fr-FR" sz="1000" b="0">
                          <a:effectLst/>
                        </a:rPr>
                        <a:t>16777214</a:t>
                      </a:r>
                    </a:p>
                  </a:txBody>
                  <a:tcPr marL="31750" marR="31750" marT="31750" marB="31750" anchor="ctr"/>
                </a:tc>
                <a:extLst>
                  <a:ext uri="{0D108BD9-81ED-4DB2-BD59-A6C34878D82A}">
                    <a16:rowId xmlns:a16="http://schemas.microsoft.com/office/drawing/2014/main" val="2637917206"/>
                  </a:ext>
                </a:extLst>
              </a:tr>
              <a:tr h="370840">
                <a:tc>
                  <a:txBody>
                    <a:bodyPr/>
                    <a:lstStyle/>
                    <a:p>
                      <a:pPr rtl="0" fontAlgn="ctr"/>
                      <a:r>
                        <a:rPr lang="fr-FR" sz="1100" b="1">
                          <a:effectLst/>
                        </a:rPr>
                        <a:t>/16</a:t>
                      </a:r>
                    </a:p>
                  </a:txBody>
                  <a:tcPr marL="31750" marR="31750" marT="31750" marB="31750" anchor="ctr"/>
                </a:tc>
                <a:tc>
                  <a:txBody>
                    <a:bodyPr/>
                    <a:lstStyle/>
                    <a:p>
                      <a:pPr rtl="0" fontAlgn="ctr"/>
                      <a:r>
                        <a:rPr lang="fr-FR" sz="1100" b="1">
                          <a:effectLst/>
                        </a:rPr>
                        <a:t>255.255</a:t>
                      </a:r>
                      <a:r>
                        <a:rPr lang="fr-FR" sz="1100" b="0">
                          <a:effectLst/>
                        </a:rPr>
                        <a:t>.0.0</a:t>
                      </a:r>
                    </a:p>
                  </a:txBody>
                  <a:tcPr marL="31750" marR="31750" marT="31750" marB="31750" anchor="ctr"/>
                </a:tc>
                <a:tc>
                  <a:txBody>
                    <a:bodyPr/>
                    <a:lstStyle/>
                    <a:p>
                      <a:pPr rtl="0" fontAlgn="ctr"/>
                      <a:r>
                        <a:rPr lang="fr-FR" sz="1100" b="1">
                          <a:effectLst/>
                          <a:latin typeface="Courier New" panose="02070309020205020404" pitchFamily="49" charset="0"/>
                          <a:cs typeface="Courier New" panose="02070309020205020404" pitchFamily="49" charset="0"/>
                        </a:rPr>
                        <a:t>nnnnnnnn.nnnnnnnn</a:t>
                      </a:r>
                      <a:r>
                        <a:rPr lang="fr-FR" sz="1100" b="0">
                          <a:effectLst/>
                          <a:latin typeface="Courier New" panose="02070309020205020404" pitchFamily="49" charset="0"/>
                          <a:cs typeface="Courier New" panose="02070309020205020404" pitchFamily="49" charset="0"/>
                        </a:rPr>
                        <a:t>.hhhhhhhh.hhhhhhhh </a:t>
                      </a:r>
                      <a:br>
                        <a:rPr lang="en-CA" sz="1100" b="0" dirty="0">
                          <a:effectLst/>
                          <a:latin typeface="Courier New" panose="02070309020205020404" pitchFamily="49" charset="0"/>
                          <a:cs typeface="Courier New" panose="02070309020205020404" pitchFamily="49" charset="0"/>
                        </a:rPr>
                      </a:br>
                      <a:r>
                        <a:rPr lang="fr-FR" sz="1100" b="1">
                          <a:effectLst/>
                          <a:latin typeface="Courier New" panose="02070309020205020404" pitchFamily="49" charset="0"/>
                          <a:cs typeface="Courier New" panose="02070309020205020404" pitchFamily="49" charset="0"/>
                        </a:rPr>
                        <a:t>11111111.11111111</a:t>
                      </a:r>
                      <a:r>
                        <a:rPr lang="fr-FR" sz="1100" b="0">
                          <a:effectLst/>
                          <a:latin typeface="Courier New" panose="02070309020205020404" pitchFamily="49" charset="0"/>
                          <a:cs typeface="Courier New" panose="02070309020205020404" pitchFamily="49" charset="0"/>
                        </a:rPr>
                        <a:t>.00000000.00000000</a:t>
                      </a:r>
                    </a:p>
                  </a:txBody>
                  <a:tcPr marL="31750" marR="31750" marT="31750" marB="31750" anchor="ctr"/>
                </a:tc>
                <a:tc>
                  <a:txBody>
                    <a:bodyPr/>
                    <a:lstStyle/>
                    <a:p>
                      <a:pPr rtl="0" fontAlgn="ctr"/>
                      <a:r>
                        <a:rPr lang="fr-FR" sz="1000" b="0">
                          <a:effectLst/>
                        </a:rPr>
                        <a:t>65534</a:t>
                      </a:r>
                    </a:p>
                  </a:txBody>
                  <a:tcPr marL="31750" marR="31750" marT="31750" marB="31750" anchor="ctr"/>
                </a:tc>
                <a:extLst>
                  <a:ext uri="{0D108BD9-81ED-4DB2-BD59-A6C34878D82A}">
                    <a16:rowId xmlns:a16="http://schemas.microsoft.com/office/drawing/2014/main" val="1750285378"/>
                  </a:ext>
                </a:extLst>
              </a:tr>
              <a:tr h="370840">
                <a:tc>
                  <a:txBody>
                    <a:bodyPr/>
                    <a:lstStyle/>
                    <a:p>
                      <a:pPr rtl="0" fontAlgn="ctr"/>
                      <a:r>
                        <a:rPr lang="fr-FR" sz="1100" b="1">
                          <a:effectLst/>
                        </a:rPr>
                        <a:t>/24</a:t>
                      </a:r>
                    </a:p>
                  </a:txBody>
                  <a:tcPr marL="31750" marR="31750" marT="31750" marB="31750" anchor="ctr"/>
                </a:tc>
                <a:tc>
                  <a:txBody>
                    <a:bodyPr/>
                    <a:lstStyle/>
                    <a:p>
                      <a:pPr rtl="0" fontAlgn="ctr"/>
                      <a:r>
                        <a:rPr lang="fr-FR" sz="1100" b="1">
                          <a:effectLst/>
                        </a:rPr>
                        <a:t>255.255.255</a:t>
                      </a:r>
                      <a:r>
                        <a:rPr lang="fr-FR" sz="1100" b="0">
                          <a:effectLst/>
                        </a:rPr>
                        <a:t>.0</a:t>
                      </a:r>
                    </a:p>
                  </a:txBody>
                  <a:tcPr marL="31750" marR="31750" marT="31750" marB="31750" anchor="ctr"/>
                </a:tc>
                <a:tc>
                  <a:txBody>
                    <a:bodyPr/>
                    <a:lstStyle/>
                    <a:p>
                      <a:pPr rtl="0" fontAlgn="ctr"/>
                      <a:r>
                        <a:rPr lang="fr-FR" sz="1100" b="1">
                          <a:effectLst/>
                          <a:latin typeface="Courier New" panose="02070309020205020404" pitchFamily="49" charset="0"/>
                          <a:cs typeface="Courier New" panose="02070309020205020404" pitchFamily="49" charset="0"/>
                        </a:rPr>
                        <a:t>nnnnnnnn.nnnnnnnn</a:t>
                      </a:r>
                      <a:r>
                        <a:rPr lang="fr-FR" sz="1100" b="0">
                          <a:effectLst/>
                          <a:latin typeface="Courier New" panose="02070309020205020404" pitchFamily="49" charset="0"/>
                          <a:cs typeface="Courier New" panose="02070309020205020404" pitchFamily="49" charset="0"/>
                        </a:rPr>
                        <a:t>.</a:t>
                      </a:r>
                      <a:r>
                        <a:rPr lang="fr-FR" sz="1100" b="1">
                          <a:effectLst/>
                          <a:latin typeface="Courier New" panose="02070309020205020404" pitchFamily="49" charset="0"/>
                          <a:cs typeface="Courier New" panose="02070309020205020404" pitchFamily="49" charset="0"/>
                        </a:rPr>
                        <a:t>nnnnnnnn</a:t>
                      </a:r>
                      <a:r>
                        <a:rPr lang="fr-FR" sz="1100" b="0">
                          <a:effectLst/>
                          <a:latin typeface="Courier New" panose="02070309020205020404" pitchFamily="49" charset="0"/>
                          <a:cs typeface="Courier New" panose="02070309020205020404" pitchFamily="49" charset="0"/>
                        </a:rPr>
                        <a:t>.hhhhhhhh </a:t>
                      </a:r>
                      <a:br>
                        <a:rPr lang="en-CA" sz="1100" b="0" dirty="0">
                          <a:effectLst/>
                          <a:latin typeface="Courier New" panose="02070309020205020404" pitchFamily="49" charset="0"/>
                          <a:cs typeface="Courier New" panose="02070309020205020404" pitchFamily="49" charset="0"/>
                        </a:rPr>
                      </a:br>
                      <a:r>
                        <a:rPr lang="fr-FR" sz="1100" b="1">
                          <a:effectLst/>
                          <a:latin typeface="Courier New" panose="02070309020205020404" pitchFamily="49" charset="0"/>
                          <a:cs typeface="Courier New" panose="02070309020205020404" pitchFamily="49" charset="0"/>
                        </a:rPr>
                        <a:t>11111111.11111111.11111111</a:t>
                      </a:r>
                      <a:r>
                        <a:rPr lang="fr-FR" sz="1100" b="0">
                          <a:effectLst/>
                          <a:latin typeface="Courier New" panose="02070309020205020404" pitchFamily="49" charset="0"/>
                          <a:cs typeface="Courier New" panose="02070309020205020404" pitchFamily="49" charset="0"/>
                        </a:rPr>
                        <a:t>.00000000</a:t>
                      </a:r>
                    </a:p>
                  </a:txBody>
                  <a:tcPr marL="31750" marR="31750" marT="31750" marB="31750" anchor="ctr"/>
                </a:tc>
                <a:tc>
                  <a:txBody>
                    <a:bodyPr/>
                    <a:lstStyle/>
                    <a:p>
                      <a:pPr rtl="0" fontAlgn="ctr"/>
                      <a:r>
                        <a:rPr lang="fr-FR" sz="1000" b="0">
                          <a:effectLst/>
                        </a:rPr>
                        <a:t>254</a:t>
                      </a:r>
                    </a:p>
                  </a:txBody>
                  <a:tcPr marL="31750" marR="31750" marT="31750" marB="31750" anchor="ctr"/>
                </a:tc>
                <a:extLst>
                  <a:ext uri="{0D108BD9-81ED-4DB2-BD59-A6C34878D82A}">
                    <a16:rowId xmlns:a16="http://schemas.microsoft.com/office/drawing/2014/main" val="2444667633"/>
                  </a:ext>
                </a:extLst>
              </a:tr>
            </a:tbl>
          </a:graphicData>
        </a:graphic>
      </p:graphicFrame>
    </p:spTree>
    <p:extLst>
      <p:ext uri="{BB962C8B-B14F-4D97-AF65-F5344CB8AC3E}">
        <p14:creationId xmlns:p14="http://schemas.microsoft.com/office/powerpoint/2010/main" val="382037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Segmenter un réseau IPv4 en sous-réseaux</a:t>
            </a:r>
            <a:br>
              <a:rPr lang="en-US" dirty="0"/>
            </a:br>
            <a:r>
              <a:rPr lang="fr-FR" sz="2400"/>
              <a:t> Création de sous-réseaux au niveau de la limite d'octet (suite)</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57200" y="807768"/>
            <a:ext cx="8280057" cy="362511"/>
          </a:xfrm>
        </p:spPr>
        <p:txBody>
          <a:bodyPr/>
          <a:lstStyle/>
          <a:p>
            <a:pPr marL="342900" indent="-342900" algn="l" rtl="0">
              <a:buFont typeface="Arial" panose="020B0604020202020204" pitchFamily="34" charset="0"/>
              <a:buChar char="•"/>
            </a:pPr>
            <a:r>
              <a:rPr lang="fr-FR" sz="1600">
                <a:solidFill>
                  <a:srgbClr val="000000"/>
                </a:solidFill>
              </a:rPr>
              <a:t>Dans le premier tableau 10.0.0.0/8 est sous-réseau en utilisant /16 et dans le deuxième tableau, un masque /24.</a:t>
            </a:r>
          </a:p>
        </p:txBody>
      </p:sp>
      <p:graphicFrame>
        <p:nvGraphicFramePr>
          <p:cNvPr id="2" name="Table 1">
            <a:extLst>
              <a:ext uri="{FF2B5EF4-FFF2-40B4-BE49-F238E27FC236}">
                <a16:creationId xmlns:a16="http://schemas.microsoft.com/office/drawing/2014/main" id="{61270C55-FA5F-44D6-BE83-71DEA8A80121}"/>
              </a:ext>
            </a:extLst>
          </p:cNvPr>
          <p:cNvGraphicFramePr>
            <a:graphicFrameLocks noGrp="1"/>
          </p:cNvGraphicFramePr>
          <p:nvPr>
            <p:extLst>
              <p:ext uri="{D42A27DB-BD31-4B8C-83A1-F6EECF244321}">
                <p14:modId xmlns:p14="http://schemas.microsoft.com/office/powerpoint/2010/main" val="440006946"/>
              </p:ext>
            </p:extLst>
          </p:nvPr>
        </p:nvGraphicFramePr>
        <p:xfrm>
          <a:off x="457200" y="1246211"/>
          <a:ext cx="3870960" cy="3435080"/>
        </p:xfrm>
        <a:graphic>
          <a:graphicData uri="http://schemas.openxmlformats.org/drawingml/2006/table">
            <a:tbl>
              <a:tblPr firstRow="1" bandRow="1">
                <a:tableStyleId>{5C22544A-7EE6-4342-B048-85BDC9FD1C3A}</a:tableStyleId>
              </a:tblPr>
              <a:tblGrid>
                <a:gridCol w="1116314">
                  <a:extLst>
                    <a:ext uri="{9D8B030D-6E8A-4147-A177-3AD203B41FA5}">
                      <a16:colId xmlns:a16="http://schemas.microsoft.com/office/drawing/2014/main" val="1832368472"/>
                    </a:ext>
                  </a:extLst>
                </a:gridCol>
                <a:gridCol w="1741186">
                  <a:extLst>
                    <a:ext uri="{9D8B030D-6E8A-4147-A177-3AD203B41FA5}">
                      <a16:colId xmlns:a16="http://schemas.microsoft.com/office/drawing/2014/main" val="3133033927"/>
                    </a:ext>
                  </a:extLst>
                </a:gridCol>
                <a:gridCol w="1013460">
                  <a:extLst>
                    <a:ext uri="{9D8B030D-6E8A-4147-A177-3AD203B41FA5}">
                      <a16:colId xmlns:a16="http://schemas.microsoft.com/office/drawing/2014/main" val="1854765229"/>
                    </a:ext>
                  </a:extLst>
                </a:gridCol>
              </a:tblGrid>
              <a:tr h="409211">
                <a:tc>
                  <a:txBody>
                    <a:bodyPr/>
                    <a:lstStyle/>
                    <a:p>
                      <a:pPr algn="l" rtl="0" fontAlgn="ctr"/>
                      <a:r>
                        <a:rPr lang="fr-FR" sz="1000" b="1">
                          <a:effectLst/>
                        </a:rPr>
                        <a:t>Adresse de sous-réseau</a:t>
                      </a:r>
                      <a:br>
                        <a:rPr lang="en-CA" sz="1000" b="1" dirty="0">
                          <a:effectLst/>
                        </a:rPr>
                      </a:br>
                      <a:r>
                        <a:rPr lang="fr-FR" sz="1000" b="0">
                          <a:effectLst/>
                        </a:rPr>
                        <a:t>(256 sous-réseaux possibles)</a:t>
                      </a:r>
                    </a:p>
                  </a:txBody>
                  <a:tcPr marL="31750" marR="31750" marT="31750" marB="31750" anchor="ctr"/>
                </a:tc>
                <a:tc>
                  <a:txBody>
                    <a:bodyPr/>
                    <a:lstStyle/>
                    <a:p>
                      <a:pPr algn="l" rtl="0" fontAlgn="ctr"/>
                      <a:r>
                        <a:rPr lang="fr-FR" sz="1000" b="1">
                          <a:effectLst/>
                        </a:rPr>
                        <a:t>Plage d'hôtes</a:t>
                      </a:r>
                      <a:br>
                        <a:rPr lang="en-CA" sz="1000" b="1" dirty="0">
                          <a:effectLst/>
                        </a:rPr>
                      </a:br>
                      <a:r>
                        <a:rPr lang="fr-FR" sz="1000" b="0">
                          <a:effectLst/>
                        </a:rPr>
                        <a:t>(65534 hôtes possibles par sous-réseau)</a:t>
                      </a:r>
                    </a:p>
                  </a:txBody>
                  <a:tcPr marL="31750" marR="31750" marT="31750" marB="31750" anchor="ctr"/>
                </a:tc>
                <a:tc>
                  <a:txBody>
                    <a:bodyPr/>
                    <a:lstStyle/>
                    <a:p>
                      <a:pPr algn="l" rtl="0" fontAlgn="ctr"/>
                      <a:r>
                        <a:rPr lang="fr-FR" sz="1000" b="1">
                          <a:effectLst/>
                        </a:rPr>
                        <a:t>Diffusion</a:t>
                      </a:r>
                    </a:p>
                  </a:txBody>
                  <a:tcPr marL="31750" marR="31750" marT="31750" marB="31750" anchor="ctr"/>
                </a:tc>
                <a:extLst>
                  <a:ext uri="{0D108BD9-81ED-4DB2-BD59-A6C34878D82A}">
                    <a16:rowId xmlns:a16="http://schemas.microsoft.com/office/drawing/2014/main" val="3621925027"/>
                  </a:ext>
                </a:extLst>
              </a:tr>
              <a:tr h="291438">
                <a:tc>
                  <a:txBody>
                    <a:bodyPr/>
                    <a:lstStyle/>
                    <a:p>
                      <a:pPr rtl="0" fontAlgn="ctr"/>
                      <a:r>
                        <a:rPr lang="fr-FR" sz="1000" b="1">
                          <a:effectLst/>
                        </a:rPr>
                        <a:t>10.0</a:t>
                      </a:r>
                      <a:r>
                        <a:rPr lang="fr-FR" sz="1000" b="0">
                          <a:effectLst/>
                        </a:rPr>
                        <a:t>.0.0</a:t>
                      </a:r>
                      <a:r>
                        <a:rPr lang="fr-FR" sz="1000" b="1">
                          <a:effectLst/>
                        </a:rPr>
                        <a:t>/16</a:t>
                      </a:r>
                    </a:p>
                  </a:txBody>
                  <a:tcPr marL="31750" marR="31750" marT="31750" marB="31750" anchor="ctr"/>
                </a:tc>
                <a:tc>
                  <a:txBody>
                    <a:bodyPr/>
                    <a:lstStyle/>
                    <a:p>
                      <a:pPr rtl="0" fontAlgn="ctr"/>
                      <a:r>
                        <a:rPr lang="fr-FR" sz="1000" b="1">
                          <a:effectLst/>
                        </a:rPr>
                        <a:t>10.0</a:t>
                      </a:r>
                      <a:r>
                        <a:rPr lang="fr-FR" sz="1000" b="0">
                          <a:effectLst/>
                        </a:rPr>
                        <a:t>.0.1 - </a:t>
                      </a:r>
                      <a:r>
                        <a:rPr lang="fr-FR" sz="1000" b="1">
                          <a:effectLst/>
                        </a:rPr>
                        <a:t>10.0</a:t>
                      </a:r>
                      <a:r>
                        <a:rPr lang="fr-FR" sz="1000" b="0">
                          <a:effectLst/>
                        </a:rPr>
                        <a:t>.255.254 </a:t>
                      </a:r>
                    </a:p>
                  </a:txBody>
                  <a:tcPr marL="31750" marR="31750" marT="31750" marB="31750" anchor="ctr"/>
                </a:tc>
                <a:tc>
                  <a:txBody>
                    <a:bodyPr/>
                    <a:lstStyle/>
                    <a:p>
                      <a:pPr rtl="0" fontAlgn="ctr"/>
                      <a:r>
                        <a:rPr lang="fr-FR" sz="1000" b="1">
                          <a:effectLst/>
                        </a:rPr>
                        <a:t>10.0</a:t>
                      </a:r>
                      <a:r>
                        <a:rPr lang="fr-FR" sz="1000" b="0">
                          <a:effectLst/>
                        </a:rPr>
                        <a:t>.255.255</a:t>
                      </a:r>
                    </a:p>
                  </a:txBody>
                  <a:tcPr marL="31750" marR="31750" marT="31750" marB="31750" anchor="ctr"/>
                </a:tc>
                <a:extLst>
                  <a:ext uri="{0D108BD9-81ED-4DB2-BD59-A6C34878D82A}">
                    <a16:rowId xmlns:a16="http://schemas.microsoft.com/office/drawing/2014/main" val="2643493669"/>
                  </a:ext>
                </a:extLst>
              </a:tr>
              <a:tr h="291438">
                <a:tc>
                  <a:txBody>
                    <a:bodyPr/>
                    <a:lstStyle/>
                    <a:p>
                      <a:pPr rtl="0" fontAlgn="ctr"/>
                      <a:r>
                        <a:rPr lang="fr-FR" sz="1000" b="1">
                          <a:effectLst/>
                        </a:rPr>
                        <a:t>10.1.</a:t>
                      </a:r>
                      <a:r>
                        <a:rPr lang="fr-FR" sz="1000" b="0">
                          <a:effectLst/>
                        </a:rPr>
                        <a:t>0,0</a:t>
                      </a:r>
                      <a:r>
                        <a:rPr lang="fr-FR" sz="1000" b="1">
                          <a:effectLst/>
                        </a:rPr>
                        <a:t>/16</a:t>
                      </a:r>
                    </a:p>
                  </a:txBody>
                  <a:tcPr marL="31750" marR="31750" marT="31750" marB="31750" anchor="ctr"/>
                </a:tc>
                <a:tc>
                  <a:txBody>
                    <a:bodyPr/>
                    <a:lstStyle/>
                    <a:p>
                      <a:pPr rtl="0" fontAlgn="ctr"/>
                      <a:r>
                        <a:rPr lang="fr-FR" sz="1000" b="1">
                          <a:effectLst/>
                        </a:rPr>
                        <a:t>10,1</a:t>
                      </a:r>
                      <a:r>
                        <a:rPr lang="fr-FR" sz="1000" b="0">
                          <a:effectLst/>
                        </a:rPr>
                        <a:t>.0.1 - </a:t>
                      </a:r>
                      <a:r>
                        <a:rPr lang="fr-FR" sz="1000" b="1">
                          <a:effectLst/>
                        </a:rPr>
                        <a:t>10,1</a:t>
                      </a:r>
                      <a:r>
                        <a:rPr lang="fr-FR" sz="1000" b="0">
                          <a:effectLst/>
                        </a:rPr>
                        <a:t>.255.254 </a:t>
                      </a:r>
                    </a:p>
                  </a:txBody>
                  <a:tcPr marL="31750" marR="31750" marT="31750" marB="31750" anchor="ctr"/>
                </a:tc>
                <a:tc>
                  <a:txBody>
                    <a:bodyPr/>
                    <a:lstStyle/>
                    <a:p>
                      <a:pPr rtl="0" fontAlgn="ctr"/>
                      <a:r>
                        <a:rPr lang="fr-FR" sz="1000" b="1">
                          <a:effectLst/>
                        </a:rPr>
                        <a:t>10.1</a:t>
                      </a:r>
                      <a:r>
                        <a:rPr lang="fr-FR" sz="1000" b="0">
                          <a:effectLst/>
                        </a:rPr>
                        <a:t>.255.255</a:t>
                      </a:r>
                    </a:p>
                  </a:txBody>
                  <a:tcPr marL="31750" marR="31750" marT="31750" marB="31750" anchor="ctr"/>
                </a:tc>
                <a:extLst>
                  <a:ext uri="{0D108BD9-81ED-4DB2-BD59-A6C34878D82A}">
                    <a16:rowId xmlns:a16="http://schemas.microsoft.com/office/drawing/2014/main" val="1459356146"/>
                  </a:ext>
                </a:extLst>
              </a:tr>
              <a:tr h="291438">
                <a:tc>
                  <a:txBody>
                    <a:bodyPr/>
                    <a:lstStyle/>
                    <a:p>
                      <a:pPr rtl="0" fontAlgn="ctr"/>
                      <a:r>
                        <a:rPr lang="fr-FR" sz="1000" b="1">
                          <a:effectLst/>
                        </a:rPr>
                        <a:t>10.2</a:t>
                      </a:r>
                      <a:r>
                        <a:rPr lang="fr-FR" sz="1000" b="0">
                          <a:effectLst/>
                        </a:rPr>
                        <a:t>.0.0</a:t>
                      </a:r>
                      <a:r>
                        <a:rPr lang="fr-FR" sz="1000" b="1">
                          <a:effectLst/>
                        </a:rPr>
                        <a:t>/16</a:t>
                      </a:r>
                    </a:p>
                  </a:txBody>
                  <a:tcPr marL="31750" marR="31750" marT="31750" marB="31750" anchor="ctr"/>
                </a:tc>
                <a:tc>
                  <a:txBody>
                    <a:bodyPr/>
                    <a:lstStyle/>
                    <a:p>
                      <a:pPr rtl="0" fontAlgn="ctr"/>
                      <a:r>
                        <a:rPr lang="fr-FR" sz="1000" b="1">
                          <a:effectLst/>
                        </a:rPr>
                        <a:t>10.2</a:t>
                      </a:r>
                      <a:r>
                        <a:rPr lang="fr-FR" sz="1000" b="0">
                          <a:effectLst/>
                        </a:rPr>
                        <a:t>.0.1 - </a:t>
                      </a:r>
                      <a:r>
                        <a:rPr lang="fr-FR" sz="1000" b="1">
                          <a:effectLst/>
                        </a:rPr>
                        <a:t>10.2</a:t>
                      </a:r>
                      <a:r>
                        <a:rPr lang="fr-FR" sz="1000" b="0">
                          <a:effectLst/>
                        </a:rPr>
                        <a:t>.255.254 </a:t>
                      </a:r>
                    </a:p>
                  </a:txBody>
                  <a:tcPr marL="31750" marR="31750" marT="31750" marB="31750" anchor="ctr"/>
                </a:tc>
                <a:tc>
                  <a:txBody>
                    <a:bodyPr/>
                    <a:lstStyle/>
                    <a:p>
                      <a:pPr rtl="0" fontAlgn="ctr"/>
                      <a:r>
                        <a:rPr lang="fr-FR" sz="1000" b="1">
                          <a:effectLst/>
                        </a:rPr>
                        <a:t>10.2</a:t>
                      </a:r>
                      <a:r>
                        <a:rPr lang="fr-FR" sz="1000" b="0">
                          <a:effectLst/>
                        </a:rPr>
                        <a:t>.255.255</a:t>
                      </a:r>
                    </a:p>
                  </a:txBody>
                  <a:tcPr marL="31750" marR="31750" marT="31750" marB="31750" anchor="ctr"/>
                </a:tc>
                <a:extLst>
                  <a:ext uri="{0D108BD9-81ED-4DB2-BD59-A6C34878D82A}">
                    <a16:rowId xmlns:a16="http://schemas.microsoft.com/office/drawing/2014/main" val="417579166"/>
                  </a:ext>
                </a:extLst>
              </a:tr>
              <a:tr h="291438">
                <a:tc>
                  <a:txBody>
                    <a:bodyPr/>
                    <a:lstStyle/>
                    <a:p>
                      <a:pPr rtl="0" fontAlgn="ctr"/>
                      <a:r>
                        <a:rPr lang="fr-FR" sz="1000" b="1">
                          <a:effectLst/>
                        </a:rPr>
                        <a:t>10,3</a:t>
                      </a:r>
                      <a:r>
                        <a:rPr lang="fr-FR" sz="1000" b="0">
                          <a:effectLst/>
                        </a:rPr>
                        <a:t>0,0,0</a:t>
                      </a:r>
                      <a:r>
                        <a:rPr lang="fr-FR" sz="1000" b="1">
                          <a:effectLst/>
                        </a:rPr>
                        <a:t>/16</a:t>
                      </a:r>
                    </a:p>
                  </a:txBody>
                  <a:tcPr marL="31750" marR="31750" marT="31750" marB="31750" anchor="ctr"/>
                </a:tc>
                <a:tc>
                  <a:txBody>
                    <a:bodyPr/>
                    <a:lstStyle/>
                    <a:p>
                      <a:pPr rtl="0" fontAlgn="ctr"/>
                      <a:r>
                        <a:rPr lang="fr-FR" sz="1000" b="1">
                          <a:effectLst/>
                        </a:rPr>
                        <a:t>10.3</a:t>
                      </a:r>
                      <a:r>
                        <a:rPr lang="fr-FR" sz="1000" b="0">
                          <a:effectLst/>
                        </a:rPr>
                        <a:t>.0.1 - </a:t>
                      </a:r>
                      <a:r>
                        <a:rPr lang="fr-FR" sz="1000" b="1">
                          <a:effectLst/>
                        </a:rPr>
                        <a:t>10.3</a:t>
                      </a:r>
                      <a:r>
                        <a:rPr lang="fr-FR" sz="1000" b="0">
                          <a:effectLst/>
                        </a:rPr>
                        <a:t>.255.254 </a:t>
                      </a:r>
                    </a:p>
                  </a:txBody>
                  <a:tcPr marL="31750" marR="31750" marT="31750" marB="31750" anchor="ctr"/>
                </a:tc>
                <a:tc>
                  <a:txBody>
                    <a:bodyPr/>
                    <a:lstStyle/>
                    <a:p>
                      <a:pPr rtl="0" fontAlgn="ctr"/>
                      <a:r>
                        <a:rPr lang="fr-FR" sz="1000" b="1">
                          <a:effectLst/>
                        </a:rPr>
                        <a:t>10.3</a:t>
                      </a:r>
                      <a:r>
                        <a:rPr lang="fr-FR" sz="1000" b="0">
                          <a:effectLst/>
                        </a:rPr>
                        <a:t>.255.255</a:t>
                      </a:r>
                    </a:p>
                  </a:txBody>
                  <a:tcPr marL="31750" marR="31750" marT="31750" marB="31750" anchor="ctr"/>
                </a:tc>
                <a:extLst>
                  <a:ext uri="{0D108BD9-81ED-4DB2-BD59-A6C34878D82A}">
                    <a16:rowId xmlns:a16="http://schemas.microsoft.com/office/drawing/2014/main" val="1246693201"/>
                  </a:ext>
                </a:extLst>
              </a:tr>
              <a:tr h="291438">
                <a:tc>
                  <a:txBody>
                    <a:bodyPr/>
                    <a:lstStyle/>
                    <a:p>
                      <a:pPr rtl="0" fontAlgn="ctr"/>
                      <a:r>
                        <a:rPr lang="fr-FR" sz="1000" b="1">
                          <a:effectLst/>
                        </a:rPr>
                        <a:t>10,4</a:t>
                      </a:r>
                      <a:r>
                        <a:rPr lang="fr-FR" sz="1000" b="0">
                          <a:effectLst/>
                        </a:rPr>
                        <a:t>0,0,0</a:t>
                      </a:r>
                      <a:r>
                        <a:rPr lang="fr-FR" sz="1000" b="1">
                          <a:effectLst/>
                        </a:rPr>
                        <a:t>/16</a:t>
                      </a:r>
                    </a:p>
                  </a:txBody>
                  <a:tcPr marL="31750" marR="31750" marT="31750" marB="31750" anchor="ctr"/>
                </a:tc>
                <a:tc>
                  <a:txBody>
                    <a:bodyPr/>
                    <a:lstStyle/>
                    <a:p>
                      <a:pPr rtl="0" fontAlgn="ctr"/>
                      <a:r>
                        <a:rPr lang="fr-FR" sz="1000" b="1">
                          <a:effectLst/>
                        </a:rPr>
                        <a:t>10.4</a:t>
                      </a:r>
                      <a:r>
                        <a:rPr lang="fr-FR" sz="1000" b="0">
                          <a:effectLst/>
                        </a:rPr>
                        <a:t>.0.1 - </a:t>
                      </a:r>
                      <a:r>
                        <a:rPr lang="fr-FR" sz="1000" b="1">
                          <a:effectLst/>
                        </a:rPr>
                        <a:t>10.4</a:t>
                      </a:r>
                      <a:r>
                        <a:rPr lang="fr-FR" sz="1000" b="0">
                          <a:effectLst/>
                        </a:rPr>
                        <a:t>.255.254 </a:t>
                      </a:r>
                    </a:p>
                  </a:txBody>
                  <a:tcPr marL="31750" marR="31750" marT="31750" marB="31750" anchor="ctr"/>
                </a:tc>
                <a:tc>
                  <a:txBody>
                    <a:bodyPr/>
                    <a:lstStyle/>
                    <a:p>
                      <a:pPr rtl="0" fontAlgn="ctr"/>
                      <a:r>
                        <a:rPr lang="fr-FR" sz="1000" b="1">
                          <a:effectLst/>
                        </a:rPr>
                        <a:t>10.4</a:t>
                      </a:r>
                      <a:r>
                        <a:rPr lang="fr-FR" sz="1000" b="0">
                          <a:effectLst/>
                        </a:rPr>
                        <a:t>.255.255</a:t>
                      </a:r>
                    </a:p>
                  </a:txBody>
                  <a:tcPr marL="31750" marR="31750" marT="31750" marB="31750" anchor="ctr"/>
                </a:tc>
                <a:extLst>
                  <a:ext uri="{0D108BD9-81ED-4DB2-BD59-A6C34878D82A}">
                    <a16:rowId xmlns:a16="http://schemas.microsoft.com/office/drawing/2014/main" val="1260802008"/>
                  </a:ext>
                </a:extLst>
              </a:tr>
              <a:tr h="291438">
                <a:tc>
                  <a:txBody>
                    <a:bodyPr/>
                    <a:lstStyle/>
                    <a:p>
                      <a:pPr rtl="0" fontAlgn="ctr"/>
                      <a:r>
                        <a:rPr lang="fr-FR" sz="1000" b="1">
                          <a:effectLst/>
                        </a:rPr>
                        <a:t>10,5</a:t>
                      </a:r>
                      <a:r>
                        <a:rPr lang="fr-FR" sz="1000" b="0">
                          <a:effectLst/>
                        </a:rPr>
                        <a:t>0,0,0</a:t>
                      </a:r>
                      <a:r>
                        <a:rPr lang="fr-FR" sz="1000" b="1">
                          <a:effectLst/>
                        </a:rPr>
                        <a:t>/16</a:t>
                      </a:r>
                    </a:p>
                  </a:txBody>
                  <a:tcPr marL="31750" marR="31750" marT="31750" marB="31750" anchor="ctr"/>
                </a:tc>
                <a:tc>
                  <a:txBody>
                    <a:bodyPr/>
                    <a:lstStyle/>
                    <a:p>
                      <a:pPr rtl="0" fontAlgn="ctr"/>
                      <a:r>
                        <a:rPr lang="fr-FR" sz="1000" b="1">
                          <a:effectLst/>
                        </a:rPr>
                        <a:t>10,5</a:t>
                      </a:r>
                      <a:r>
                        <a:rPr lang="fr-FR" sz="1000" b="0">
                          <a:effectLst/>
                        </a:rPr>
                        <a:t>.0.1 - </a:t>
                      </a:r>
                      <a:r>
                        <a:rPr lang="fr-FR" sz="1000" b="1">
                          <a:effectLst/>
                        </a:rPr>
                        <a:t>10,5</a:t>
                      </a:r>
                      <a:r>
                        <a:rPr lang="fr-FR" sz="1000" b="0">
                          <a:effectLst/>
                        </a:rPr>
                        <a:t>.255.254 </a:t>
                      </a:r>
                    </a:p>
                  </a:txBody>
                  <a:tcPr marL="31750" marR="31750" marT="31750" marB="31750" anchor="ctr"/>
                </a:tc>
                <a:tc>
                  <a:txBody>
                    <a:bodyPr/>
                    <a:lstStyle/>
                    <a:p>
                      <a:pPr rtl="0" fontAlgn="ctr"/>
                      <a:r>
                        <a:rPr lang="fr-FR" sz="1000" b="1">
                          <a:effectLst/>
                        </a:rPr>
                        <a:t>10.5</a:t>
                      </a:r>
                      <a:r>
                        <a:rPr lang="fr-FR" sz="1000" b="0">
                          <a:effectLst/>
                        </a:rPr>
                        <a:t>.255.255</a:t>
                      </a:r>
                    </a:p>
                  </a:txBody>
                  <a:tcPr marL="31750" marR="31750" marT="31750" marB="31750" anchor="ctr"/>
                </a:tc>
                <a:extLst>
                  <a:ext uri="{0D108BD9-81ED-4DB2-BD59-A6C34878D82A}">
                    <a16:rowId xmlns:a16="http://schemas.microsoft.com/office/drawing/2014/main" val="1140251696"/>
                  </a:ext>
                </a:extLst>
              </a:tr>
              <a:tr h="291438">
                <a:tc>
                  <a:txBody>
                    <a:bodyPr/>
                    <a:lstStyle/>
                    <a:p>
                      <a:pPr rtl="0" fontAlgn="ctr"/>
                      <a:r>
                        <a:rPr lang="fr-FR" sz="1000" b="1">
                          <a:effectLst/>
                        </a:rPr>
                        <a:t>10,6</a:t>
                      </a:r>
                      <a:r>
                        <a:rPr lang="fr-FR" sz="1000" b="0">
                          <a:effectLst/>
                        </a:rPr>
                        <a:t>0,0,0</a:t>
                      </a:r>
                      <a:r>
                        <a:rPr lang="fr-FR" sz="1000" b="1">
                          <a:effectLst/>
                        </a:rPr>
                        <a:t>/16</a:t>
                      </a:r>
                    </a:p>
                  </a:txBody>
                  <a:tcPr marL="31750" marR="31750" marT="31750" marB="31750" anchor="ctr"/>
                </a:tc>
                <a:tc>
                  <a:txBody>
                    <a:bodyPr/>
                    <a:lstStyle/>
                    <a:p>
                      <a:pPr rtl="0" fontAlgn="ctr"/>
                      <a:r>
                        <a:rPr lang="fr-FR" sz="1000" b="1">
                          <a:effectLst/>
                        </a:rPr>
                        <a:t>10.6</a:t>
                      </a:r>
                      <a:r>
                        <a:rPr lang="fr-FR" sz="1000" b="0">
                          <a:effectLst/>
                        </a:rPr>
                        <a:t>.0.1 - </a:t>
                      </a:r>
                      <a:r>
                        <a:rPr lang="fr-FR" sz="1000" b="1">
                          <a:effectLst/>
                        </a:rPr>
                        <a:t>10.6</a:t>
                      </a:r>
                      <a:r>
                        <a:rPr lang="fr-FR" sz="1000" b="0">
                          <a:effectLst/>
                        </a:rPr>
                        <a:t>.255.254 </a:t>
                      </a:r>
                    </a:p>
                  </a:txBody>
                  <a:tcPr marL="31750" marR="31750" marT="31750" marB="31750" anchor="ctr"/>
                </a:tc>
                <a:tc>
                  <a:txBody>
                    <a:bodyPr/>
                    <a:lstStyle/>
                    <a:p>
                      <a:pPr rtl="0" fontAlgn="ctr"/>
                      <a:r>
                        <a:rPr lang="fr-FR" sz="1000" b="1">
                          <a:effectLst/>
                        </a:rPr>
                        <a:t>10.6</a:t>
                      </a:r>
                      <a:r>
                        <a:rPr lang="fr-FR" sz="1000" b="0">
                          <a:effectLst/>
                        </a:rPr>
                        <a:t>.255.255</a:t>
                      </a:r>
                    </a:p>
                  </a:txBody>
                  <a:tcPr marL="31750" marR="31750" marT="31750" marB="31750" anchor="ctr"/>
                </a:tc>
                <a:extLst>
                  <a:ext uri="{0D108BD9-81ED-4DB2-BD59-A6C34878D82A}">
                    <a16:rowId xmlns:a16="http://schemas.microsoft.com/office/drawing/2014/main" val="1579384603"/>
                  </a:ext>
                </a:extLst>
              </a:tr>
              <a:tr h="291438">
                <a:tc>
                  <a:txBody>
                    <a:bodyPr/>
                    <a:lstStyle/>
                    <a:p>
                      <a:pPr rtl="0" fontAlgn="ctr"/>
                      <a:r>
                        <a:rPr lang="fr-FR" sz="1000" b="1">
                          <a:effectLst/>
                        </a:rPr>
                        <a:t>10,7</a:t>
                      </a:r>
                      <a:r>
                        <a:rPr lang="fr-FR" sz="1000" b="0">
                          <a:effectLst/>
                        </a:rPr>
                        <a:t>0,0,0</a:t>
                      </a:r>
                      <a:r>
                        <a:rPr lang="fr-FR" sz="1000" b="1">
                          <a:effectLst/>
                        </a:rPr>
                        <a:t>/16</a:t>
                      </a:r>
                    </a:p>
                  </a:txBody>
                  <a:tcPr marL="31750" marR="31750" marT="31750" marB="31750" anchor="ctr"/>
                </a:tc>
                <a:tc>
                  <a:txBody>
                    <a:bodyPr/>
                    <a:lstStyle/>
                    <a:p>
                      <a:pPr rtl="0" fontAlgn="ctr"/>
                      <a:r>
                        <a:rPr lang="fr-FR" sz="1000" b="1">
                          <a:effectLst/>
                        </a:rPr>
                        <a:t>10,7</a:t>
                      </a:r>
                      <a:r>
                        <a:rPr lang="fr-FR" sz="1000" b="0">
                          <a:effectLst/>
                        </a:rPr>
                        <a:t>.0.1 - </a:t>
                      </a:r>
                      <a:r>
                        <a:rPr lang="fr-FR" sz="1000" b="1">
                          <a:effectLst/>
                        </a:rPr>
                        <a:t>10,7</a:t>
                      </a:r>
                      <a:r>
                        <a:rPr lang="fr-FR" sz="1000" b="0">
                          <a:effectLst/>
                        </a:rPr>
                        <a:t>.255.254 </a:t>
                      </a:r>
                    </a:p>
                  </a:txBody>
                  <a:tcPr marL="31750" marR="31750" marT="31750" marB="31750" anchor="ctr"/>
                </a:tc>
                <a:tc>
                  <a:txBody>
                    <a:bodyPr/>
                    <a:lstStyle/>
                    <a:p>
                      <a:pPr rtl="0" fontAlgn="ctr"/>
                      <a:r>
                        <a:rPr lang="fr-FR" sz="1000" b="1">
                          <a:effectLst/>
                        </a:rPr>
                        <a:t>10.7</a:t>
                      </a:r>
                      <a:r>
                        <a:rPr lang="fr-FR" sz="1000" b="0">
                          <a:effectLst/>
                        </a:rPr>
                        <a:t>.255.255</a:t>
                      </a:r>
                    </a:p>
                  </a:txBody>
                  <a:tcPr marL="31750" marR="31750" marT="31750" marB="31750" anchor="ctr"/>
                </a:tc>
                <a:extLst>
                  <a:ext uri="{0D108BD9-81ED-4DB2-BD59-A6C34878D82A}">
                    <a16:rowId xmlns:a16="http://schemas.microsoft.com/office/drawing/2014/main" val="1319694656"/>
                  </a:ext>
                </a:extLst>
              </a:tr>
              <a:tr h="291438">
                <a:tc>
                  <a:txBody>
                    <a:bodyPr/>
                    <a:lstStyle/>
                    <a:p>
                      <a:pPr rtl="0" fontAlgn="ctr"/>
                      <a:r>
                        <a:rPr lang="fr-FR" sz="1000" b="0">
                          <a:effectLst/>
                        </a:rPr>
                        <a:t>...</a:t>
                      </a:r>
                    </a:p>
                  </a:txBody>
                  <a:tcPr marL="31750" marR="31750" marT="31750" marB="31750" anchor="ctr"/>
                </a:tc>
                <a:tc>
                  <a:txBody>
                    <a:bodyPr/>
                    <a:lstStyle/>
                    <a:p>
                      <a:pPr rtl="0" fontAlgn="ctr"/>
                      <a:r>
                        <a:rPr lang="fr-FR" sz="1000" b="0">
                          <a:effectLst/>
                        </a:rPr>
                        <a:t>...</a:t>
                      </a:r>
                    </a:p>
                  </a:txBody>
                  <a:tcPr marL="31750" marR="31750" marT="31750" marB="31750" anchor="ctr"/>
                </a:tc>
                <a:tc>
                  <a:txBody>
                    <a:bodyPr/>
                    <a:lstStyle/>
                    <a:p>
                      <a:pPr rtl="0" fontAlgn="ctr"/>
                      <a:r>
                        <a:rPr lang="fr-FR" sz="1000" b="0">
                          <a:effectLst/>
                        </a:rPr>
                        <a:t>...</a:t>
                      </a:r>
                    </a:p>
                  </a:txBody>
                  <a:tcPr marL="31750" marR="31750" marT="31750" marB="31750" anchor="ctr"/>
                </a:tc>
                <a:extLst>
                  <a:ext uri="{0D108BD9-81ED-4DB2-BD59-A6C34878D82A}">
                    <a16:rowId xmlns:a16="http://schemas.microsoft.com/office/drawing/2014/main" val="3511108504"/>
                  </a:ext>
                </a:extLst>
              </a:tr>
              <a:tr h="291438">
                <a:tc>
                  <a:txBody>
                    <a:bodyPr/>
                    <a:lstStyle/>
                    <a:p>
                      <a:pPr rtl="0" fontAlgn="ctr"/>
                      <a:r>
                        <a:rPr lang="fr-FR" sz="1000" b="1">
                          <a:effectLst/>
                        </a:rPr>
                        <a:t>10.255</a:t>
                      </a:r>
                      <a:r>
                        <a:rPr lang="fr-FR" sz="1000" b="0">
                          <a:effectLst/>
                        </a:rPr>
                        <a:t>.0.0</a:t>
                      </a:r>
                      <a:r>
                        <a:rPr lang="fr-FR" sz="1000" b="1">
                          <a:effectLst/>
                        </a:rPr>
                        <a:t>/16</a:t>
                      </a:r>
                    </a:p>
                  </a:txBody>
                  <a:tcPr marL="31750" marR="31750" marT="31750" marB="31750" anchor="ctr"/>
                </a:tc>
                <a:tc>
                  <a:txBody>
                    <a:bodyPr/>
                    <a:lstStyle/>
                    <a:p>
                      <a:pPr rtl="0" fontAlgn="ctr"/>
                      <a:r>
                        <a:rPr lang="fr-FR" sz="1000" b="1">
                          <a:effectLst/>
                        </a:rPr>
                        <a:t>10.255</a:t>
                      </a:r>
                      <a:r>
                        <a:rPr lang="fr-FR" sz="1000" b="0">
                          <a:effectLst/>
                        </a:rPr>
                        <a:t>.0.1 - </a:t>
                      </a:r>
                      <a:r>
                        <a:rPr lang="fr-FR" sz="1000" b="1">
                          <a:effectLst/>
                        </a:rPr>
                        <a:t>10.255</a:t>
                      </a:r>
                      <a:r>
                        <a:rPr lang="fr-FR" sz="1000" b="0">
                          <a:effectLst/>
                        </a:rPr>
                        <a:t>.255.254 </a:t>
                      </a:r>
                    </a:p>
                  </a:txBody>
                  <a:tcPr marL="31750" marR="31750" marT="31750" marB="31750" anchor="ctr"/>
                </a:tc>
                <a:tc>
                  <a:txBody>
                    <a:bodyPr/>
                    <a:lstStyle/>
                    <a:p>
                      <a:pPr rtl="0" fontAlgn="ctr"/>
                      <a:r>
                        <a:rPr lang="fr-FR" sz="1000" b="1">
                          <a:effectLst/>
                        </a:rPr>
                        <a:t>10.255</a:t>
                      </a:r>
                      <a:r>
                        <a:rPr lang="fr-FR" sz="1000" b="0">
                          <a:effectLst/>
                        </a:rPr>
                        <a:t>.255.255</a:t>
                      </a:r>
                    </a:p>
                  </a:txBody>
                  <a:tcPr marL="31750" marR="31750" marT="31750" marB="31750" anchor="ctr"/>
                </a:tc>
                <a:extLst>
                  <a:ext uri="{0D108BD9-81ED-4DB2-BD59-A6C34878D82A}">
                    <a16:rowId xmlns:a16="http://schemas.microsoft.com/office/drawing/2014/main" val="336941723"/>
                  </a:ext>
                </a:extLst>
              </a:tr>
            </a:tbl>
          </a:graphicData>
        </a:graphic>
      </p:graphicFrame>
      <p:graphicFrame>
        <p:nvGraphicFramePr>
          <p:cNvPr id="7" name="Table 6">
            <a:extLst>
              <a:ext uri="{FF2B5EF4-FFF2-40B4-BE49-F238E27FC236}">
                <a16:creationId xmlns:a16="http://schemas.microsoft.com/office/drawing/2014/main" id="{1A119983-4ED6-4A9F-ABB0-451D571C31AD}"/>
              </a:ext>
            </a:extLst>
          </p:cNvPr>
          <p:cNvGraphicFramePr>
            <a:graphicFrameLocks noGrp="1"/>
          </p:cNvGraphicFramePr>
          <p:nvPr>
            <p:extLst>
              <p:ext uri="{D42A27DB-BD31-4B8C-83A1-F6EECF244321}">
                <p14:modId xmlns:p14="http://schemas.microsoft.com/office/powerpoint/2010/main" val="425671318"/>
              </p:ext>
            </p:extLst>
          </p:nvPr>
        </p:nvGraphicFramePr>
        <p:xfrm>
          <a:off x="4671059" y="1246212"/>
          <a:ext cx="4152901" cy="3435608"/>
        </p:xfrm>
        <a:graphic>
          <a:graphicData uri="http://schemas.openxmlformats.org/drawingml/2006/table">
            <a:tbl>
              <a:tblPr firstRow="1" bandRow="1">
                <a:tableStyleId>{5C22544A-7EE6-4342-B048-85BDC9FD1C3A}</a:tableStyleId>
              </a:tblPr>
              <a:tblGrid>
                <a:gridCol w="1197621">
                  <a:extLst>
                    <a:ext uri="{9D8B030D-6E8A-4147-A177-3AD203B41FA5}">
                      <a16:colId xmlns:a16="http://schemas.microsoft.com/office/drawing/2014/main" val="1832368472"/>
                    </a:ext>
                  </a:extLst>
                </a:gridCol>
                <a:gridCol w="1998805">
                  <a:extLst>
                    <a:ext uri="{9D8B030D-6E8A-4147-A177-3AD203B41FA5}">
                      <a16:colId xmlns:a16="http://schemas.microsoft.com/office/drawing/2014/main" val="3133033927"/>
                    </a:ext>
                  </a:extLst>
                </a:gridCol>
                <a:gridCol w="956475">
                  <a:extLst>
                    <a:ext uri="{9D8B030D-6E8A-4147-A177-3AD203B41FA5}">
                      <a16:colId xmlns:a16="http://schemas.microsoft.com/office/drawing/2014/main" val="1854765229"/>
                    </a:ext>
                  </a:extLst>
                </a:gridCol>
              </a:tblGrid>
              <a:tr h="520177">
                <a:tc>
                  <a:txBody>
                    <a:bodyPr/>
                    <a:lstStyle/>
                    <a:p>
                      <a:pPr algn="l" rtl="0" fontAlgn="ctr"/>
                      <a:r>
                        <a:rPr lang="fr-FR" sz="1000" b="1">
                          <a:effectLst/>
                        </a:rPr>
                        <a:t>Adresse de sous-réseau</a:t>
                      </a:r>
                      <a:br>
                        <a:rPr lang="en-CA" sz="1000" b="1" dirty="0">
                          <a:effectLst/>
                        </a:rPr>
                      </a:br>
                      <a:r>
                        <a:rPr lang="fr-FR" sz="1000" b="0">
                          <a:effectLst/>
                        </a:rPr>
                        <a:t>(65,536 sous-réseaux possibles)</a:t>
                      </a:r>
                    </a:p>
                  </a:txBody>
                  <a:tcPr marL="31750" marR="31750" marT="31750" marB="31750" anchor="ctr"/>
                </a:tc>
                <a:tc>
                  <a:txBody>
                    <a:bodyPr/>
                    <a:lstStyle/>
                    <a:p>
                      <a:pPr algn="l" rtl="0" fontAlgn="ctr"/>
                      <a:r>
                        <a:rPr lang="fr-FR" sz="1000" b="1">
                          <a:effectLst/>
                        </a:rPr>
                        <a:t>Plage d'hôtes</a:t>
                      </a:r>
                      <a:br>
                        <a:rPr lang="en-CA" sz="1000" b="1" dirty="0">
                          <a:effectLst/>
                        </a:rPr>
                      </a:br>
                      <a:r>
                        <a:rPr lang="fr-FR" sz="1000" b="0">
                          <a:effectLst/>
                        </a:rPr>
                        <a:t>(254 hôtes possibles par sous-réseau)</a:t>
                      </a:r>
                    </a:p>
                  </a:txBody>
                  <a:tcPr marL="31750" marR="31750" marT="31750" marB="31750" anchor="ctr"/>
                </a:tc>
                <a:tc>
                  <a:txBody>
                    <a:bodyPr/>
                    <a:lstStyle/>
                    <a:p>
                      <a:pPr algn="l" rtl="0" fontAlgn="ctr"/>
                      <a:r>
                        <a:rPr lang="fr-FR" sz="1000" b="1">
                          <a:effectLst/>
                        </a:rPr>
                        <a:t>Diffusion</a:t>
                      </a:r>
                    </a:p>
                  </a:txBody>
                  <a:tcPr marL="31750" marR="31750" marT="31750" marB="31750" anchor="ctr"/>
                </a:tc>
                <a:extLst>
                  <a:ext uri="{0D108BD9-81ED-4DB2-BD59-A6C34878D82A}">
                    <a16:rowId xmlns:a16="http://schemas.microsoft.com/office/drawing/2014/main" val="3621925027"/>
                  </a:ext>
                </a:extLst>
              </a:tr>
              <a:tr h="242909">
                <a:tc>
                  <a:txBody>
                    <a:bodyPr/>
                    <a:lstStyle/>
                    <a:p>
                      <a:pPr rtl="0" fontAlgn="ctr"/>
                      <a:r>
                        <a:rPr lang="fr-FR" sz="1000" b="1">
                          <a:effectLst/>
                        </a:rPr>
                        <a:t>10,0.0</a:t>
                      </a:r>
                      <a:r>
                        <a:rPr lang="fr-FR" sz="1000" b="0">
                          <a:effectLst/>
                        </a:rPr>
                        <a:t>.0</a:t>
                      </a:r>
                      <a:r>
                        <a:rPr lang="fr-FR" sz="1000" b="1">
                          <a:effectLst/>
                        </a:rPr>
                        <a:t>/24</a:t>
                      </a:r>
                    </a:p>
                  </a:txBody>
                  <a:tcPr marL="31750" marR="31750" marT="31750" marB="31750" anchor="ctr"/>
                </a:tc>
                <a:tc>
                  <a:txBody>
                    <a:bodyPr/>
                    <a:lstStyle/>
                    <a:p>
                      <a:pPr rtl="0" fontAlgn="ctr"/>
                      <a:r>
                        <a:rPr lang="fr-FR" sz="1000" b="1">
                          <a:effectLst/>
                        </a:rPr>
                        <a:t>10.0.0</a:t>
                      </a:r>
                      <a:r>
                        <a:rPr lang="fr-FR" sz="1000" b="0">
                          <a:effectLst/>
                        </a:rPr>
                        <a:t>.1 - </a:t>
                      </a:r>
                      <a:r>
                        <a:rPr lang="fr-FR" sz="1000" b="1">
                          <a:effectLst/>
                        </a:rPr>
                        <a:t>10.0.0</a:t>
                      </a:r>
                      <a:r>
                        <a:rPr lang="fr-FR" sz="1000" b="0">
                          <a:effectLst/>
                        </a:rPr>
                        <a:t>.254</a:t>
                      </a:r>
                    </a:p>
                  </a:txBody>
                  <a:tcPr marL="31750" marR="31750" marT="31750" marB="31750" anchor="ctr"/>
                </a:tc>
                <a:tc>
                  <a:txBody>
                    <a:bodyPr/>
                    <a:lstStyle/>
                    <a:p>
                      <a:pPr rtl="0" fontAlgn="ctr"/>
                      <a:r>
                        <a:rPr lang="fr-FR" sz="1000" b="1">
                          <a:effectLst/>
                        </a:rPr>
                        <a:t>10,0,0</a:t>
                      </a:r>
                      <a:r>
                        <a:rPr lang="fr-FR" sz="1000" b="0">
                          <a:effectLst/>
                        </a:rPr>
                        <a:t>.255</a:t>
                      </a:r>
                    </a:p>
                  </a:txBody>
                  <a:tcPr marL="31750" marR="31750" marT="31750" marB="31750" anchor="ctr"/>
                </a:tc>
                <a:extLst>
                  <a:ext uri="{0D108BD9-81ED-4DB2-BD59-A6C34878D82A}">
                    <a16:rowId xmlns:a16="http://schemas.microsoft.com/office/drawing/2014/main" val="1648350670"/>
                  </a:ext>
                </a:extLst>
              </a:tr>
              <a:tr h="242909">
                <a:tc>
                  <a:txBody>
                    <a:bodyPr/>
                    <a:lstStyle/>
                    <a:p>
                      <a:pPr rtl="0" fontAlgn="ctr"/>
                      <a:r>
                        <a:rPr lang="fr-FR" sz="1000" b="1">
                          <a:effectLst/>
                        </a:rPr>
                        <a:t>10,0,1</a:t>
                      </a:r>
                      <a:r>
                        <a:rPr lang="fr-FR" sz="1000" b="0">
                          <a:effectLst/>
                        </a:rPr>
                        <a:t>.0</a:t>
                      </a:r>
                      <a:r>
                        <a:rPr lang="fr-FR" sz="1000" b="1">
                          <a:effectLst/>
                        </a:rPr>
                        <a:t>/24</a:t>
                      </a:r>
                    </a:p>
                  </a:txBody>
                  <a:tcPr marL="31750" marR="31750" marT="31750" marB="31750" anchor="ctr"/>
                </a:tc>
                <a:tc>
                  <a:txBody>
                    <a:bodyPr/>
                    <a:lstStyle/>
                    <a:p>
                      <a:pPr rtl="0" fontAlgn="ctr"/>
                      <a:r>
                        <a:rPr lang="fr-FR" sz="1000" b="1">
                          <a:effectLst/>
                        </a:rPr>
                        <a:t>10.0.1</a:t>
                      </a:r>
                      <a:r>
                        <a:rPr lang="fr-FR" sz="1000" b="0">
                          <a:effectLst/>
                        </a:rPr>
                        <a:t>.1 - </a:t>
                      </a:r>
                      <a:r>
                        <a:rPr lang="fr-FR" sz="1000" b="1">
                          <a:effectLst/>
                        </a:rPr>
                        <a:t>10.0.1</a:t>
                      </a:r>
                      <a:r>
                        <a:rPr lang="fr-FR" sz="1000" b="0">
                          <a:effectLst/>
                        </a:rPr>
                        <a:t>.254</a:t>
                      </a:r>
                    </a:p>
                  </a:txBody>
                  <a:tcPr marL="31750" marR="31750" marT="31750" marB="31750" anchor="ctr"/>
                </a:tc>
                <a:tc>
                  <a:txBody>
                    <a:bodyPr/>
                    <a:lstStyle/>
                    <a:p>
                      <a:pPr rtl="0" fontAlgn="ctr"/>
                      <a:r>
                        <a:rPr lang="fr-FR" sz="1000" b="1">
                          <a:effectLst/>
                        </a:rPr>
                        <a:t>10.0.1</a:t>
                      </a:r>
                      <a:r>
                        <a:rPr lang="fr-FR" sz="1000" b="0">
                          <a:effectLst/>
                        </a:rPr>
                        <a:t>.255</a:t>
                      </a:r>
                    </a:p>
                  </a:txBody>
                  <a:tcPr marL="31750" marR="31750" marT="31750" marB="31750" anchor="ctr"/>
                </a:tc>
                <a:extLst>
                  <a:ext uri="{0D108BD9-81ED-4DB2-BD59-A6C34878D82A}">
                    <a16:rowId xmlns:a16="http://schemas.microsoft.com/office/drawing/2014/main" val="2838933585"/>
                  </a:ext>
                </a:extLst>
              </a:tr>
              <a:tr h="242909">
                <a:tc>
                  <a:txBody>
                    <a:bodyPr/>
                    <a:lstStyle/>
                    <a:p>
                      <a:pPr rtl="0" fontAlgn="ctr"/>
                      <a:r>
                        <a:rPr lang="fr-FR" sz="1000" b="1">
                          <a:effectLst/>
                        </a:rPr>
                        <a:t>10.0.2</a:t>
                      </a:r>
                      <a:r>
                        <a:rPr lang="fr-FR" sz="1000" b="0">
                          <a:effectLst/>
                        </a:rPr>
                        <a:t>.0</a:t>
                      </a:r>
                      <a:r>
                        <a:rPr lang="fr-FR" sz="1000" b="1">
                          <a:effectLst/>
                        </a:rPr>
                        <a:t>/24</a:t>
                      </a:r>
                    </a:p>
                  </a:txBody>
                  <a:tcPr marL="31750" marR="31750" marT="31750" marB="31750" anchor="ctr"/>
                </a:tc>
                <a:tc>
                  <a:txBody>
                    <a:bodyPr/>
                    <a:lstStyle/>
                    <a:p>
                      <a:pPr rtl="0" fontAlgn="ctr"/>
                      <a:r>
                        <a:rPr lang="fr-FR" sz="1000" b="1">
                          <a:effectLst/>
                        </a:rPr>
                        <a:t>10.0.2</a:t>
                      </a:r>
                      <a:r>
                        <a:rPr lang="fr-FR" sz="1000" b="0">
                          <a:effectLst/>
                        </a:rPr>
                        <a:t>.1 - </a:t>
                      </a:r>
                      <a:r>
                        <a:rPr lang="fr-FR" sz="1000" b="1">
                          <a:effectLst/>
                        </a:rPr>
                        <a:t>10.0.2</a:t>
                      </a:r>
                      <a:r>
                        <a:rPr lang="fr-FR" sz="1000" b="0">
                          <a:effectLst/>
                        </a:rPr>
                        <a:t>.254</a:t>
                      </a:r>
                    </a:p>
                  </a:txBody>
                  <a:tcPr marL="31750" marR="31750" marT="31750" marB="31750" anchor="ctr"/>
                </a:tc>
                <a:tc>
                  <a:txBody>
                    <a:bodyPr/>
                    <a:lstStyle/>
                    <a:p>
                      <a:pPr rtl="0" fontAlgn="ctr"/>
                      <a:r>
                        <a:rPr lang="fr-FR" sz="1000" b="1">
                          <a:effectLst/>
                        </a:rPr>
                        <a:t>10.0.2</a:t>
                      </a:r>
                      <a:r>
                        <a:rPr lang="fr-FR" sz="1000" b="0">
                          <a:effectLst/>
                        </a:rPr>
                        <a:t>.255</a:t>
                      </a:r>
                    </a:p>
                  </a:txBody>
                  <a:tcPr marL="31750" marR="31750" marT="31750" marB="31750" anchor="ctr"/>
                </a:tc>
                <a:extLst>
                  <a:ext uri="{0D108BD9-81ED-4DB2-BD59-A6C34878D82A}">
                    <a16:rowId xmlns:a16="http://schemas.microsoft.com/office/drawing/2014/main" val="2643493669"/>
                  </a:ext>
                </a:extLst>
              </a:tr>
              <a:tr h="242909">
                <a:tc>
                  <a:txBody>
                    <a:bodyPr/>
                    <a:lstStyle/>
                    <a:p>
                      <a:pPr rtl="0" fontAlgn="ctr"/>
                      <a:r>
                        <a:rPr lang="fr-FR" sz="1000" b="0">
                          <a:effectLst/>
                        </a:rPr>
                        <a:t>…</a:t>
                      </a:r>
                    </a:p>
                  </a:txBody>
                  <a:tcPr marL="31750" marR="31750" marT="31750" marB="31750" anchor="ctr"/>
                </a:tc>
                <a:tc>
                  <a:txBody>
                    <a:bodyPr/>
                    <a:lstStyle/>
                    <a:p>
                      <a:pPr rtl="0" fontAlgn="ctr"/>
                      <a:r>
                        <a:rPr lang="fr-FR" sz="1000" b="0">
                          <a:effectLst/>
                        </a:rPr>
                        <a:t>…</a:t>
                      </a:r>
                    </a:p>
                  </a:txBody>
                  <a:tcPr marL="31750" marR="31750" marT="31750" marB="31750" anchor="ctr"/>
                </a:tc>
                <a:tc>
                  <a:txBody>
                    <a:bodyPr/>
                    <a:lstStyle/>
                    <a:p>
                      <a:pPr rtl="0" fontAlgn="ctr"/>
                      <a:r>
                        <a:rPr lang="fr-FR" sz="1000" b="0">
                          <a:effectLst/>
                        </a:rPr>
                        <a:t>…</a:t>
                      </a:r>
                    </a:p>
                  </a:txBody>
                  <a:tcPr marL="31750" marR="31750" marT="31750" marB="31750" anchor="ctr"/>
                </a:tc>
                <a:extLst>
                  <a:ext uri="{0D108BD9-81ED-4DB2-BD59-A6C34878D82A}">
                    <a16:rowId xmlns:a16="http://schemas.microsoft.com/office/drawing/2014/main" val="1459356146"/>
                  </a:ext>
                </a:extLst>
              </a:tr>
              <a:tr h="242909">
                <a:tc>
                  <a:txBody>
                    <a:bodyPr/>
                    <a:lstStyle/>
                    <a:p>
                      <a:pPr rtl="0" fontAlgn="ctr"/>
                      <a:r>
                        <a:rPr lang="fr-FR" sz="1000" b="1">
                          <a:effectLst/>
                        </a:rPr>
                        <a:t>10.0.255</a:t>
                      </a:r>
                      <a:r>
                        <a:rPr lang="fr-FR" sz="1000" b="0">
                          <a:effectLst/>
                        </a:rPr>
                        <a:t>.0</a:t>
                      </a:r>
                      <a:r>
                        <a:rPr lang="fr-FR" sz="1000" b="1">
                          <a:effectLst/>
                        </a:rPr>
                        <a:t>/24</a:t>
                      </a:r>
                    </a:p>
                  </a:txBody>
                  <a:tcPr marL="31750" marR="31750" marT="31750" marB="31750" anchor="ctr"/>
                </a:tc>
                <a:tc>
                  <a:txBody>
                    <a:bodyPr/>
                    <a:lstStyle/>
                    <a:p>
                      <a:pPr rtl="0" fontAlgn="ctr"/>
                      <a:r>
                        <a:rPr lang="fr-FR" sz="1000" b="1">
                          <a:effectLst/>
                        </a:rPr>
                        <a:t>10.0.255</a:t>
                      </a:r>
                      <a:r>
                        <a:rPr lang="fr-FR" sz="1000" b="0">
                          <a:effectLst/>
                        </a:rPr>
                        <a:t>.1 - </a:t>
                      </a:r>
                      <a:r>
                        <a:rPr lang="fr-FR" sz="1000" b="1">
                          <a:effectLst/>
                        </a:rPr>
                        <a:t>10.0.255</a:t>
                      </a:r>
                      <a:r>
                        <a:rPr lang="fr-FR" sz="1000" b="0">
                          <a:effectLst/>
                        </a:rPr>
                        <a:t>.254</a:t>
                      </a:r>
                    </a:p>
                  </a:txBody>
                  <a:tcPr marL="31750" marR="31750" marT="31750" marB="31750" anchor="ctr"/>
                </a:tc>
                <a:tc>
                  <a:txBody>
                    <a:bodyPr/>
                    <a:lstStyle/>
                    <a:p>
                      <a:pPr rtl="0" fontAlgn="ctr"/>
                      <a:r>
                        <a:rPr lang="fr-FR" sz="1000" b="1">
                          <a:effectLst/>
                        </a:rPr>
                        <a:t>10.0.255</a:t>
                      </a:r>
                      <a:r>
                        <a:rPr lang="fr-FR" sz="1000" b="0">
                          <a:effectLst/>
                        </a:rPr>
                        <a:t>.255</a:t>
                      </a:r>
                    </a:p>
                  </a:txBody>
                  <a:tcPr marL="31750" marR="31750" marT="31750" marB="31750" anchor="ctr"/>
                </a:tc>
                <a:extLst>
                  <a:ext uri="{0D108BD9-81ED-4DB2-BD59-A6C34878D82A}">
                    <a16:rowId xmlns:a16="http://schemas.microsoft.com/office/drawing/2014/main" val="417579166"/>
                  </a:ext>
                </a:extLst>
              </a:tr>
              <a:tr h="242909">
                <a:tc>
                  <a:txBody>
                    <a:bodyPr/>
                    <a:lstStyle/>
                    <a:p>
                      <a:pPr rtl="0" fontAlgn="ctr"/>
                      <a:r>
                        <a:rPr lang="fr-FR" sz="1000" b="1">
                          <a:effectLst/>
                        </a:rPr>
                        <a:t>10.1.0</a:t>
                      </a:r>
                      <a:r>
                        <a:rPr lang="fr-FR" sz="1000" b="0">
                          <a:effectLst/>
                        </a:rPr>
                        <a:t>.0</a:t>
                      </a:r>
                      <a:r>
                        <a:rPr lang="fr-FR" sz="1000" b="1">
                          <a:effectLst/>
                        </a:rPr>
                        <a:t>/24</a:t>
                      </a:r>
                    </a:p>
                  </a:txBody>
                  <a:tcPr marL="31750" marR="31750" marT="31750" marB="31750" anchor="ctr"/>
                </a:tc>
                <a:tc>
                  <a:txBody>
                    <a:bodyPr/>
                    <a:lstStyle/>
                    <a:p>
                      <a:pPr rtl="0" fontAlgn="ctr"/>
                      <a:r>
                        <a:rPr lang="fr-FR" sz="1000" b="1">
                          <a:effectLst/>
                        </a:rPr>
                        <a:t>10.1.0</a:t>
                      </a:r>
                      <a:r>
                        <a:rPr lang="fr-FR" sz="1000" b="0">
                          <a:effectLst/>
                        </a:rPr>
                        <a:t>.1 - </a:t>
                      </a:r>
                      <a:r>
                        <a:rPr lang="fr-FR" sz="1000" b="1">
                          <a:effectLst/>
                        </a:rPr>
                        <a:t>10.1.0</a:t>
                      </a:r>
                      <a:r>
                        <a:rPr lang="fr-FR" sz="1000" b="0">
                          <a:effectLst/>
                        </a:rPr>
                        <a:t>.254</a:t>
                      </a:r>
                    </a:p>
                  </a:txBody>
                  <a:tcPr marL="31750" marR="31750" marT="31750" marB="31750" anchor="ctr"/>
                </a:tc>
                <a:tc>
                  <a:txBody>
                    <a:bodyPr/>
                    <a:lstStyle/>
                    <a:p>
                      <a:pPr rtl="0" fontAlgn="ctr"/>
                      <a:r>
                        <a:rPr lang="fr-FR" sz="1000" b="1">
                          <a:effectLst/>
                        </a:rPr>
                        <a:t>10.1.0</a:t>
                      </a:r>
                      <a:r>
                        <a:rPr lang="fr-FR" sz="1000" b="0">
                          <a:effectLst/>
                        </a:rPr>
                        <a:t>.255</a:t>
                      </a:r>
                    </a:p>
                  </a:txBody>
                  <a:tcPr marL="31750" marR="31750" marT="31750" marB="31750" anchor="ctr"/>
                </a:tc>
                <a:extLst>
                  <a:ext uri="{0D108BD9-81ED-4DB2-BD59-A6C34878D82A}">
                    <a16:rowId xmlns:a16="http://schemas.microsoft.com/office/drawing/2014/main" val="1246693201"/>
                  </a:ext>
                </a:extLst>
              </a:tr>
              <a:tr h="242909">
                <a:tc>
                  <a:txBody>
                    <a:bodyPr/>
                    <a:lstStyle/>
                    <a:p>
                      <a:pPr rtl="0" fontAlgn="ctr"/>
                      <a:r>
                        <a:rPr lang="fr-FR" sz="1000" b="1">
                          <a:effectLst/>
                        </a:rPr>
                        <a:t>10.1.1</a:t>
                      </a:r>
                      <a:r>
                        <a:rPr lang="fr-FR" sz="1000" b="0">
                          <a:effectLst/>
                        </a:rPr>
                        <a:t>.0</a:t>
                      </a:r>
                      <a:r>
                        <a:rPr lang="fr-FR" sz="1000" b="1">
                          <a:effectLst/>
                        </a:rPr>
                        <a:t>/24</a:t>
                      </a:r>
                    </a:p>
                  </a:txBody>
                  <a:tcPr marL="31750" marR="31750" marT="31750" marB="31750" anchor="ctr"/>
                </a:tc>
                <a:tc>
                  <a:txBody>
                    <a:bodyPr/>
                    <a:lstStyle/>
                    <a:p>
                      <a:pPr rtl="0" fontAlgn="ctr"/>
                      <a:r>
                        <a:rPr lang="fr-FR" sz="1000" b="1">
                          <a:effectLst/>
                        </a:rPr>
                        <a:t>10.1.1</a:t>
                      </a:r>
                      <a:r>
                        <a:rPr lang="fr-FR" sz="1000" b="0">
                          <a:effectLst/>
                        </a:rPr>
                        <a:t>.1 - </a:t>
                      </a:r>
                      <a:r>
                        <a:rPr lang="fr-FR" sz="1000" b="1">
                          <a:effectLst/>
                        </a:rPr>
                        <a:t>10.1.1</a:t>
                      </a:r>
                      <a:r>
                        <a:rPr lang="fr-FR" sz="1000" b="0">
                          <a:effectLst/>
                        </a:rPr>
                        <a:t>.254</a:t>
                      </a:r>
                    </a:p>
                  </a:txBody>
                  <a:tcPr marL="31750" marR="31750" marT="31750" marB="31750" anchor="ctr"/>
                </a:tc>
                <a:tc>
                  <a:txBody>
                    <a:bodyPr/>
                    <a:lstStyle/>
                    <a:p>
                      <a:pPr rtl="0" fontAlgn="ctr"/>
                      <a:r>
                        <a:rPr lang="fr-FR" sz="1000" b="1">
                          <a:effectLst/>
                        </a:rPr>
                        <a:t>10.1.1</a:t>
                      </a:r>
                      <a:r>
                        <a:rPr lang="fr-FR" sz="1000" b="0">
                          <a:effectLst/>
                        </a:rPr>
                        <a:t>.255</a:t>
                      </a:r>
                    </a:p>
                  </a:txBody>
                  <a:tcPr marL="31750" marR="31750" marT="31750" marB="31750" anchor="ctr"/>
                </a:tc>
                <a:extLst>
                  <a:ext uri="{0D108BD9-81ED-4DB2-BD59-A6C34878D82A}">
                    <a16:rowId xmlns:a16="http://schemas.microsoft.com/office/drawing/2014/main" val="1260802008"/>
                  </a:ext>
                </a:extLst>
              </a:tr>
              <a:tr h="242909">
                <a:tc>
                  <a:txBody>
                    <a:bodyPr/>
                    <a:lstStyle/>
                    <a:p>
                      <a:pPr rtl="0" fontAlgn="ctr"/>
                      <a:r>
                        <a:rPr lang="fr-FR" sz="1000" b="1">
                          <a:effectLst/>
                        </a:rPr>
                        <a:t>10.1.2</a:t>
                      </a:r>
                      <a:r>
                        <a:rPr lang="fr-FR" sz="1000" b="0">
                          <a:effectLst/>
                        </a:rPr>
                        <a:t>.0</a:t>
                      </a:r>
                      <a:r>
                        <a:rPr lang="fr-FR" sz="1000" b="1">
                          <a:effectLst/>
                        </a:rPr>
                        <a:t>/24</a:t>
                      </a:r>
                    </a:p>
                  </a:txBody>
                  <a:tcPr marL="31750" marR="31750" marT="31750" marB="31750" anchor="ctr"/>
                </a:tc>
                <a:tc>
                  <a:txBody>
                    <a:bodyPr/>
                    <a:lstStyle/>
                    <a:p>
                      <a:pPr rtl="0" fontAlgn="ctr"/>
                      <a:r>
                        <a:rPr lang="fr-FR" sz="1000" b="1">
                          <a:effectLst/>
                        </a:rPr>
                        <a:t>10.1.2</a:t>
                      </a:r>
                      <a:r>
                        <a:rPr lang="fr-FR" sz="1000" b="0">
                          <a:effectLst/>
                        </a:rPr>
                        <a:t>.1 - </a:t>
                      </a:r>
                      <a:r>
                        <a:rPr lang="fr-FR" sz="1000" b="1">
                          <a:effectLst/>
                        </a:rPr>
                        <a:t>10.1.2</a:t>
                      </a:r>
                      <a:r>
                        <a:rPr lang="fr-FR" sz="1000" b="0">
                          <a:effectLst/>
                        </a:rPr>
                        <a:t>.254</a:t>
                      </a:r>
                    </a:p>
                  </a:txBody>
                  <a:tcPr marL="31750" marR="31750" marT="31750" marB="31750" anchor="ctr"/>
                </a:tc>
                <a:tc>
                  <a:txBody>
                    <a:bodyPr/>
                    <a:lstStyle/>
                    <a:p>
                      <a:pPr rtl="0" fontAlgn="ctr"/>
                      <a:r>
                        <a:rPr lang="fr-FR" sz="1000" b="1">
                          <a:effectLst/>
                        </a:rPr>
                        <a:t>10.1.2</a:t>
                      </a:r>
                      <a:r>
                        <a:rPr lang="fr-FR" sz="1000" b="0">
                          <a:effectLst/>
                        </a:rPr>
                        <a:t>.255</a:t>
                      </a:r>
                    </a:p>
                  </a:txBody>
                  <a:tcPr marL="31750" marR="31750" marT="31750" marB="31750" anchor="ctr"/>
                </a:tc>
                <a:extLst>
                  <a:ext uri="{0D108BD9-81ED-4DB2-BD59-A6C34878D82A}">
                    <a16:rowId xmlns:a16="http://schemas.microsoft.com/office/drawing/2014/main" val="1140251696"/>
                  </a:ext>
                </a:extLst>
              </a:tr>
              <a:tr h="242909">
                <a:tc>
                  <a:txBody>
                    <a:bodyPr/>
                    <a:lstStyle/>
                    <a:p>
                      <a:pPr rtl="0" fontAlgn="ctr"/>
                      <a:r>
                        <a:rPr lang="fr-FR" sz="1000" b="0">
                          <a:effectLst/>
                        </a:rPr>
                        <a:t>…</a:t>
                      </a:r>
                    </a:p>
                  </a:txBody>
                  <a:tcPr marL="31750" marR="31750" marT="31750" marB="31750" anchor="ctr"/>
                </a:tc>
                <a:tc>
                  <a:txBody>
                    <a:bodyPr/>
                    <a:lstStyle/>
                    <a:p>
                      <a:pPr rtl="0" fontAlgn="ctr"/>
                      <a:r>
                        <a:rPr lang="fr-FR" sz="1000" b="0">
                          <a:effectLst/>
                        </a:rPr>
                        <a:t>…</a:t>
                      </a:r>
                    </a:p>
                  </a:txBody>
                  <a:tcPr marL="31750" marR="31750" marT="31750" marB="31750" anchor="ctr"/>
                </a:tc>
                <a:tc>
                  <a:txBody>
                    <a:bodyPr/>
                    <a:lstStyle/>
                    <a:p>
                      <a:pPr rtl="0" fontAlgn="ctr"/>
                      <a:r>
                        <a:rPr lang="fr-FR" sz="1000" b="0">
                          <a:effectLst/>
                        </a:rPr>
                        <a:t>…</a:t>
                      </a:r>
                    </a:p>
                  </a:txBody>
                  <a:tcPr marL="31750" marR="31750" marT="31750" marB="31750" anchor="ctr"/>
                </a:tc>
                <a:extLst>
                  <a:ext uri="{0D108BD9-81ED-4DB2-BD59-A6C34878D82A}">
                    <a16:rowId xmlns:a16="http://schemas.microsoft.com/office/drawing/2014/main" val="1579384603"/>
                  </a:ext>
                </a:extLst>
              </a:tr>
              <a:tr h="242909">
                <a:tc>
                  <a:txBody>
                    <a:bodyPr/>
                    <a:lstStyle/>
                    <a:p>
                      <a:pPr rtl="0" fontAlgn="ctr"/>
                      <a:r>
                        <a:rPr lang="fr-FR" sz="1000" b="1">
                          <a:effectLst/>
                        </a:rPr>
                        <a:t>10.100.0</a:t>
                      </a:r>
                      <a:r>
                        <a:rPr lang="fr-FR" sz="1000" b="0">
                          <a:effectLst/>
                        </a:rPr>
                        <a:t>.0</a:t>
                      </a:r>
                      <a:r>
                        <a:rPr lang="fr-FR" sz="1000" b="1">
                          <a:effectLst/>
                        </a:rPr>
                        <a:t>/24</a:t>
                      </a:r>
                    </a:p>
                  </a:txBody>
                  <a:tcPr marL="31750" marR="31750" marT="31750" marB="31750" anchor="ctr"/>
                </a:tc>
                <a:tc>
                  <a:txBody>
                    <a:bodyPr/>
                    <a:lstStyle/>
                    <a:p>
                      <a:pPr rtl="0" fontAlgn="ctr"/>
                      <a:r>
                        <a:rPr lang="fr-FR" sz="1000" b="1">
                          <a:effectLst/>
                        </a:rPr>
                        <a:t>10.100.0</a:t>
                      </a:r>
                      <a:r>
                        <a:rPr lang="fr-FR" sz="1000" b="0">
                          <a:effectLst/>
                        </a:rPr>
                        <a:t>.1 - </a:t>
                      </a:r>
                      <a:r>
                        <a:rPr lang="fr-FR" sz="1000" b="1">
                          <a:effectLst/>
                        </a:rPr>
                        <a:t>10.100.0</a:t>
                      </a:r>
                      <a:r>
                        <a:rPr lang="fr-FR" sz="1000" b="0">
                          <a:effectLst/>
                        </a:rPr>
                        <a:t>.254</a:t>
                      </a:r>
                    </a:p>
                  </a:txBody>
                  <a:tcPr marL="31750" marR="31750" marT="31750" marB="31750" anchor="ctr"/>
                </a:tc>
                <a:tc>
                  <a:txBody>
                    <a:bodyPr/>
                    <a:lstStyle/>
                    <a:p>
                      <a:pPr rtl="0" fontAlgn="ctr"/>
                      <a:r>
                        <a:rPr lang="fr-FR" sz="1000" b="1">
                          <a:effectLst/>
                        </a:rPr>
                        <a:t>10.100.0</a:t>
                      </a:r>
                      <a:r>
                        <a:rPr lang="fr-FR" sz="1000" b="0">
                          <a:effectLst/>
                        </a:rPr>
                        <a:t>.255</a:t>
                      </a:r>
                    </a:p>
                  </a:txBody>
                  <a:tcPr marL="31750" marR="31750" marT="31750" marB="31750" anchor="ctr"/>
                </a:tc>
                <a:extLst>
                  <a:ext uri="{0D108BD9-81ED-4DB2-BD59-A6C34878D82A}">
                    <a16:rowId xmlns:a16="http://schemas.microsoft.com/office/drawing/2014/main" val="1319694656"/>
                  </a:ext>
                </a:extLst>
              </a:tr>
              <a:tr h="242909">
                <a:tc>
                  <a:txBody>
                    <a:bodyPr/>
                    <a:lstStyle/>
                    <a:p>
                      <a:pPr rtl="0" fontAlgn="ctr"/>
                      <a:r>
                        <a:rPr lang="fr-FR" sz="1000" b="0">
                          <a:effectLst/>
                        </a:rPr>
                        <a:t>...</a:t>
                      </a:r>
                    </a:p>
                  </a:txBody>
                  <a:tcPr marL="31750" marR="31750" marT="31750" marB="31750" anchor="ctr"/>
                </a:tc>
                <a:tc>
                  <a:txBody>
                    <a:bodyPr/>
                    <a:lstStyle/>
                    <a:p>
                      <a:pPr rtl="0" fontAlgn="ctr"/>
                      <a:r>
                        <a:rPr lang="fr-FR" sz="1000" b="0">
                          <a:effectLst/>
                        </a:rPr>
                        <a:t>...</a:t>
                      </a:r>
                    </a:p>
                  </a:txBody>
                  <a:tcPr marL="31750" marR="31750" marT="31750" marB="31750" anchor="ctr"/>
                </a:tc>
                <a:tc>
                  <a:txBody>
                    <a:bodyPr/>
                    <a:lstStyle/>
                    <a:p>
                      <a:pPr rtl="0" fontAlgn="ctr"/>
                      <a:r>
                        <a:rPr lang="fr-FR" sz="1000" b="0">
                          <a:effectLst/>
                        </a:rPr>
                        <a:t>...</a:t>
                      </a:r>
                    </a:p>
                  </a:txBody>
                  <a:tcPr marL="31750" marR="31750" marT="31750" marB="31750" anchor="ctr"/>
                </a:tc>
                <a:extLst>
                  <a:ext uri="{0D108BD9-81ED-4DB2-BD59-A6C34878D82A}">
                    <a16:rowId xmlns:a16="http://schemas.microsoft.com/office/drawing/2014/main" val="3511108504"/>
                  </a:ext>
                </a:extLst>
              </a:tr>
              <a:tr h="242909">
                <a:tc>
                  <a:txBody>
                    <a:bodyPr/>
                    <a:lstStyle/>
                    <a:p>
                      <a:pPr rtl="0" fontAlgn="ctr"/>
                      <a:r>
                        <a:rPr lang="fr-FR" sz="1000" b="1">
                          <a:effectLst/>
                        </a:rPr>
                        <a:t>10.255.255</a:t>
                      </a:r>
                      <a:r>
                        <a:rPr lang="fr-FR" sz="1000" b="0">
                          <a:effectLst/>
                        </a:rPr>
                        <a:t>.0</a:t>
                      </a:r>
                      <a:r>
                        <a:rPr lang="fr-FR" sz="1000" b="1">
                          <a:effectLst/>
                        </a:rPr>
                        <a:t>/24</a:t>
                      </a:r>
                    </a:p>
                  </a:txBody>
                  <a:tcPr marL="31750" marR="31750" marT="31750" marB="31750" anchor="ctr"/>
                </a:tc>
                <a:tc>
                  <a:txBody>
                    <a:bodyPr/>
                    <a:lstStyle/>
                    <a:p>
                      <a:pPr rtl="0" fontAlgn="ctr"/>
                      <a:r>
                        <a:rPr lang="fr-FR" sz="1000" b="1">
                          <a:effectLst/>
                        </a:rPr>
                        <a:t>10.255.255</a:t>
                      </a:r>
                      <a:r>
                        <a:rPr lang="fr-FR" sz="1000" b="0">
                          <a:effectLst/>
                        </a:rPr>
                        <a:t>.1 - </a:t>
                      </a:r>
                      <a:r>
                        <a:rPr lang="fr-FR" sz="1000" b="1">
                          <a:effectLst/>
                        </a:rPr>
                        <a:t>10.2255.255</a:t>
                      </a:r>
                      <a:r>
                        <a:rPr lang="fr-FR" sz="1000" b="0">
                          <a:effectLst/>
                        </a:rPr>
                        <a:t>.254</a:t>
                      </a:r>
                    </a:p>
                  </a:txBody>
                  <a:tcPr marL="31750" marR="31750" marT="31750" marB="31750" anchor="ctr"/>
                </a:tc>
                <a:tc>
                  <a:txBody>
                    <a:bodyPr/>
                    <a:lstStyle/>
                    <a:p>
                      <a:pPr rtl="0" fontAlgn="ctr"/>
                      <a:r>
                        <a:rPr lang="fr-FR" sz="1000" b="1">
                          <a:effectLst/>
                        </a:rPr>
                        <a:t>10.255.255</a:t>
                      </a:r>
                      <a:r>
                        <a:rPr lang="fr-FR" sz="1000" b="0">
                          <a:effectLst/>
                        </a:rPr>
                        <a:t>.255</a:t>
                      </a:r>
                    </a:p>
                  </a:txBody>
                  <a:tcPr marL="31750" marR="31750" marT="31750" marB="31750" anchor="ctr"/>
                </a:tc>
                <a:extLst>
                  <a:ext uri="{0D108BD9-81ED-4DB2-BD59-A6C34878D82A}">
                    <a16:rowId xmlns:a16="http://schemas.microsoft.com/office/drawing/2014/main" val="336941723"/>
                  </a:ext>
                </a:extLst>
              </a:tr>
            </a:tbl>
          </a:graphicData>
        </a:graphic>
      </p:graphicFrame>
    </p:spTree>
    <p:extLst>
      <p:ext uri="{BB962C8B-B14F-4D97-AF65-F5344CB8AC3E}">
        <p14:creationId xmlns:p14="http://schemas.microsoft.com/office/powerpoint/2010/main" val="391854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Segmenter un réseau IPv4 en sous-réseaux</a:t>
            </a:r>
            <a:br>
              <a:rPr lang="en-US" dirty="0"/>
            </a:br>
            <a:r>
              <a:rPr lang="fr-FR" sz="2400"/>
              <a:t> Création de sous-réseaux au niveau de la limite d'octet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464334"/>
          </a:xfrm>
        </p:spPr>
        <p:txBody>
          <a:bodyPr/>
          <a:lstStyle/>
          <a:p>
            <a:pPr marL="342900" indent="-342900" algn="l" rtl="0">
              <a:buFont typeface="Arial" panose="020B0604020202020204" pitchFamily="34" charset="0"/>
              <a:buChar char="•"/>
            </a:pPr>
            <a:r>
              <a:rPr lang="fr-FR" sz="1600">
                <a:solidFill>
                  <a:srgbClr val="000000"/>
                </a:solidFill>
              </a:rPr>
              <a:t>Reportez-vous au tableau pour voir six façons de sous-réseau d'un réseau /24.</a:t>
            </a:r>
          </a:p>
        </p:txBody>
      </p:sp>
      <p:graphicFrame>
        <p:nvGraphicFramePr>
          <p:cNvPr id="5" name="Table 4">
            <a:extLst>
              <a:ext uri="{FF2B5EF4-FFF2-40B4-BE49-F238E27FC236}">
                <a16:creationId xmlns:a16="http://schemas.microsoft.com/office/drawing/2014/main" id="{3EE5DF15-7779-4ED6-8960-EFEFE4B7C5F0}"/>
              </a:ext>
            </a:extLst>
          </p:cNvPr>
          <p:cNvGraphicFramePr>
            <a:graphicFrameLocks noGrp="1"/>
          </p:cNvGraphicFramePr>
          <p:nvPr>
            <p:extLst>
              <p:ext uri="{D42A27DB-BD31-4B8C-83A1-F6EECF244321}">
                <p14:modId xmlns:p14="http://schemas.microsoft.com/office/powerpoint/2010/main" val="2088557391"/>
              </p:ext>
            </p:extLst>
          </p:nvPr>
        </p:nvGraphicFramePr>
        <p:xfrm>
          <a:off x="1207769" y="1457067"/>
          <a:ext cx="6728460" cy="2595880"/>
        </p:xfrm>
        <a:graphic>
          <a:graphicData uri="http://schemas.openxmlformats.org/drawingml/2006/table">
            <a:tbl>
              <a:tblPr firstRow="1" bandRow="1">
                <a:tableStyleId>{5C22544A-7EE6-4342-B048-85BDC9FD1C3A}</a:tableStyleId>
              </a:tblPr>
              <a:tblGrid>
                <a:gridCol w="960120">
                  <a:extLst>
                    <a:ext uri="{9D8B030D-6E8A-4147-A177-3AD203B41FA5}">
                      <a16:colId xmlns:a16="http://schemas.microsoft.com/office/drawing/2014/main" val="3173678455"/>
                    </a:ext>
                  </a:extLst>
                </a:gridCol>
                <a:gridCol w="1203960">
                  <a:extLst>
                    <a:ext uri="{9D8B030D-6E8A-4147-A177-3AD203B41FA5}">
                      <a16:colId xmlns:a16="http://schemas.microsoft.com/office/drawing/2014/main" val="1538934761"/>
                    </a:ext>
                  </a:extLst>
                </a:gridCol>
                <a:gridCol w="3092530">
                  <a:extLst>
                    <a:ext uri="{9D8B030D-6E8A-4147-A177-3AD203B41FA5}">
                      <a16:colId xmlns:a16="http://schemas.microsoft.com/office/drawing/2014/main" val="1045760004"/>
                    </a:ext>
                  </a:extLst>
                </a:gridCol>
                <a:gridCol w="747950">
                  <a:extLst>
                    <a:ext uri="{9D8B030D-6E8A-4147-A177-3AD203B41FA5}">
                      <a16:colId xmlns:a16="http://schemas.microsoft.com/office/drawing/2014/main" val="2485496051"/>
                    </a:ext>
                  </a:extLst>
                </a:gridCol>
                <a:gridCol w="723900">
                  <a:extLst>
                    <a:ext uri="{9D8B030D-6E8A-4147-A177-3AD203B41FA5}">
                      <a16:colId xmlns:a16="http://schemas.microsoft.com/office/drawing/2014/main" val="660007875"/>
                    </a:ext>
                  </a:extLst>
                </a:gridCol>
              </a:tblGrid>
              <a:tr h="370840">
                <a:tc>
                  <a:txBody>
                    <a:bodyPr/>
                    <a:lstStyle/>
                    <a:p>
                      <a:pPr algn="l" rtl="0" fontAlgn="ctr"/>
                      <a:r>
                        <a:rPr lang="fr-FR" sz="1000" b="1">
                          <a:effectLst/>
                        </a:rPr>
                        <a:t>Longueur de préfixe</a:t>
                      </a:r>
                    </a:p>
                  </a:txBody>
                  <a:tcPr marL="31750" marR="31750" marT="31750" marB="31750" anchor="ctr"/>
                </a:tc>
                <a:tc>
                  <a:txBody>
                    <a:bodyPr/>
                    <a:lstStyle/>
                    <a:p>
                      <a:pPr algn="l" rtl="0" fontAlgn="ctr"/>
                      <a:r>
                        <a:rPr lang="fr-FR" sz="1000" b="1">
                          <a:effectLst/>
                        </a:rPr>
                        <a:t>Masque de sous-réseau</a:t>
                      </a:r>
                    </a:p>
                  </a:txBody>
                  <a:tcPr marL="31750" marR="31750" marT="31750" marB="31750" anchor="ctr"/>
                </a:tc>
                <a:tc>
                  <a:txBody>
                    <a:bodyPr/>
                    <a:lstStyle/>
                    <a:p>
                      <a:pPr algn="l" rtl="0" fontAlgn="ctr"/>
                      <a:r>
                        <a:rPr lang="fr-FR" sz="1000" b="1">
                          <a:effectLst/>
                        </a:rPr>
                        <a:t>Masque de sous-réseau (binaire)</a:t>
                      </a:r>
                      <a:br>
                        <a:rPr lang="en-CA" sz="1000" b="1" dirty="0">
                          <a:effectLst/>
                        </a:rPr>
                      </a:br>
                      <a:r>
                        <a:rPr lang="fr-FR" sz="1000" b="1">
                          <a:effectLst/>
                        </a:rPr>
                        <a:t>(n = réseau, h = hôte)</a:t>
                      </a:r>
                    </a:p>
                  </a:txBody>
                  <a:tcPr marL="31750" marR="31750" marT="31750" marB="31750" anchor="ctr"/>
                </a:tc>
                <a:tc>
                  <a:txBody>
                    <a:bodyPr/>
                    <a:lstStyle/>
                    <a:p>
                      <a:pPr algn="l" rtl="0" fontAlgn="ctr"/>
                      <a:r>
                        <a:rPr lang="fr-FR" sz="1000" b="1">
                          <a:effectLst/>
                        </a:rPr>
                        <a:t>Nombre de sous-réseaux</a:t>
                      </a:r>
                    </a:p>
                  </a:txBody>
                  <a:tcPr marL="31750" marR="31750" marT="31750" marB="31750" anchor="ctr"/>
                </a:tc>
                <a:tc>
                  <a:txBody>
                    <a:bodyPr/>
                    <a:lstStyle/>
                    <a:p>
                      <a:pPr algn="l" rtl="0" fontAlgn="ctr"/>
                      <a:r>
                        <a:rPr lang="fr-FR" sz="1000" b="1">
                          <a:effectLst/>
                        </a:rPr>
                        <a:t>Nombre d'hôtes</a:t>
                      </a:r>
                    </a:p>
                  </a:txBody>
                  <a:tcPr marL="31750" marR="31750" marT="31750" marB="31750" anchor="ctr"/>
                </a:tc>
                <a:extLst>
                  <a:ext uri="{0D108BD9-81ED-4DB2-BD59-A6C34878D82A}">
                    <a16:rowId xmlns:a16="http://schemas.microsoft.com/office/drawing/2014/main" val="2275849055"/>
                  </a:ext>
                </a:extLst>
              </a:tr>
              <a:tr h="370840">
                <a:tc>
                  <a:txBody>
                    <a:bodyPr/>
                    <a:lstStyle/>
                    <a:p>
                      <a:pPr rtl="0" fontAlgn="ctr"/>
                      <a:r>
                        <a:rPr lang="fr-FR" sz="1000" b="0">
                          <a:effectLst/>
                        </a:rPr>
                        <a:t>/25</a:t>
                      </a:r>
                    </a:p>
                  </a:txBody>
                  <a:tcPr marL="31750" marR="31750" marT="31750" marB="31750" anchor="ctr"/>
                </a:tc>
                <a:tc>
                  <a:txBody>
                    <a:bodyPr/>
                    <a:lstStyle/>
                    <a:p>
                      <a:pPr rtl="0" fontAlgn="ctr"/>
                      <a:r>
                        <a:rPr lang="fr-FR" sz="1000" b="0">
                          <a:effectLst/>
                        </a:rPr>
                        <a:t>255.255.255.128</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a:t>
                      </a:r>
                      <a:r>
                        <a:rPr lang="fr-FR" sz="1000" b="0">
                          <a:effectLst/>
                          <a:latin typeface="Courier New" panose="02070309020205020404" pitchFamily="49" charset="0"/>
                          <a:cs typeface="Courier New" panose="02070309020205020404" pitchFamily="49" charset="0"/>
                        </a:rPr>
                        <a:t>hhhhhhh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a:t>
                      </a:r>
                      <a:r>
                        <a:rPr lang="fr-FR" sz="1000" b="0">
                          <a:effectLst/>
                          <a:latin typeface="Courier New" panose="02070309020205020404" pitchFamily="49" charset="0"/>
                          <a:cs typeface="Courier New" panose="02070309020205020404" pitchFamily="49" charset="0"/>
                        </a:rPr>
                        <a:t>0000000</a:t>
                      </a:r>
                    </a:p>
                  </a:txBody>
                  <a:tcPr marL="31750" marR="31750" marT="31750" marB="31750" anchor="ctr"/>
                </a:tc>
                <a:tc>
                  <a:txBody>
                    <a:bodyPr/>
                    <a:lstStyle/>
                    <a:p>
                      <a:pPr rtl="0" fontAlgn="ctr"/>
                      <a:r>
                        <a:rPr lang="fr-FR" sz="1000" b="1">
                          <a:effectLst/>
                        </a:rPr>
                        <a:t>2</a:t>
                      </a:r>
                    </a:p>
                  </a:txBody>
                  <a:tcPr marL="31750" marR="31750" marT="31750" marB="31750" anchor="ctr"/>
                </a:tc>
                <a:tc>
                  <a:txBody>
                    <a:bodyPr/>
                    <a:lstStyle/>
                    <a:p>
                      <a:pPr rtl="0" fontAlgn="ctr"/>
                      <a:r>
                        <a:rPr lang="fr-FR" sz="1000" b="0">
                          <a:effectLst/>
                        </a:rPr>
                        <a:t>126</a:t>
                      </a:r>
                    </a:p>
                  </a:txBody>
                  <a:tcPr marL="31750" marR="31750" marT="31750" marB="31750" anchor="ctr"/>
                </a:tc>
                <a:extLst>
                  <a:ext uri="{0D108BD9-81ED-4DB2-BD59-A6C34878D82A}">
                    <a16:rowId xmlns:a16="http://schemas.microsoft.com/office/drawing/2014/main" val="1601271128"/>
                  </a:ext>
                </a:extLst>
              </a:tr>
              <a:tr h="370840">
                <a:tc>
                  <a:txBody>
                    <a:bodyPr/>
                    <a:lstStyle/>
                    <a:p>
                      <a:pPr rtl="0" fontAlgn="ctr"/>
                      <a:r>
                        <a:rPr lang="fr-FR" sz="1000" b="0">
                          <a:effectLst/>
                        </a:rPr>
                        <a:t>/26</a:t>
                      </a:r>
                    </a:p>
                  </a:txBody>
                  <a:tcPr marL="31750" marR="31750" marT="31750" marB="31750" anchor="ctr"/>
                </a:tc>
                <a:tc>
                  <a:txBody>
                    <a:bodyPr/>
                    <a:lstStyle/>
                    <a:p>
                      <a:pPr rtl="0" fontAlgn="ctr"/>
                      <a:r>
                        <a:rPr lang="fr-FR" sz="1000" b="0">
                          <a:effectLst/>
                        </a:rPr>
                        <a:t>255.255.255.192</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a:t>
                      </a:r>
                      <a:r>
                        <a:rPr lang="fr-FR" sz="1000" b="0">
                          <a:effectLst/>
                          <a:latin typeface="Courier New" panose="02070309020205020404" pitchFamily="49" charset="0"/>
                          <a:cs typeface="Courier New" panose="02070309020205020404" pitchFamily="49" charset="0"/>
                        </a:rPr>
                        <a:t>hhhhhh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a:t>
                      </a:r>
                      <a:r>
                        <a:rPr lang="fr-FR" sz="1000" b="0">
                          <a:effectLst/>
                          <a:latin typeface="Courier New" panose="02070309020205020404" pitchFamily="49" charset="0"/>
                          <a:cs typeface="Courier New" panose="02070309020205020404" pitchFamily="49" charset="0"/>
                        </a:rPr>
                        <a:t>000000</a:t>
                      </a:r>
                    </a:p>
                  </a:txBody>
                  <a:tcPr marL="31750" marR="31750" marT="31750" marB="31750" anchor="ctr"/>
                </a:tc>
                <a:tc>
                  <a:txBody>
                    <a:bodyPr/>
                    <a:lstStyle/>
                    <a:p>
                      <a:pPr rtl="0" fontAlgn="ctr"/>
                      <a:r>
                        <a:rPr lang="fr-FR" sz="1000" b="1">
                          <a:effectLst/>
                        </a:rPr>
                        <a:t>4</a:t>
                      </a:r>
                    </a:p>
                  </a:txBody>
                  <a:tcPr marL="31750" marR="31750" marT="31750" marB="31750" anchor="ctr"/>
                </a:tc>
                <a:tc>
                  <a:txBody>
                    <a:bodyPr/>
                    <a:lstStyle/>
                    <a:p>
                      <a:pPr rtl="0" fontAlgn="ctr"/>
                      <a:r>
                        <a:rPr lang="fr-FR" sz="1000" b="0">
                          <a:effectLst/>
                        </a:rPr>
                        <a:t>62</a:t>
                      </a:r>
                    </a:p>
                  </a:txBody>
                  <a:tcPr marL="31750" marR="31750" marT="31750" marB="31750" anchor="ctr"/>
                </a:tc>
                <a:extLst>
                  <a:ext uri="{0D108BD9-81ED-4DB2-BD59-A6C34878D82A}">
                    <a16:rowId xmlns:a16="http://schemas.microsoft.com/office/drawing/2014/main" val="1999121572"/>
                  </a:ext>
                </a:extLst>
              </a:tr>
              <a:tr h="370840">
                <a:tc>
                  <a:txBody>
                    <a:bodyPr/>
                    <a:lstStyle/>
                    <a:p>
                      <a:pPr rtl="0" fontAlgn="ctr"/>
                      <a:r>
                        <a:rPr lang="fr-FR" sz="1000" b="0">
                          <a:effectLst/>
                        </a:rPr>
                        <a:t>/27</a:t>
                      </a:r>
                    </a:p>
                  </a:txBody>
                  <a:tcPr marL="31750" marR="31750" marT="31750" marB="31750" anchor="ctr"/>
                </a:tc>
                <a:tc>
                  <a:txBody>
                    <a:bodyPr/>
                    <a:lstStyle/>
                    <a:p>
                      <a:pPr rtl="0" fontAlgn="ctr"/>
                      <a:r>
                        <a:rPr lang="fr-FR" sz="1000" b="0">
                          <a:effectLst/>
                        </a:rPr>
                        <a:t>255.255.255.224</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nnn</a:t>
                      </a:r>
                      <a:r>
                        <a:rPr lang="fr-FR" sz="1000" b="0">
                          <a:effectLst/>
                          <a:latin typeface="Courier New" panose="02070309020205020404" pitchFamily="49" charset="0"/>
                          <a:cs typeface="Courier New" panose="02070309020205020404" pitchFamily="49" charset="0"/>
                        </a:rPr>
                        <a:t>hhhhh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111</a:t>
                      </a:r>
                      <a:r>
                        <a:rPr lang="fr-FR" sz="1000" b="0">
                          <a:effectLst/>
                          <a:latin typeface="Courier New" panose="02070309020205020404" pitchFamily="49" charset="0"/>
                          <a:cs typeface="Courier New" panose="02070309020205020404" pitchFamily="49" charset="0"/>
                        </a:rPr>
                        <a:t>00000</a:t>
                      </a:r>
                    </a:p>
                  </a:txBody>
                  <a:tcPr marL="31750" marR="31750" marT="31750" marB="31750" anchor="ctr"/>
                </a:tc>
                <a:tc>
                  <a:txBody>
                    <a:bodyPr/>
                    <a:lstStyle/>
                    <a:p>
                      <a:pPr rtl="0" fontAlgn="ctr"/>
                      <a:r>
                        <a:rPr lang="fr-FR" sz="1000" b="1">
                          <a:effectLst/>
                        </a:rPr>
                        <a:t>8</a:t>
                      </a:r>
                    </a:p>
                  </a:txBody>
                  <a:tcPr marL="31750" marR="31750" marT="31750" marB="31750" anchor="ctr"/>
                </a:tc>
                <a:tc>
                  <a:txBody>
                    <a:bodyPr/>
                    <a:lstStyle/>
                    <a:p>
                      <a:pPr rtl="0" fontAlgn="ctr"/>
                      <a:r>
                        <a:rPr lang="fr-FR" sz="1000" b="0">
                          <a:effectLst/>
                        </a:rPr>
                        <a:t>30</a:t>
                      </a:r>
                    </a:p>
                  </a:txBody>
                  <a:tcPr marL="31750" marR="31750" marT="31750" marB="31750" anchor="ctr"/>
                </a:tc>
                <a:extLst>
                  <a:ext uri="{0D108BD9-81ED-4DB2-BD59-A6C34878D82A}">
                    <a16:rowId xmlns:a16="http://schemas.microsoft.com/office/drawing/2014/main" val="346473952"/>
                  </a:ext>
                </a:extLst>
              </a:tr>
              <a:tr h="370840">
                <a:tc>
                  <a:txBody>
                    <a:bodyPr/>
                    <a:lstStyle/>
                    <a:p>
                      <a:pPr rtl="0" fontAlgn="ctr"/>
                      <a:r>
                        <a:rPr lang="fr-FR" sz="1000" b="0">
                          <a:effectLst/>
                        </a:rPr>
                        <a:t>/28</a:t>
                      </a:r>
                    </a:p>
                  </a:txBody>
                  <a:tcPr marL="31750" marR="31750" marT="31750" marB="31750" anchor="ctr"/>
                </a:tc>
                <a:tc>
                  <a:txBody>
                    <a:bodyPr/>
                    <a:lstStyle/>
                    <a:p>
                      <a:pPr rtl="0" fontAlgn="ctr"/>
                      <a:r>
                        <a:rPr lang="fr-FR" sz="1000" b="0">
                          <a:effectLst/>
                        </a:rPr>
                        <a:t>255.255.255.240</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nnnn</a:t>
                      </a:r>
                      <a:r>
                        <a:rPr lang="fr-FR" sz="1000" b="0">
                          <a:effectLst/>
                          <a:latin typeface="Courier New" panose="02070309020205020404" pitchFamily="49" charset="0"/>
                          <a:cs typeface="Courier New" panose="02070309020205020404" pitchFamily="49" charset="0"/>
                        </a:rPr>
                        <a:t>hhhh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1111</a:t>
                      </a:r>
                      <a:r>
                        <a:rPr lang="fr-FR" sz="1000" b="0">
                          <a:effectLst/>
                          <a:latin typeface="Courier New" panose="02070309020205020404" pitchFamily="49" charset="0"/>
                          <a:cs typeface="Courier New" panose="02070309020205020404" pitchFamily="49" charset="0"/>
                        </a:rPr>
                        <a:t>0000</a:t>
                      </a:r>
                    </a:p>
                  </a:txBody>
                  <a:tcPr marL="31750" marR="31750" marT="31750" marB="31750" anchor="ctr"/>
                </a:tc>
                <a:tc>
                  <a:txBody>
                    <a:bodyPr/>
                    <a:lstStyle/>
                    <a:p>
                      <a:pPr rtl="0" fontAlgn="ctr"/>
                      <a:r>
                        <a:rPr lang="fr-FR" sz="1000" b="1">
                          <a:effectLst/>
                        </a:rPr>
                        <a:t>16</a:t>
                      </a:r>
                    </a:p>
                  </a:txBody>
                  <a:tcPr marL="31750" marR="31750" marT="31750" marB="31750" anchor="ctr"/>
                </a:tc>
                <a:tc>
                  <a:txBody>
                    <a:bodyPr/>
                    <a:lstStyle/>
                    <a:p>
                      <a:pPr rtl="0" fontAlgn="ctr"/>
                      <a:r>
                        <a:rPr lang="fr-FR" sz="1000" b="0">
                          <a:effectLst/>
                        </a:rPr>
                        <a:t>14</a:t>
                      </a:r>
                    </a:p>
                  </a:txBody>
                  <a:tcPr marL="31750" marR="31750" marT="31750" marB="31750" anchor="ctr"/>
                </a:tc>
                <a:extLst>
                  <a:ext uri="{0D108BD9-81ED-4DB2-BD59-A6C34878D82A}">
                    <a16:rowId xmlns:a16="http://schemas.microsoft.com/office/drawing/2014/main" val="1694683452"/>
                  </a:ext>
                </a:extLst>
              </a:tr>
              <a:tr h="370840">
                <a:tc>
                  <a:txBody>
                    <a:bodyPr/>
                    <a:lstStyle/>
                    <a:p>
                      <a:pPr rtl="0" fontAlgn="ctr"/>
                      <a:r>
                        <a:rPr lang="fr-FR" sz="1000" b="0">
                          <a:effectLst/>
                        </a:rPr>
                        <a:t>/29</a:t>
                      </a:r>
                    </a:p>
                  </a:txBody>
                  <a:tcPr marL="31750" marR="31750" marT="31750" marB="31750" anchor="ctr"/>
                </a:tc>
                <a:tc>
                  <a:txBody>
                    <a:bodyPr/>
                    <a:lstStyle/>
                    <a:p>
                      <a:pPr rtl="0" fontAlgn="ctr"/>
                      <a:r>
                        <a:rPr lang="fr-FR" sz="1000" b="0">
                          <a:effectLst/>
                        </a:rPr>
                        <a:t>255.255.255.248</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nnnnn</a:t>
                      </a:r>
                      <a:r>
                        <a:rPr lang="fr-FR" sz="1000" b="0">
                          <a:effectLst/>
                          <a:latin typeface="Courier New" panose="02070309020205020404" pitchFamily="49" charset="0"/>
                          <a:cs typeface="Courier New" panose="02070309020205020404" pitchFamily="49" charset="0"/>
                        </a:rPr>
                        <a:t>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11111</a:t>
                      </a:r>
                      <a:r>
                        <a:rPr lang="fr-FR" sz="1000" b="0">
                          <a:effectLst/>
                          <a:latin typeface="Courier New" panose="02070309020205020404" pitchFamily="49" charset="0"/>
                          <a:cs typeface="Courier New" panose="02070309020205020404" pitchFamily="49" charset="0"/>
                        </a:rPr>
                        <a:t>000</a:t>
                      </a:r>
                    </a:p>
                  </a:txBody>
                  <a:tcPr marL="31750" marR="31750" marT="31750" marB="31750" anchor="ctr"/>
                </a:tc>
                <a:tc>
                  <a:txBody>
                    <a:bodyPr/>
                    <a:lstStyle/>
                    <a:p>
                      <a:pPr rtl="0" fontAlgn="ctr"/>
                      <a:r>
                        <a:rPr lang="fr-FR" sz="1000" b="1">
                          <a:effectLst/>
                        </a:rPr>
                        <a:t>32</a:t>
                      </a:r>
                    </a:p>
                  </a:txBody>
                  <a:tcPr marL="31750" marR="31750" marT="31750" marB="31750" anchor="ctr"/>
                </a:tc>
                <a:tc>
                  <a:txBody>
                    <a:bodyPr/>
                    <a:lstStyle/>
                    <a:p>
                      <a:pPr rtl="0" fontAlgn="ctr"/>
                      <a:r>
                        <a:rPr lang="fr-FR" sz="1000" b="0">
                          <a:effectLst/>
                        </a:rPr>
                        <a:t>6</a:t>
                      </a:r>
                    </a:p>
                  </a:txBody>
                  <a:tcPr marL="31750" marR="31750" marT="31750" marB="31750" anchor="ctr"/>
                </a:tc>
                <a:extLst>
                  <a:ext uri="{0D108BD9-81ED-4DB2-BD59-A6C34878D82A}">
                    <a16:rowId xmlns:a16="http://schemas.microsoft.com/office/drawing/2014/main" val="2090259769"/>
                  </a:ext>
                </a:extLst>
              </a:tr>
              <a:tr h="370840">
                <a:tc>
                  <a:txBody>
                    <a:bodyPr/>
                    <a:lstStyle/>
                    <a:p>
                      <a:pPr rtl="0" fontAlgn="ctr"/>
                      <a:r>
                        <a:rPr lang="fr-FR" sz="1000" b="0">
                          <a:effectLst/>
                        </a:rPr>
                        <a:t>/30</a:t>
                      </a:r>
                    </a:p>
                  </a:txBody>
                  <a:tcPr marL="31750" marR="31750" marT="31750" marB="31750" anchor="ctr"/>
                </a:tc>
                <a:tc>
                  <a:txBody>
                    <a:bodyPr/>
                    <a:lstStyle/>
                    <a:p>
                      <a:pPr rtl="0" fontAlgn="ctr"/>
                      <a:r>
                        <a:rPr lang="fr-FR" sz="1000" b="0">
                          <a:effectLst/>
                        </a:rPr>
                        <a:t>255.255.255.252</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nnnnnn</a:t>
                      </a:r>
                      <a:r>
                        <a:rPr lang="fr-FR" sz="1000" b="0">
                          <a:effectLst/>
                          <a:latin typeface="Courier New" panose="02070309020205020404" pitchFamily="49" charset="0"/>
                          <a:cs typeface="Courier New" panose="02070309020205020404" pitchFamily="49" charset="0"/>
                        </a:rPr>
                        <a:t>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111111</a:t>
                      </a:r>
                      <a:r>
                        <a:rPr lang="fr-FR" sz="1000" b="0">
                          <a:effectLst/>
                          <a:latin typeface="Courier New" panose="02070309020205020404" pitchFamily="49" charset="0"/>
                          <a:cs typeface="Courier New" panose="02070309020205020404" pitchFamily="49" charset="0"/>
                        </a:rPr>
                        <a:t>00</a:t>
                      </a:r>
                    </a:p>
                  </a:txBody>
                  <a:tcPr marL="31750" marR="31750" marT="31750" marB="31750" anchor="ctr"/>
                </a:tc>
                <a:tc>
                  <a:txBody>
                    <a:bodyPr/>
                    <a:lstStyle/>
                    <a:p>
                      <a:pPr rtl="0" fontAlgn="ctr"/>
                      <a:r>
                        <a:rPr lang="fr-FR" sz="1000" b="1">
                          <a:effectLst/>
                        </a:rPr>
                        <a:t>64</a:t>
                      </a:r>
                    </a:p>
                  </a:txBody>
                  <a:tcPr marL="31750" marR="31750" marT="31750" marB="31750" anchor="ctr"/>
                </a:tc>
                <a:tc>
                  <a:txBody>
                    <a:bodyPr/>
                    <a:lstStyle/>
                    <a:p>
                      <a:pPr rtl="0" fontAlgn="ctr"/>
                      <a:r>
                        <a:rPr lang="fr-FR" sz="1000" b="0">
                          <a:effectLst/>
                        </a:rPr>
                        <a:t>2</a:t>
                      </a:r>
                    </a:p>
                  </a:txBody>
                  <a:tcPr marL="31750" marR="31750" marT="31750" marB="31750" anchor="ctr"/>
                </a:tc>
                <a:extLst>
                  <a:ext uri="{0D108BD9-81ED-4DB2-BD59-A6C34878D82A}">
                    <a16:rowId xmlns:a16="http://schemas.microsoft.com/office/drawing/2014/main" val="4211026032"/>
                  </a:ext>
                </a:extLst>
              </a:tr>
            </a:tbl>
          </a:graphicData>
        </a:graphic>
      </p:graphicFrame>
    </p:spTree>
    <p:extLst>
      <p:ext uri="{BB962C8B-B14F-4D97-AF65-F5344CB8AC3E}">
        <p14:creationId xmlns:p14="http://schemas.microsoft.com/office/powerpoint/2010/main" val="318695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Segmenter un réseau IPv4 en sous-réseaux</a:t>
            </a:r>
            <a:br>
              <a:rPr lang="en-US" dirty="0"/>
            </a:br>
            <a:r>
              <a:rPr lang="fr-FR" sz="2400"/>
              <a:t>Démonstration vidéo – Le masque de sous-réseau</a:t>
            </a:r>
          </a:p>
        </p:txBody>
      </p:sp>
      <p:sp>
        <p:nvSpPr>
          <p:cNvPr id="4" name="Content Placeholder 3">
            <a:extLst>
              <a:ext uri="{FF2B5EF4-FFF2-40B4-BE49-F238E27FC236}">
                <a16:creationId xmlns:a16="http://schemas.microsoft.com/office/drawing/2014/main" id="{C9D46F16-EEA0-4615-BEC6-329F2EA79979}"/>
              </a:ext>
            </a:extLst>
          </p:cNvPr>
          <p:cNvSpPr>
            <a:spLocks noGrp="1"/>
          </p:cNvSpPr>
          <p:nvPr>
            <p:ph idx="1"/>
          </p:nvPr>
        </p:nvSpPr>
        <p:spPr>
          <a:xfrm>
            <a:off x="431971" y="855419"/>
            <a:ext cx="8280057" cy="3073946"/>
          </a:xfrm>
        </p:spPr>
        <p:txBody>
          <a:bodyPr/>
          <a:lstStyle/>
          <a:p>
            <a:pPr marL="342900" indent="-342900" algn="l" rtl="0">
              <a:buFont typeface="Arial" panose="020B0604020202020204" pitchFamily="34" charset="0"/>
              <a:buChar char="•"/>
            </a:pPr>
            <a:r>
              <a:rPr lang="fr-FR" sz="1600">
                <a:solidFill>
                  <a:srgbClr val="000000"/>
                </a:solidFill>
              </a:rPr>
              <a:t>Cette vidéo démontrera le processus de sous-réseau.</a:t>
            </a:r>
          </a:p>
        </p:txBody>
      </p:sp>
    </p:spTree>
    <p:extLst>
      <p:ext uri="{BB962C8B-B14F-4D97-AF65-F5344CB8AC3E}">
        <p14:creationId xmlns:p14="http://schemas.microsoft.com/office/powerpoint/2010/main" val="875352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Segmentation un réseau IPv4 en sous-réseaux</a:t>
            </a:r>
            <a:br>
              <a:rPr lang="en-US" dirty="0"/>
            </a:br>
            <a:r>
              <a:rPr lang="fr-FR" sz="2400"/>
              <a:t>Démonstration vidéo – Segmenter en sous-réseaux à l'aide du nombre magique</a:t>
            </a:r>
          </a:p>
        </p:txBody>
      </p:sp>
      <p:sp>
        <p:nvSpPr>
          <p:cNvPr id="4" name="Content Placeholder 3">
            <a:extLst>
              <a:ext uri="{FF2B5EF4-FFF2-40B4-BE49-F238E27FC236}">
                <a16:creationId xmlns:a16="http://schemas.microsoft.com/office/drawing/2014/main" id="{462DA5F1-C9EC-4870-AFDB-E640F921A2A8}"/>
              </a:ext>
            </a:extLst>
          </p:cNvPr>
          <p:cNvSpPr>
            <a:spLocks noGrp="1"/>
          </p:cNvSpPr>
          <p:nvPr>
            <p:ph idx="1"/>
          </p:nvPr>
        </p:nvSpPr>
        <p:spPr>
          <a:xfrm>
            <a:off x="431971" y="855419"/>
            <a:ext cx="8280057" cy="3073946"/>
          </a:xfrm>
        </p:spPr>
        <p:txBody>
          <a:bodyPr/>
          <a:lstStyle/>
          <a:p>
            <a:pPr marL="342900" indent="-342900" algn="l" rtl="0">
              <a:buFont typeface="Arial" panose="020B0604020202020204" pitchFamily="34" charset="0"/>
              <a:buChar char="•"/>
            </a:pPr>
            <a:r>
              <a:rPr lang="fr-FR" sz="1600">
                <a:solidFill>
                  <a:srgbClr val="000000"/>
                </a:solidFill>
              </a:rPr>
              <a:t>Cette vidéo présentera une démonstration de sous-réseaux avec le nombre magique.</a:t>
            </a:r>
          </a:p>
        </p:txBody>
      </p:sp>
    </p:spTree>
    <p:extLst>
      <p:ext uri="{BB962C8B-B14F-4D97-AF65-F5344CB8AC3E}">
        <p14:creationId xmlns:p14="http://schemas.microsoft.com/office/powerpoint/2010/main" val="78381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Segmentation un réseau IPv4 en sous- réseaux</a:t>
            </a:r>
            <a:br>
              <a:rPr lang="en-US" dirty="0"/>
            </a:br>
            <a:r>
              <a:rPr lang="fr-FR" sz="2400"/>
              <a:t>Packet Tracer - Segmentation un réseau IPv4 en sous- réseaux</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spcBef>
                <a:spcPts val="0"/>
              </a:spcBef>
            </a:pPr>
            <a:r>
              <a:rPr lang="fr-FR" sz="1600">
                <a:solidFill>
                  <a:srgbClr val="000000"/>
                </a:solidFill>
              </a:rPr>
              <a:t>Dans le cadre de ce Packet Tracer, vous ferez ce qui suit :</a:t>
            </a:r>
          </a:p>
          <a:p>
            <a:pPr marL="0" indent="0" algn="l">
              <a:spcBef>
                <a:spcPts val="0"/>
              </a:spcBef>
            </a:pPr>
            <a:endParaRPr lang="en-US" sz="1600" dirty="0">
              <a:solidFill>
                <a:srgbClr val="000000"/>
              </a:solidFill>
            </a:endParaRP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Conception d'un schéma d'adressage IPv4 comportant des sous-réseaux</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Configurer les périphériques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Tester le réseau et résoudre les problèmes</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4170421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11.6 Création de sous-réseaux avec le préfixe /16 et /8</a:t>
            </a:r>
          </a:p>
        </p:txBody>
      </p:sp>
    </p:spTree>
    <p:custDataLst>
      <p:tags r:id="rId1"/>
    </p:custDataLst>
    <p:extLst>
      <p:ext uri="{BB962C8B-B14F-4D97-AF65-F5344CB8AC3E}">
        <p14:creationId xmlns:p14="http://schemas.microsoft.com/office/powerpoint/2010/main" val="1804441035"/>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Sous-réseaux avec le préfixe /16 et /8</a:t>
            </a:r>
            <a:br>
              <a:rPr lang="en-US" dirty="0"/>
            </a:br>
            <a:r>
              <a:rPr lang="fr-FR" sz="2400"/>
              <a:t>Créer des sous-réseaux avec un préfixe /16</a:t>
            </a:r>
          </a:p>
        </p:txBody>
      </p:sp>
      <p:sp>
        <p:nvSpPr>
          <p:cNvPr id="7" name="Content Placeholder 3">
            <a:extLst>
              <a:ext uri="{FF2B5EF4-FFF2-40B4-BE49-F238E27FC236}">
                <a16:creationId xmlns:a16="http://schemas.microsoft.com/office/drawing/2014/main" id="{A92F2256-EB3D-415D-8AD3-8D728E435B5E}"/>
              </a:ext>
            </a:extLst>
          </p:cNvPr>
          <p:cNvSpPr>
            <a:spLocks noGrp="1"/>
          </p:cNvSpPr>
          <p:nvPr>
            <p:ph idx="1"/>
          </p:nvPr>
        </p:nvSpPr>
        <p:spPr>
          <a:xfrm>
            <a:off x="347128" y="855419"/>
            <a:ext cx="2875109" cy="3073946"/>
          </a:xfrm>
        </p:spPr>
        <p:txBody>
          <a:bodyPr/>
          <a:lstStyle/>
          <a:p>
            <a:pPr marL="342900" indent="-342900" algn="l" rtl="0">
              <a:buFont typeface="Arial" panose="020B0604020202020204" pitchFamily="34" charset="0"/>
              <a:buChar char="•"/>
            </a:pPr>
            <a:r>
              <a:rPr lang="fr-FR" sz="1600">
                <a:solidFill>
                  <a:srgbClr val="000000"/>
                </a:solidFill>
              </a:rPr>
              <a:t>Le tableau indique les différents scénarios qui permettent de segmenter un préfixe /16 en sous-réseaux.</a:t>
            </a:r>
          </a:p>
        </p:txBody>
      </p:sp>
      <p:graphicFrame>
        <p:nvGraphicFramePr>
          <p:cNvPr id="2" name="Table 1">
            <a:extLst>
              <a:ext uri="{FF2B5EF4-FFF2-40B4-BE49-F238E27FC236}">
                <a16:creationId xmlns:a16="http://schemas.microsoft.com/office/drawing/2014/main" id="{CDE0FA95-43CC-4153-B365-8C3E8D1B3BEC}"/>
              </a:ext>
            </a:extLst>
          </p:cNvPr>
          <p:cNvGraphicFramePr>
            <a:graphicFrameLocks noGrp="1"/>
          </p:cNvGraphicFramePr>
          <p:nvPr>
            <p:extLst>
              <p:ext uri="{D42A27DB-BD31-4B8C-83A1-F6EECF244321}">
                <p14:modId xmlns:p14="http://schemas.microsoft.com/office/powerpoint/2010/main" val="1627133914"/>
              </p:ext>
            </p:extLst>
          </p:nvPr>
        </p:nvGraphicFramePr>
        <p:xfrm>
          <a:off x="3259945" y="617507"/>
          <a:ext cx="5836920" cy="4488180"/>
        </p:xfrm>
        <a:graphic>
          <a:graphicData uri="http://schemas.openxmlformats.org/drawingml/2006/table">
            <a:tbl>
              <a:tblPr firstRow="1" bandRow="1">
                <a:tableStyleId>{5C22544A-7EE6-4342-B048-85BDC9FD1C3A}</a:tableStyleId>
              </a:tblPr>
              <a:tblGrid>
                <a:gridCol w="1003499">
                  <a:extLst>
                    <a:ext uri="{9D8B030D-6E8A-4147-A177-3AD203B41FA5}">
                      <a16:colId xmlns:a16="http://schemas.microsoft.com/office/drawing/2014/main" val="3400914921"/>
                    </a:ext>
                  </a:extLst>
                </a:gridCol>
                <a:gridCol w="1033188">
                  <a:extLst>
                    <a:ext uri="{9D8B030D-6E8A-4147-A177-3AD203B41FA5}">
                      <a16:colId xmlns:a16="http://schemas.microsoft.com/office/drawing/2014/main" val="2755569675"/>
                    </a:ext>
                  </a:extLst>
                </a:gridCol>
                <a:gridCol w="2410773">
                  <a:extLst>
                    <a:ext uri="{9D8B030D-6E8A-4147-A177-3AD203B41FA5}">
                      <a16:colId xmlns:a16="http://schemas.microsoft.com/office/drawing/2014/main" val="2977755399"/>
                    </a:ext>
                  </a:extLst>
                </a:gridCol>
                <a:gridCol w="725510">
                  <a:extLst>
                    <a:ext uri="{9D8B030D-6E8A-4147-A177-3AD203B41FA5}">
                      <a16:colId xmlns:a16="http://schemas.microsoft.com/office/drawing/2014/main" val="1257793725"/>
                    </a:ext>
                  </a:extLst>
                </a:gridCol>
                <a:gridCol w="663950">
                  <a:extLst>
                    <a:ext uri="{9D8B030D-6E8A-4147-A177-3AD203B41FA5}">
                      <a16:colId xmlns:a16="http://schemas.microsoft.com/office/drawing/2014/main" val="859093634"/>
                    </a:ext>
                  </a:extLst>
                </a:gridCol>
              </a:tblGrid>
              <a:tr h="159578">
                <a:tc>
                  <a:txBody>
                    <a:bodyPr/>
                    <a:lstStyle/>
                    <a:p>
                      <a:pPr algn="l" rtl="0" fontAlgn="ctr"/>
                      <a:r>
                        <a:rPr lang="fr-FR" sz="800" b="1">
                          <a:effectLst/>
                        </a:rPr>
                        <a:t>Longueur de préfixe</a:t>
                      </a:r>
                    </a:p>
                  </a:txBody>
                  <a:tcPr marL="31750" marR="31750" marT="31750" marB="31750" anchor="ctr"/>
                </a:tc>
                <a:tc>
                  <a:txBody>
                    <a:bodyPr/>
                    <a:lstStyle/>
                    <a:p>
                      <a:pPr algn="l" rtl="0" fontAlgn="ctr"/>
                      <a:r>
                        <a:rPr lang="fr-FR" sz="800" b="1">
                          <a:effectLst/>
                        </a:rPr>
                        <a:t>Masque de sous-réseau</a:t>
                      </a:r>
                    </a:p>
                  </a:txBody>
                  <a:tcPr marL="31750" marR="31750" marT="31750" marB="31750" anchor="ctr"/>
                </a:tc>
                <a:tc>
                  <a:txBody>
                    <a:bodyPr/>
                    <a:lstStyle/>
                    <a:p>
                      <a:pPr algn="l" rtl="0" fontAlgn="ctr"/>
                      <a:r>
                        <a:rPr lang="fr-FR" sz="800" b="1">
                          <a:effectLst/>
                        </a:rPr>
                        <a:t>Network Address (n = network, h = host)</a:t>
                      </a:r>
                    </a:p>
                  </a:txBody>
                  <a:tcPr marL="31750" marR="31750" marT="31750" marB="31750" anchor="ctr"/>
                </a:tc>
                <a:tc>
                  <a:txBody>
                    <a:bodyPr/>
                    <a:lstStyle/>
                    <a:p>
                      <a:pPr algn="l" rtl="0" fontAlgn="ctr"/>
                      <a:r>
                        <a:rPr lang="fr-FR" sz="800" b="1">
                          <a:effectLst/>
                        </a:rPr>
                        <a:t>Nombre de sous-réseaux</a:t>
                      </a:r>
                    </a:p>
                  </a:txBody>
                  <a:tcPr marL="31750" marR="31750" marT="31750" marB="31750" anchor="ctr"/>
                </a:tc>
                <a:tc>
                  <a:txBody>
                    <a:bodyPr/>
                    <a:lstStyle/>
                    <a:p>
                      <a:pPr algn="l" rtl="0" fontAlgn="ctr"/>
                      <a:r>
                        <a:rPr lang="fr-FR" sz="800" b="1">
                          <a:effectLst/>
                        </a:rPr>
                        <a:t>Nombre d'hôtes</a:t>
                      </a:r>
                    </a:p>
                  </a:txBody>
                  <a:tcPr marL="31750" marR="31750" marT="31750" marB="31750" anchor="ctr"/>
                </a:tc>
                <a:extLst>
                  <a:ext uri="{0D108BD9-81ED-4DB2-BD59-A6C34878D82A}">
                    <a16:rowId xmlns:a16="http://schemas.microsoft.com/office/drawing/2014/main" val="334953287"/>
                  </a:ext>
                </a:extLst>
              </a:tr>
              <a:tr h="264506">
                <a:tc>
                  <a:txBody>
                    <a:bodyPr/>
                    <a:lstStyle/>
                    <a:p>
                      <a:pPr rtl="0" fontAlgn="ctr"/>
                      <a:r>
                        <a:rPr lang="fr-FR" sz="800" b="0">
                          <a:effectLst/>
                        </a:rPr>
                        <a:t>/17</a:t>
                      </a:r>
                    </a:p>
                  </a:txBody>
                  <a:tcPr marL="31750" marR="31750" marT="31750" marB="31750" anchor="ctr"/>
                </a:tc>
                <a:tc>
                  <a:txBody>
                    <a:bodyPr/>
                    <a:lstStyle/>
                    <a:p>
                      <a:pPr rtl="0" fontAlgn="ctr"/>
                      <a:r>
                        <a:rPr lang="fr-FR" sz="800" b="0">
                          <a:effectLst/>
                        </a:rPr>
                        <a:t>255.255.</a:t>
                      </a:r>
                      <a:r>
                        <a:rPr lang="fr-FR" sz="800" b="1">
                          <a:effectLst/>
                        </a:rPr>
                        <a:t>128</a:t>
                      </a:r>
                      <a:r>
                        <a:rPr lang="fr-FR" sz="800" b="0">
                          <a:effectLst/>
                        </a:rPr>
                        <a:t>.0</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a:t>
                      </a:r>
                      <a:r>
                        <a:rPr lang="fr-FR" sz="800" b="1">
                          <a:effectLst/>
                          <a:latin typeface="Courier New" panose="02070309020205020404" pitchFamily="49" charset="0"/>
                          <a:cs typeface="Courier New" panose="02070309020205020404" pitchFamily="49" charset="0"/>
                        </a:rPr>
                        <a:t>n</a:t>
                      </a:r>
                      <a:r>
                        <a:rPr lang="fr-FR" sz="800" b="0">
                          <a:effectLst/>
                          <a:latin typeface="Courier New" panose="02070309020205020404" pitchFamily="49" charset="0"/>
                          <a:cs typeface="Courier New" panose="02070309020205020404" pitchFamily="49" charset="0"/>
                        </a:rPr>
                        <a:t>hhhhhhh.hhhhhhhh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11111111.11111111.</a:t>
                      </a:r>
                      <a:r>
                        <a:rPr lang="fr-FR" sz="800" b="1">
                          <a:effectLst/>
                          <a:latin typeface="Courier New" panose="02070309020205020404" pitchFamily="49" charset="0"/>
                          <a:cs typeface="Courier New" panose="02070309020205020404" pitchFamily="49" charset="0"/>
                        </a:rPr>
                        <a:t>1</a:t>
                      </a:r>
                      <a:r>
                        <a:rPr lang="fr-FR" sz="800" b="0">
                          <a:effectLst/>
                          <a:latin typeface="Courier New" panose="02070309020205020404" pitchFamily="49" charset="0"/>
                          <a:cs typeface="Courier New" panose="02070309020205020404" pitchFamily="49" charset="0"/>
                        </a:rPr>
                        <a:t>0000000.00000000</a:t>
                      </a:r>
                    </a:p>
                  </a:txBody>
                  <a:tcPr marL="31750" marR="31750" marT="31750" marB="31750" anchor="ctr"/>
                </a:tc>
                <a:tc>
                  <a:txBody>
                    <a:bodyPr/>
                    <a:lstStyle/>
                    <a:p>
                      <a:pPr rtl="0" fontAlgn="ctr"/>
                      <a:r>
                        <a:rPr lang="fr-FR" sz="800" b="1">
                          <a:effectLst/>
                        </a:rPr>
                        <a:t>2</a:t>
                      </a:r>
                    </a:p>
                  </a:txBody>
                  <a:tcPr marL="31750" marR="31750" marT="31750" marB="31750" anchor="ctr"/>
                </a:tc>
                <a:tc>
                  <a:txBody>
                    <a:bodyPr/>
                    <a:lstStyle/>
                    <a:p>
                      <a:pPr rtl="0" fontAlgn="ctr"/>
                      <a:r>
                        <a:rPr lang="fr-FR" sz="800" b="0">
                          <a:effectLst/>
                        </a:rPr>
                        <a:t>32766</a:t>
                      </a:r>
                    </a:p>
                  </a:txBody>
                  <a:tcPr marL="31750" marR="31750" marT="31750" marB="31750" anchor="ctr"/>
                </a:tc>
                <a:extLst>
                  <a:ext uri="{0D108BD9-81ED-4DB2-BD59-A6C34878D82A}">
                    <a16:rowId xmlns:a16="http://schemas.microsoft.com/office/drawing/2014/main" val="1543777364"/>
                  </a:ext>
                </a:extLst>
              </a:tr>
              <a:tr h="264506">
                <a:tc>
                  <a:txBody>
                    <a:bodyPr/>
                    <a:lstStyle/>
                    <a:p>
                      <a:pPr rtl="0" fontAlgn="ctr"/>
                      <a:r>
                        <a:rPr lang="fr-FR" sz="800" b="0">
                          <a:effectLst/>
                        </a:rPr>
                        <a:t>/18</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192</a:t>
                      </a:r>
                      <a:r>
                        <a:rPr lang="fr-FR" sz="800" b="0">
                          <a:effectLst/>
                        </a:rPr>
                        <a:t>.0</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a:t>
                      </a:r>
                      <a:r>
                        <a:rPr lang="fr-FR" sz="800" b="0">
                          <a:effectLst/>
                          <a:latin typeface="Courier New" panose="02070309020205020404" pitchFamily="49" charset="0"/>
                          <a:cs typeface="Courier New" panose="02070309020205020404" pitchFamily="49" charset="0"/>
                        </a:rPr>
                        <a:t>hhhhhhhhhhhhhh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a:t>
                      </a:r>
                      <a:r>
                        <a:rPr lang="fr-FR" sz="800" b="0">
                          <a:effectLst/>
                          <a:latin typeface="Courier New" panose="02070309020205020404" pitchFamily="49" charset="0"/>
                          <a:cs typeface="Courier New" panose="02070309020205020404" pitchFamily="49" charset="0"/>
                        </a:rPr>
                        <a:t>000000.00000000</a:t>
                      </a:r>
                    </a:p>
                  </a:txBody>
                  <a:tcPr marL="31750" marR="31750" marT="31750" marB="31750" anchor="ctr"/>
                </a:tc>
                <a:tc>
                  <a:txBody>
                    <a:bodyPr/>
                    <a:lstStyle/>
                    <a:p>
                      <a:pPr rtl="0" fontAlgn="ctr"/>
                      <a:r>
                        <a:rPr lang="fr-FR" sz="800" b="1">
                          <a:effectLst/>
                        </a:rPr>
                        <a:t>4</a:t>
                      </a:r>
                    </a:p>
                  </a:txBody>
                  <a:tcPr marL="31750" marR="31750" marT="31750" marB="31750" anchor="ctr"/>
                </a:tc>
                <a:tc>
                  <a:txBody>
                    <a:bodyPr/>
                    <a:lstStyle/>
                    <a:p>
                      <a:pPr rtl="0" fontAlgn="ctr"/>
                      <a:r>
                        <a:rPr lang="fr-FR" sz="800" b="0">
                          <a:effectLst/>
                        </a:rPr>
                        <a:t>16382</a:t>
                      </a:r>
                    </a:p>
                  </a:txBody>
                  <a:tcPr marL="31750" marR="31750" marT="31750" marB="31750" anchor="ctr"/>
                </a:tc>
                <a:extLst>
                  <a:ext uri="{0D108BD9-81ED-4DB2-BD59-A6C34878D82A}">
                    <a16:rowId xmlns:a16="http://schemas.microsoft.com/office/drawing/2014/main" val="507666450"/>
                  </a:ext>
                </a:extLst>
              </a:tr>
              <a:tr h="264506">
                <a:tc>
                  <a:txBody>
                    <a:bodyPr/>
                    <a:lstStyle/>
                    <a:p>
                      <a:pPr rtl="0" fontAlgn="ctr"/>
                      <a:r>
                        <a:rPr lang="fr-FR" sz="800" b="0">
                          <a:effectLst/>
                        </a:rPr>
                        <a:t>/19</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224</a:t>
                      </a:r>
                      <a:r>
                        <a:rPr lang="fr-FR" sz="800" b="0">
                          <a:effectLst/>
                        </a:rPr>
                        <a:t>.0</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a:t>
                      </a:r>
                      <a:r>
                        <a:rPr lang="fr-FR" sz="800" b="0">
                          <a:effectLst/>
                          <a:latin typeface="Courier New" panose="02070309020205020404" pitchFamily="49" charset="0"/>
                          <a:cs typeface="Courier New" panose="02070309020205020404" pitchFamily="49" charset="0"/>
                        </a:rPr>
                        <a:t>hhhhhhhhhhhh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a:t>
                      </a:r>
                      <a:r>
                        <a:rPr lang="fr-FR" sz="800" b="0">
                          <a:effectLst/>
                          <a:latin typeface="Courier New" panose="02070309020205020404" pitchFamily="49" charset="0"/>
                          <a:cs typeface="Courier New" panose="02070309020205020404" pitchFamily="49" charset="0"/>
                        </a:rPr>
                        <a:t>00000.00000000</a:t>
                      </a:r>
                    </a:p>
                  </a:txBody>
                  <a:tcPr marL="31750" marR="31750" marT="31750" marB="31750" anchor="ctr"/>
                </a:tc>
                <a:tc>
                  <a:txBody>
                    <a:bodyPr/>
                    <a:lstStyle/>
                    <a:p>
                      <a:pPr rtl="0" fontAlgn="ctr"/>
                      <a:r>
                        <a:rPr lang="fr-FR" sz="800" b="1">
                          <a:effectLst/>
                        </a:rPr>
                        <a:t>8</a:t>
                      </a:r>
                    </a:p>
                  </a:txBody>
                  <a:tcPr marL="31750" marR="31750" marT="31750" marB="31750" anchor="ctr"/>
                </a:tc>
                <a:tc>
                  <a:txBody>
                    <a:bodyPr/>
                    <a:lstStyle/>
                    <a:p>
                      <a:pPr rtl="0" fontAlgn="ctr"/>
                      <a:r>
                        <a:rPr lang="fr-FR" sz="800" b="0">
                          <a:effectLst/>
                        </a:rPr>
                        <a:t>8190</a:t>
                      </a:r>
                    </a:p>
                  </a:txBody>
                  <a:tcPr marL="31750" marR="31750" marT="31750" marB="31750" anchor="ctr"/>
                </a:tc>
                <a:extLst>
                  <a:ext uri="{0D108BD9-81ED-4DB2-BD59-A6C34878D82A}">
                    <a16:rowId xmlns:a16="http://schemas.microsoft.com/office/drawing/2014/main" val="895088631"/>
                  </a:ext>
                </a:extLst>
              </a:tr>
              <a:tr h="264506">
                <a:tc>
                  <a:txBody>
                    <a:bodyPr/>
                    <a:lstStyle/>
                    <a:p>
                      <a:pPr rtl="0" fontAlgn="ctr"/>
                      <a:r>
                        <a:rPr lang="fr-FR" sz="800" b="0">
                          <a:effectLst/>
                        </a:rPr>
                        <a:t>/20</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240</a:t>
                      </a:r>
                      <a:r>
                        <a:rPr lang="fr-FR" sz="800" b="0">
                          <a:effectLst/>
                        </a:rPr>
                        <a:t>.0</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a:t>
                      </a:r>
                      <a:r>
                        <a:rPr lang="fr-FR" sz="800" b="0">
                          <a:effectLst/>
                          <a:latin typeface="Courier New" panose="02070309020205020404" pitchFamily="49" charset="0"/>
                          <a:cs typeface="Courier New" panose="02070309020205020404" pitchFamily="49" charset="0"/>
                        </a:rPr>
                        <a:t>hhhhhhhhhhh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a:t>
                      </a:r>
                      <a:r>
                        <a:rPr lang="fr-FR" sz="800" b="0">
                          <a:effectLst/>
                          <a:latin typeface="Courier New" panose="02070309020205020404" pitchFamily="49" charset="0"/>
                          <a:cs typeface="Courier New" panose="02070309020205020404" pitchFamily="49" charset="0"/>
                        </a:rPr>
                        <a:t>0000.00000000</a:t>
                      </a:r>
                    </a:p>
                  </a:txBody>
                  <a:tcPr marL="31750" marR="31750" marT="31750" marB="31750" anchor="ctr"/>
                </a:tc>
                <a:tc>
                  <a:txBody>
                    <a:bodyPr/>
                    <a:lstStyle/>
                    <a:p>
                      <a:pPr rtl="0" fontAlgn="ctr"/>
                      <a:r>
                        <a:rPr lang="fr-FR" sz="800" b="1">
                          <a:effectLst/>
                        </a:rPr>
                        <a:t>16</a:t>
                      </a:r>
                    </a:p>
                  </a:txBody>
                  <a:tcPr marL="31750" marR="31750" marT="31750" marB="31750" anchor="ctr"/>
                </a:tc>
                <a:tc>
                  <a:txBody>
                    <a:bodyPr/>
                    <a:lstStyle/>
                    <a:p>
                      <a:pPr rtl="0" fontAlgn="ctr"/>
                      <a:r>
                        <a:rPr lang="fr-FR" sz="800" b="0">
                          <a:effectLst/>
                        </a:rPr>
                        <a:t>4094</a:t>
                      </a:r>
                    </a:p>
                  </a:txBody>
                  <a:tcPr marL="31750" marR="31750" marT="31750" marB="31750" anchor="ctr"/>
                </a:tc>
                <a:extLst>
                  <a:ext uri="{0D108BD9-81ED-4DB2-BD59-A6C34878D82A}">
                    <a16:rowId xmlns:a16="http://schemas.microsoft.com/office/drawing/2014/main" val="3687745671"/>
                  </a:ext>
                </a:extLst>
              </a:tr>
              <a:tr h="264506">
                <a:tc>
                  <a:txBody>
                    <a:bodyPr/>
                    <a:lstStyle/>
                    <a:p>
                      <a:pPr rtl="0" fontAlgn="ctr"/>
                      <a:r>
                        <a:rPr lang="fr-FR" sz="800" b="0">
                          <a:effectLst/>
                        </a:rPr>
                        <a:t>/21</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248</a:t>
                      </a:r>
                      <a:r>
                        <a:rPr lang="fr-FR" sz="800" b="0">
                          <a:effectLst/>
                        </a:rPr>
                        <a:t>.0</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a:t>
                      </a:r>
                      <a:r>
                        <a:rPr lang="fr-FR" sz="800" b="0">
                          <a:effectLst/>
                          <a:latin typeface="Courier New" panose="02070309020205020404" pitchFamily="49" charset="0"/>
                          <a:cs typeface="Courier New" panose="02070309020205020404" pitchFamily="49" charset="0"/>
                        </a:rPr>
                        <a:t>hhhhhhhhhh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a:t>
                      </a:r>
                      <a:r>
                        <a:rPr lang="fr-FR" sz="800" b="0">
                          <a:effectLst/>
                          <a:latin typeface="Courier New" panose="02070309020205020404" pitchFamily="49" charset="0"/>
                          <a:cs typeface="Courier New" panose="02070309020205020404" pitchFamily="49" charset="0"/>
                        </a:rPr>
                        <a:t>000.00000000</a:t>
                      </a:r>
                    </a:p>
                  </a:txBody>
                  <a:tcPr marL="31750" marR="31750" marT="31750" marB="31750" anchor="ctr"/>
                </a:tc>
                <a:tc>
                  <a:txBody>
                    <a:bodyPr/>
                    <a:lstStyle/>
                    <a:p>
                      <a:pPr rtl="0" fontAlgn="ctr"/>
                      <a:r>
                        <a:rPr lang="fr-FR" sz="800" b="1">
                          <a:effectLst/>
                        </a:rPr>
                        <a:t>32</a:t>
                      </a:r>
                    </a:p>
                  </a:txBody>
                  <a:tcPr marL="31750" marR="31750" marT="31750" marB="31750" anchor="ctr"/>
                </a:tc>
                <a:tc>
                  <a:txBody>
                    <a:bodyPr/>
                    <a:lstStyle/>
                    <a:p>
                      <a:pPr rtl="0" fontAlgn="ctr"/>
                      <a:r>
                        <a:rPr lang="fr-FR" sz="800" b="0">
                          <a:effectLst/>
                        </a:rPr>
                        <a:t>2046</a:t>
                      </a:r>
                    </a:p>
                  </a:txBody>
                  <a:tcPr marL="31750" marR="31750" marT="31750" marB="31750" anchor="ctr"/>
                </a:tc>
                <a:extLst>
                  <a:ext uri="{0D108BD9-81ED-4DB2-BD59-A6C34878D82A}">
                    <a16:rowId xmlns:a16="http://schemas.microsoft.com/office/drawing/2014/main" val="1717418088"/>
                  </a:ext>
                </a:extLst>
              </a:tr>
              <a:tr h="264506">
                <a:tc>
                  <a:txBody>
                    <a:bodyPr/>
                    <a:lstStyle/>
                    <a:p>
                      <a:pPr rtl="0" fontAlgn="ctr"/>
                      <a:r>
                        <a:rPr lang="fr-FR" sz="800" b="0">
                          <a:effectLst/>
                        </a:rPr>
                        <a:t>/22</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252</a:t>
                      </a:r>
                      <a:r>
                        <a:rPr lang="fr-FR" sz="800" b="0">
                          <a:effectLst/>
                        </a:rPr>
                        <a:t>.0</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nnnnnn</a:t>
                      </a:r>
                      <a:r>
                        <a:rPr lang="fr-FR" sz="800" b="0">
                          <a:effectLst/>
                          <a:latin typeface="Courier New" panose="02070309020205020404" pitchFamily="49" charset="0"/>
                          <a:cs typeface="Courier New" panose="02070309020205020404" pitchFamily="49" charset="0"/>
                        </a:rPr>
                        <a:t>hh.hhhhhhhhh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111111</a:t>
                      </a:r>
                      <a:r>
                        <a:rPr lang="fr-FR" sz="800" b="0">
                          <a:effectLst/>
                          <a:latin typeface="Courier New" panose="02070309020205020404" pitchFamily="49" charset="0"/>
                          <a:cs typeface="Courier New" panose="02070309020205020404" pitchFamily="49" charset="0"/>
                        </a:rPr>
                        <a:t>00.00000000</a:t>
                      </a:r>
                    </a:p>
                  </a:txBody>
                  <a:tcPr marL="31750" marR="31750" marT="31750" marB="31750" anchor="ctr"/>
                </a:tc>
                <a:tc>
                  <a:txBody>
                    <a:bodyPr/>
                    <a:lstStyle/>
                    <a:p>
                      <a:pPr rtl="0" fontAlgn="ctr"/>
                      <a:r>
                        <a:rPr lang="fr-FR" sz="800" b="1">
                          <a:effectLst/>
                        </a:rPr>
                        <a:t>64</a:t>
                      </a:r>
                    </a:p>
                  </a:txBody>
                  <a:tcPr marL="31750" marR="31750" marT="31750" marB="31750" anchor="ctr"/>
                </a:tc>
                <a:tc>
                  <a:txBody>
                    <a:bodyPr/>
                    <a:lstStyle/>
                    <a:p>
                      <a:pPr rtl="0" fontAlgn="ctr"/>
                      <a:r>
                        <a:rPr lang="fr-FR" sz="800" b="0">
                          <a:effectLst/>
                        </a:rPr>
                        <a:t>1022</a:t>
                      </a:r>
                    </a:p>
                  </a:txBody>
                  <a:tcPr marL="31750" marR="31750" marT="31750" marB="31750" anchor="ctr"/>
                </a:tc>
                <a:extLst>
                  <a:ext uri="{0D108BD9-81ED-4DB2-BD59-A6C34878D82A}">
                    <a16:rowId xmlns:a16="http://schemas.microsoft.com/office/drawing/2014/main" val="2297882614"/>
                  </a:ext>
                </a:extLst>
              </a:tr>
              <a:tr h="264506">
                <a:tc>
                  <a:txBody>
                    <a:bodyPr/>
                    <a:lstStyle/>
                    <a:p>
                      <a:pPr rtl="0" fontAlgn="ctr"/>
                      <a:r>
                        <a:rPr lang="fr-FR" sz="800" b="0">
                          <a:effectLst/>
                        </a:rPr>
                        <a:t>/23</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254</a:t>
                      </a:r>
                      <a:r>
                        <a:rPr lang="fr-FR" sz="800" b="0">
                          <a:effectLst/>
                        </a:rPr>
                        <a:t>.0</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nnnnnnn</a:t>
                      </a:r>
                      <a:r>
                        <a:rPr lang="fr-FR" sz="800" b="0">
                          <a:effectLst/>
                          <a:latin typeface="Courier New" panose="02070309020205020404" pitchFamily="49" charset="0"/>
                          <a:cs typeface="Courier New" panose="02070309020205020404" pitchFamily="49" charset="0"/>
                        </a:rPr>
                        <a:t>h.hhhhhhhh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1111111</a:t>
                      </a:r>
                      <a:r>
                        <a:rPr lang="fr-FR" sz="800" b="0">
                          <a:effectLst/>
                          <a:latin typeface="Courier New" panose="02070309020205020404" pitchFamily="49" charset="0"/>
                          <a:cs typeface="Courier New" panose="02070309020205020404" pitchFamily="49" charset="0"/>
                        </a:rPr>
                        <a:t>0.00000000</a:t>
                      </a:r>
                    </a:p>
                  </a:txBody>
                  <a:tcPr marL="31750" marR="31750" marT="31750" marB="31750" anchor="ctr"/>
                </a:tc>
                <a:tc>
                  <a:txBody>
                    <a:bodyPr/>
                    <a:lstStyle/>
                    <a:p>
                      <a:pPr rtl="0" fontAlgn="ctr"/>
                      <a:r>
                        <a:rPr lang="fr-FR" sz="800" b="1">
                          <a:effectLst/>
                        </a:rPr>
                        <a:t>128</a:t>
                      </a:r>
                    </a:p>
                  </a:txBody>
                  <a:tcPr marL="31750" marR="31750" marT="31750" marB="31750" anchor="ctr"/>
                </a:tc>
                <a:tc>
                  <a:txBody>
                    <a:bodyPr/>
                    <a:lstStyle/>
                    <a:p>
                      <a:pPr rtl="0" fontAlgn="ctr"/>
                      <a:r>
                        <a:rPr lang="fr-FR" sz="800" b="0">
                          <a:effectLst/>
                        </a:rPr>
                        <a:t>510</a:t>
                      </a:r>
                    </a:p>
                  </a:txBody>
                  <a:tcPr marL="31750" marR="31750" marT="31750" marB="31750" anchor="ctr"/>
                </a:tc>
                <a:extLst>
                  <a:ext uri="{0D108BD9-81ED-4DB2-BD59-A6C34878D82A}">
                    <a16:rowId xmlns:a16="http://schemas.microsoft.com/office/drawing/2014/main" val="4013125813"/>
                  </a:ext>
                </a:extLst>
              </a:tr>
              <a:tr h="264506">
                <a:tc>
                  <a:txBody>
                    <a:bodyPr/>
                    <a:lstStyle/>
                    <a:p>
                      <a:pPr rtl="0" fontAlgn="ctr"/>
                      <a:r>
                        <a:rPr lang="fr-FR" sz="800" b="0">
                          <a:effectLst/>
                        </a:rPr>
                        <a:t>/24</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255</a:t>
                      </a:r>
                      <a:r>
                        <a:rPr lang="fr-FR" sz="800" b="0">
                          <a:effectLst/>
                        </a:rPr>
                        <a:t>.</a:t>
                      </a:r>
                      <a:r>
                        <a:rPr lang="fr-FR" sz="800" b="1">
                          <a:effectLst/>
                        </a:rPr>
                        <a:t>0</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nnnnnnnn</a:t>
                      </a:r>
                      <a:r>
                        <a:rPr lang="fr-FR" sz="800" b="0">
                          <a:effectLst/>
                          <a:latin typeface="Courier New" panose="02070309020205020404" pitchFamily="49" charset="0"/>
                          <a:cs typeface="Courier New" panose="02070309020205020404" pitchFamily="49" charset="0"/>
                        </a:rPr>
                        <a:t>.hhhhhhh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11111111</a:t>
                      </a:r>
                      <a:r>
                        <a:rPr lang="fr-FR" sz="800" b="0">
                          <a:effectLst/>
                          <a:latin typeface="Courier New" panose="02070309020205020404" pitchFamily="49" charset="0"/>
                          <a:cs typeface="Courier New" panose="02070309020205020404" pitchFamily="49" charset="0"/>
                        </a:rPr>
                        <a:t>.00000000</a:t>
                      </a:r>
                    </a:p>
                  </a:txBody>
                  <a:tcPr marL="31750" marR="31750" marT="31750" marB="31750" anchor="ctr"/>
                </a:tc>
                <a:tc>
                  <a:txBody>
                    <a:bodyPr/>
                    <a:lstStyle/>
                    <a:p>
                      <a:pPr rtl="0" fontAlgn="ctr"/>
                      <a:r>
                        <a:rPr lang="fr-FR" sz="800" b="1">
                          <a:effectLst/>
                        </a:rPr>
                        <a:t>256</a:t>
                      </a:r>
                    </a:p>
                  </a:txBody>
                  <a:tcPr marL="31750" marR="31750" marT="31750" marB="31750" anchor="ctr"/>
                </a:tc>
                <a:tc>
                  <a:txBody>
                    <a:bodyPr/>
                    <a:lstStyle/>
                    <a:p>
                      <a:pPr rtl="0" fontAlgn="ctr"/>
                      <a:r>
                        <a:rPr lang="fr-FR" sz="800" b="0">
                          <a:effectLst/>
                        </a:rPr>
                        <a:t>254</a:t>
                      </a:r>
                    </a:p>
                  </a:txBody>
                  <a:tcPr marL="31750" marR="31750" marT="31750" marB="31750" anchor="ctr"/>
                </a:tc>
                <a:extLst>
                  <a:ext uri="{0D108BD9-81ED-4DB2-BD59-A6C34878D82A}">
                    <a16:rowId xmlns:a16="http://schemas.microsoft.com/office/drawing/2014/main" val="2556719010"/>
                  </a:ext>
                </a:extLst>
              </a:tr>
              <a:tr h="264506">
                <a:tc>
                  <a:txBody>
                    <a:bodyPr/>
                    <a:lstStyle/>
                    <a:p>
                      <a:pPr rtl="0" fontAlgn="ctr"/>
                      <a:r>
                        <a:rPr lang="fr-FR" sz="800" b="0">
                          <a:effectLst/>
                        </a:rPr>
                        <a:t>/25</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255</a:t>
                      </a:r>
                      <a:r>
                        <a:rPr lang="fr-FR" sz="800" b="0">
                          <a:effectLst/>
                        </a:rPr>
                        <a:t>.</a:t>
                      </a:r>
                      <a:r>
                        <a:rPr lang="fr-FR" sz="800" b="1">
                          <a:effectLst/>
                        </a:rPr>
                        <a:t>128</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nnnnnnnnn.n</a:t>
                      </a:r>
                      <a:r>
                        <a:rPr lang="fr-FR" sz="800" b="0">
                          <a:effectLst/>
                          <a:latin typeface="Courier New" panose="02070309020205020404" pitchFamily="49" charset="0"/>
                          <a:cs typeface="Courier New" panose="02070309020205020404" pitchFamily="49" charset="0"/>
                        </a:rPr>
                        <a:t>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11111111.1</a:t>
                      </a:r>
                      <a:r>
                        <a:rPr lang="fr-FR" sz="800" b="0">
                          <a:effectLst/>
                          <a:latin typeface="Courier New" panose="02070309020205020404" pitchFamily="49" charset="0"/>
                          <a:cs typeface="Courier New" panose="02070309020205020404" pitchFamily="49" charset="0"/>
                        </a:rPr>
                        <a:t>0000000</a:t>
                      </a:r>
                    </a:p>
                  </a:txBody>
                  <a:tcPr marL="31750" marR="31750" marT="31750" marB="31750" anchor="ctr"/>
                </a:tc>
                <a:tc>
                  <a:txBody>
                    <a:bodyPr/>
                    <a:lstStyle/>
                    <a:p>
                      <a:pPr rtl="0" fontAlgn="ctr"/>
                      <a:r>
                        <a:rPr lang="fr-FR" sz="800" b="1">
                          <a:effectLst/>
                        </a:rPr>
                        <a:t>512  </a:t>
                      </a:r>
                    </a:p>
                  </a:txBody>
                  <a:tcPr marL="31750" marR="31750" marT="31750" marB="31750" anchor="ctr"/>
                </a:tc>
                <a:tc>
                  <a:txBody>
                    <a:bodyPr/>
                    <a:lstStyle/>
                    <a:p>
                      <a:pPr rtl="0" fontAlgn="ctr"/>
                      <a:r>
                        <a:rPr lang="fr-FR" sz="800" b="0">
                          <a:effectLst/>
                        </a:rPr>
                        <a:t>126</a:t>
                      </a:r>
                    </a:p>
                  </a:txBody>
                  <a:tcPr marL="31750" marR="31750" marT="31750" marB="31750" anchor="ctr"/>
                </a:tc>
                <a:extLst>
                  <a:ext uri="{0D108BD9-81ED-4DB2-BD59-A6C34878D82A}">
                    <a16:rowId xmlns:a16="http://schemas.microsoft.com/office/drawing/2014/main" val="857005324"/>
                  </a:ext>
                </a:extLst>
              </a:tr>
              <a:tr h="264506">
                <a:tc>
                  <a:txBody>
                    <a:bodyPr/>
                    <a:lstStyle/>
                    <a:p>
                      <a:pPr rtl="0" fontAlgn="ctr"/>
                      <a:r>
                        <a:rPr lang="fr-FR" sz="800" b="0">
                          <a:effectLst/>
                        </a:rPr>
                        <a:t>/26</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255</a:t>
                      </a:r>
                      <a:r>
                        <a:rPr lang="fr-FR" sz="800" b="0">
                          <a:effectLst/>
                        </a:rPr>
                        <a:t>.</a:t>
                      </a:r>
                      <a:r>
                        <a:rPr lang="fr-FR" sz="800" b="1">
                          <a:effectLst/>
                        </a:rPr>
                        <a:t>192</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nnnnnnnnn.nn</a:t>
                      </a:r>
                      <a:r>
                        <a:rPr lang="fr-FR" sz="800" b="0">
                          <a:effectLst/>
                          <a:latin typeface="Courier New" panose="02070309020205020404" pitchFamily="49" charset="0"/>
                          <a:cs typeface="Courier New" panose="02070309020205020404" pitchFamily="49" charset="0"/>
                        </a:rPr>
                        <a:t>hhhhhhh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11111111.11</a:t>
                      </a:r>
                      <a:r>
                        <a:rPr lang="fr-FR" sz="800" b="0">
                          <a:effectLst/>
                          <a:latin typeface="Courier New" panose="02070309020205020404" pitchFamily="49" charset="0"/>
                          <a:cs typeface="Courier New" panose="02070309020205020404" pitchFamily="49" charset="0"/>
                        </a:rPr>
                        <a:t>000000</a:t>
                      </a:r>
                    </a:p>
                  </a:txBody>
                  <a:tcPr marL="31750" marR="31750" marT="31750" marB="31750" anchor="ctr"/>
                </a:tc>
                <a:tc>
                  <a:txBody>
                    <a:bodyPr/>
                    <a:lstStyle/>
                    <a:p>
                      <a:pPr rtl="0" fontAlgn="ctr"/>
                      <a:r>
                        <a:rPr lang="fr-FR" sz="800" b="1">
                          <a:effectLst/>
                        </a:rPr>
                        <a:t>1024</a:t>
                      </a:r>
                    </a:p>
                  </a:txBody>
                  <a:tcPr marL="31750" marR="31750" marT="31750" marB="31750" anchor="ctr"/>
                </a:tc>
                <a:tc>
                  <a:txBody>
                    <a:bodyPr/>
                    <a:lstStyle/>
                    <a:p>
                      <a:pPr rtl="0" fontAlgn="ctr"/>
                      <a:r>
                        <a:rPr lang="fr-FR" sz="800" b="0">
                          <a:effectLst/>
                        </a:rPr>
                        <a:t>62</a:t>
                      </a:r>
                    </a:p>
                  </a:txBody>
                  <a:tcPr marL="31750" marR="31750" marT="31750" marB="31750" anchor="ctr"/>
                </a:tc>
                <a:extLst>
                  <a:ext uri="{0D108BD9-81ED-4DB2-BD59-A6C34878D82A}">
                    <a16:rowId xmlns:a16="http://schemas.microsoft.com/office/drawing/2014/main" val="884378750"/>
                  </a:ext>
                </a:extLst>
              </a:tr>
              <a:tr h="264506">
                <a:tc>
                  <a:txBody>
                    <a:bodyPr/>
                    <a:lstStyle/>
                    <a:p>
                      <a:pPr rtl="0" fontAlgn="ctr"/>
                      <a:r>
                        <a:rPr lang="fr-FR" sz="800" b="0">
                          <a:effectLst/>
                        </a:rPr>
                        <a:t>/27</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255</a:t>
                      </a:r>
                      <a:r>
                        <a:rPr lang="fr-FR" sz="800" b="0">
                          <a:effectLst/>
                        </a:rPr>
                        <a:t>.</a:t>
                      </a:r>
                      <a:r>
                        <a:rPr lang="fr-FR" sz="800" b="1">
                          <a:effectLst/>
                        </a:rPr>
                        <a:t>224</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nnnnnnnnnnnnn</a:t>
                      </a:r>
                      <a:r>
                        <a:rPr lang="fr-FR" sz="800" b="0">
                          <a:effectLst/>
                          <a:latin typeface="Courier New" panose="02070309020205020404" pitchFamily="49" charset="0"/>
                          <a:cs typeface="Courier New" panose="02070309020205020404" pitchFamily="49" charset="0"/>
                        </a:rPr>
                        <a:t>hhhhh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11111111.111</a:t>
                      </a:r>
                      <a:r>
                        <a:rPr lang="fr-FR" sz="800" b="0">
                          <a:effectLst/>
                          <a:latin typeface="Courier New" panose="02070309020205020404" pitchFamily="49" charset="0"/>
                          <a:cs typeface="Courier New" panose="02070309020205020404" pitchFamily="49" charset="0"/>
                        </a:rPr>
                        <a:t>00000</a:t>
                      </a:r>
                    </a:p>
                  </a:txBody>
                  <a:tcPr marL="31750" marR="31750" marT="31750" marB="31750" anchor="ctr"/>
                </a:tc>
                <a:tc>
                  <a:txBody>
                    <a:bodyPr/>
                    <a:lstStyle/>
                    <a:p>
                      <a:pPr rtl="0" fontAlgn="ctr"/>
                      <a:r>
                        <a:rPr lang="fr-FR" sz="800" b="1">
                          <a:effectLst/>
                        </a:rPr>
                        <a:t>2048</a:t>
                      </a:r>
                    </a:p>
                  </a:txBody>
                  <a:tcPr marL="31750" marR="31750" marT="31750" marB="31750" anchor="ctr"/>
                </a:tc>
                <a:tc>
                  <a:txBody>
                    <a:bodyPr/>
                    <a:lstStyle/>
                    <a:p>
                      <a:pPr rtl="0" fontAlgn="ctr"/>
                      <a:r>
                        <a:rPr lang="fr-FR" sz="800" b="0">
                          <a:effectLst/>
                        </a:rPr>
                        <a:t>30</a:t>
                      </a:r>
                    </a:p>
                  </a:txBody>
                  <a:tcPr marL="31750" marR="31750" marT="31750" marB="31750" anchor="ctr"/>
                </a:tc>
                <a:extLst>
                  <a:ext uri="{0D108BD9-81ED-4DB2-BD59-A6C34878D82A}">
                    <a16:rowId xmlns:a16="http://schemas.microsoft.com/office/drawing/2014/main" val="3662949982"/>
                  </a:ext>
                </a:extLst>
              </a:tr>
              <a:tr h="264506">
                <a:tc>
                  <a:txBody>
                    <a:bodyPr/>
                    <a:lstStyle/>
                    <a:p>
                      <a:pPr rtl="0" fontAlgn="ctr"/>
                      <a:r>
                        <a:rPr lang="fr-FR" sz="800" b="0">
                          <a:effectLst/>
                        </a:rPr>
                        <a:t>/28</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.255.</a:t>
                      </a:r>
                      <a:r>
                        <a:rPr lang="fr-FR" sz="800" b="1">
                          <a:effectLst/>
                        </a:rPr>
                        <a:t>240</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nnnnnnnnnnnnnn</a:t>
                      </a:r>
                      <a:r>
                        <a:rPr lang="fr-FR" sz="800" b="0">
                          <a:effectLst/>
                          <a:latin typeface="Courier New" panose="02070309020205020404" pitchFamily="49" charset="0"/>
                          <a:cs typeface="Courier New" panose="02070309020205020404" pitchFamily="49" charset="0"/>
                        </a:rPr>
                        <a:t>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11111111.1111</a:t>
                      </a:r>
                      <a:r>
                        <a:rPr lang="fr-FR" sz="800" b="0">
                          <a:effectLst/>
                          <a:latin typeface="Courier New" panose="02070309020205020404" pitchFamily="49" charset="0"/>
                          <a:cs typeface="Courier New" panose="02070309020205020404" pitchFamily="49" charset="0"/>
                        </a:rPr>
                        <a:t>0000</a:t>
                      </a:r>
                    </a:p>
                  </a:txBody>
                  <a:tcPr marL="31750" marR="31750" marT="31750" marB="31750" anchor="ctr"/>
                </a:tc>
                <a:tc>
                  <a:txBody>
                    <a:bodyPr/>
                    <a:lstStyle/>
                    <a:p>
                      <a:pPr rtl="0" fontAlgn="ctr"/>
                      <a:r>
                        <a:rPr lang="fr-FR" sz="800" b="1">
                          <a:effectLst/>
                        </a:rPr>
                        <a:t>4096</a:t>
                      </a:r>
                    </a:p>
                  </a:txBody>
                  <a:tcPr marL="31750" marR="31750" marT="31750" marB="31750" anchor="ctr"/>
                </a:tc>
                <a:tc>
                  <a:txBody>
                    <a:bodyPr/>
                    <a:lstStyle/>
                    <a:p>
                      <a:pPr rtl="0" fontAlgn="ctr"/>
                      <a:r>
                        <a:rPr lang="fr-FR" sz="800" b="0">
                          <a:effectLst/>
                        </a:rPr>
                        <a:t>14</a:t>
                      </a:r>
                    </a:p>
                  </a:txBody>
                  <a:tcPr marL="31750" marR="31750" marT="31750" marB="31750" anchor="ctr"/>
                </a:tc>
                <a:extLst>
                  <a:ext uri="{0D108BD9-81ED-4DB2-BD59-A6C34878D82A}">
                    <a16:rowId xmlns:a16="http://schemas.microsoft.com/office/drawing/2014/main" val="247945818"/>
                  </a:ext>
                </a:extLst>
              </a:tr>
              <a:tr h="264506">
                <a:tc>
                  <a:txBody>
                    <a:bodyPr/>
                    <a:lstStyle/>
                    <a:p>
                      <a:pPr rtl="0" fontAlgn="ctr"/>
                      <a:r>
                        <a:rPr lang="fr-FR" sz="800" b="0">
                          <a:effectLst/>
                        </a:rPr>
                        <a:t>/29</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255</a:t>
                      </a:r>
                      <a:r>
                        <a:rPr lang="fr-FR" sz="800" b="0">
                          <a:effectLst/>
                        </a:rPr>
                        <a:t>.</a:t>
                      </a:r>
                      <a:r>
                        <a:rPr lang="fr-FR" sz="800" b="1">
                          <a:effectLst/>
                        </a:rPr>
                        <a:t>248</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nnnnnnnnnnnnnn</a:t>
                      </a:r>
                      <a:r>
                        <a:rPr lang="fr-FR" sz="800" b="0">
                          <a:effectLst/>
                          <a:latin typeface="Courier New" panose="02070309020205020404" pitchFamily="49" charset="0"/>
                          <a:cs typeface="Courier New" panose="02070309020205020404" pitchFamily="49" charset="0"/>
                        </a:rPr>
                        <a:t>hhhh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11111111.11111</a:t>
                      </a:r>
                      <a:r>
                        <a:rPr lang="fr-FR" sz="800" b="0">
                          <a:effectLst/>
                          <a:latin typeface="Courier New" panose="02070309020205020404" pitchFamily="49" charset="0"/>
                          <a:cs typeface="Courier New" panose="02070309020205020404" pitchFamily="49" charset="0"/>
                        </a:rPr>
                        <a:t>000</a:t>
                      </a:r>
                    </a:p>
                  </a:txBody>
                  <a:tcPr marL="31750" marR="31750" marT="31750" marB="31750" anchor="ctr"/>
                </a:tc>
                <a:tc>
                  <a:txBody>
                    <a:bodyPr/>
                    <a:lstStyle/>
                    <a:p>
                      <a:pPr rtl="0" fontAlgn="ctr"/>
                      <a:r>
                        <a:rPr lang="fr-FR" sz="800" b="1">
                          <a:effectLst/>
                        </a:rPr>
                        <a:t>8192</a:t>
                      </a:r>
                    </a:p>
                  </a:txBody>
                  <a:tcPr marL="31750" marR="31750" marT="31750" marB="31750" anchor="ctr"/>
                </a:tc>
                <a:tc>
                  <a:txBody>
                    <a:bodyPr/>
                    <a:lstStyle/>
                    <a:p>
                      <a:pPr rtl="0" fontAlgn="ctr"/>
                      <a:r>
                        <a:rPr lang="fr-FR" sz="800" b="0">
                          <a:effectLst/>
                        </a:rPr>
                        <a:t>6</a:t>
                      </a:r>
                    </a:p>
                  </a:txBody>
                  <a:tcPr marL="31750" marR="31750" marT="31750" marB="31750" anchor="ctr"/>
                </a:tc>
                <a:extLst>
                  <a:ext uri="{0D108BD9-81ED-4DB2-BD59-A6C34878D82A}">
                    <a16:rowId xmlns:a16="http://schemas.microsoft.com/office/drawing/2014/main" val="2719294433"/>
                  </a:ext>
                </a:extLst>
              </a:tr>
              <a:tr h="264506">
                <a:tc>
                  <a:txBody>
                    <a:bodyPr/>
                    <a:lstStyle/>
                    <a:p>
                      <a:pPr rtl="0" fontAlgn="ctr"/>
                      <a:r>
                        <a:rPr lang="fr-FR" sz="800" b="0">
                          <a:effectLst/>
                        </a:rPr>
                        <a:t>/30</a:t>
                      </a:r>
                    </a:p>
                  </a:txBody>
                  <a:tcPr marL="31750" marR="31750" marT="31750" marB="31750" anchor="ctr"/>
                </a:tc>
                <a:tc>
                  <a:txBody>
                    <a:bodyPr/>
                    <a:lstStyle/>
                    <a:p>
                      <a:pPr rtl="0" fontAlgn="ctr"/>
                      <a:r>
                        <a:rPr lang="fr-FR" sz="800" b="0">
                          <a:effectLst/>
                        </a:rPr>
                        <a:t>255.255.</a:t>
                      </a:r>
                      <a:r>
                        <a:rPr lang="fr-FR" sz="800" b="1" kern="1200">
                          <a:solidFill>
                            <a:schemeClr val="dk1"/>
                          </a:solidFill>
                          <a:effectLst/>
                          <a:latin typeface="+mn-lt"/>
                          <a:ea typeface="+mn-ea"/>
                          <a:cs typeface="+mn-cs"/>
                        </a:rPr>
                        <a:t>255.</a:t>
                      </a:r>
                      <a:r>
                        <a:rPr lang="fr-FR" sz="800" b="1">
                          <a:effectLst/>
                        </a:rPr>
                        <a:t>252</a:t>
                      </a:r>
                    </a:p>
                  </a:txBody>
                  <a:tcPr marL="31750" marR="31750" marT="31750" marB="31750" anchor="ctr"/>
                </a:tc>
                <a:tc>
                  <a:txBody>
                    <a:bodyPr/>
                    <a:lstStyle/>
                    <a:p>
                      <a:pPr rtl="0" fontAlgn="ctr"/>
                      <a:r>
                        <a:rPr lang="fr-FR" sz="800" b="0">
                          <a:effectLst/>
                          <a:latin typeface="Courier New" panose="02070309020205020404" pitchFamily="49" charset="0"/>
                          <a:cs typeface="Courier New" panose="02070309020205020404" pitchFamily="49" charset="0"/>
                        </a:rPr>
                        <a:t>nnnnnnnnnnnnnnnnn. </a:t>
                      </a:r>
                      <a:r>
                        <a:rPr lang="fr-FR" sz="800" b="1">
                          <a:effectLst/>
                          <a:latin typeface="Courier New" panose="02070309020205020404" pitchFamily="49" charset="0"/>
                          <a:cs typeface="Courier New" panose="02070309020205020404" pitchFamily="49" charset="0"/>
                        </a:rPr>
                        <a:t>nnnnnnnnnnnnnnn</a:t>
                      </a:r>
                      <a:r>
                        <a:rPr lang="fr-FR" sz="800" b="0">
                          <a:effectLst/>
                          <a:latin typeface="Courier New" panose="02070309020205020404" pitchFamily="49" charset="0"/>
                          <a:cs typeface="Courier New" panose="02070309020205020404" pitchFamily="49" charset="0"/>
                        </a:rPr>
                        <a:t>hh </a:t>
                      </a:r>
                      <a:br>
                        <a:rPr lang="en-CA" sz="800" b="0" dirty="0">
                          <a:effectLst/>
                          <a:latin typeface="Courier New" panose="02070309020205020404" pitchFamily="49" charset="0"/>
                          <a:cs typeface="Courier New" panose="02070309020205020404" pitchFamily="49" charset="0"/>
                        </a:rPr>
                      </a:br>
                      <a:r>
                        <a:rPr lang="fr-FR" sz="800" b="0">
                          <a:effectLst/>
                          <a:latin typeface="Courier New" panose="02070309020205020404" pitchFamily="49" charset="0"/>
                          <a:cs typeface="Courier New" panose="02070309020205020404" pitchFamily="49" charset="0"/>
                        </a:rPr>
                        <a:t>1111111111.</a:t>
                      </a:r>
                      <a:r>
                        <a:rPr lang="fr-FR" sz="800" b="1">
                          <a:effectLst/>
                          <a:latin typeface="Courier New" panose="02070309020205020404" pitchFamily="49" charset="0"/>
                          <a:cs typeface="Courier New" panose="02070309020205020404" pitchFamily="49" charset="0"/>
                        </a:rPr>
                        <a:t>11111111.111111</a:t>
                      </a:r>
                      <a:r>
                        <a:rPr lang="fr-FR" sz="800" b="0">
                          <a:effectLst/>
                          <a:latin typeface="Courier New" panose="02070309020205020404" pitchFamily="49" charset="0"/>
                          <a:cs typeface="Courier New" panose="02070309020205020404" pitchFamily="49" charset="0"/>
                        </a:rPr>
                        <a:t>00</a:t>
                      </a:r>
                    </a:p>
                  </a:txBody>
                  <a:tcPr marL="31750" marR="31750" marT="31750" marB="31750" anchor="ctr"/>
                </a:tc>
                <a:tc>
                  <a:txBody>
                    <a:bodyPr/>
                    <a:lstStyle/>
                    <a:p>
                      <a:pPr rtl="0" fontAlgn="ctr"/>
                      <a:r>
                        <a:rPr lang="fr-FR" sz="800" b="1">
                          <a:effectLst/>
                        </a:rPr>
                        <a:t>16384</a:t>
                      </a:r>
                    </a:p>
                  </a:txBody>
                  <a:tcPr marL="31750" marR="31750" marT="31750" marB="31750" anchor="ctr"/>
                </a:tc>
                <a:tc>
                  <a:txBody>
                    <a:bodyPr/>
                    <a:lstStyle/>
                    <a:p>
                      <a:pPr rtl="0" fontAlgn="ctr"/>
                      <a:r>
                        <a:rPr lang="fr-FR" sz="800" b="0">
                          <a:effectLst/>
                        </a:rPr>
                        <a:t>2</a:t>
                      </a:r>
                    </a:p>
                  </a:txBody>
                  <a:tcPr marL="31750" marR="31750" marT="31750" marB="31750" anchor="ctr"/>
                </a:tc>
                <a:extLst>
                  <a:ext uri="{0D108BD9-81ED-4DB2-BD59-A6C34878D82A}">
                    <a16:rowId xmlns:a16="http://schemas.microsoft.com/office/drawing/2014/main" val="1088457338"/>
                  </a:ext>
                </a:extLst>
              </a:tr>
            </a:tbl>
          </a:graphicData>
        </a:graphic>
      </p:graphicFrame>
    </p:spTree>
    <p:extLst>
      <p:ext uri="{BB962C8B-B14F-4D97-AF65-F5344CB8AC3E}">
        <p14:creationId xmlns:p14="http://schemas.microsoft.com/office/powerpoint/2010/main" val="743497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Création de sous-réseaux avec le préfixe /16 et /8</a:t>
            </a:r>
            <a:br>
              <a:rPr lang="en-US" dirty="0"/>
            </a:br>
            <a:r>
              <a:rPr lang="fr-FR" sz="2400"/>
              <a:t>Créer 100 sous-réseaux avec un préfixe /16</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64845"/>
            <a:ext cx="5403221" cy="3669447"/>
          </a:xfrm>
        </p:spPr>
        <p:txBody>
          <a:bodyPr/>
          <a:lstStyle/>
          <a:p>
            <a:pPr marL="0" indent="0" algn="l" rtl="0"/>
            <a:r>
              <a:rPr lang="fr-FR" sz="1600">
                <a:solidFill>
                  <a:srgbClr val="000000"/>
                </a:solidFill>
              </a:rPr>
              <a:t>Considérons une grande entreprise qui nécessite au moins 100 sous-réseaux et qui a choisi l'adresse privée 172.16.0.0/16 comme adresse de réseau interne.</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La figure indique le nombre de sous-réseaux qui peuvent être créés si l'on emprunte des bits au troisième et au quatrième octets. </a:t>
            </a:r>
          </a:p>
          <a:p>
            <a:pPr marL="342900" indent="-342900" algn="l" rtl="0">
              <a:buFont typeface="Arial" panose="020B0604020202020204" pitchFamily="34" charset="0"/>
              <a:buChar char="•"/>
            </a:pPr>
            <a:r>
              <a:rPr lang="fr-FR" sz="1600">
                <a:solidFill>
                  <a:srgbClr val="000000"/>
                </a:solidFill>
              </a:rPr>
              <a:t>Notez qu'il y a maintenant jusqu'à 14 bits hôtes qui peuvent être empruntés (c'est-à-dire que les deux derniers bits ne peuvent pas être empruntés).</a:t>
            </a:r>
          </a:p>
          <a:p>
            <a:pPr marL="342900" indent="-342900" algn="l">
              <a:buFont typeface="Arial" panose="020B0604020202020204" pitchFamily="34" charset="0"/>
              <a:buChar char="•"/>
            </a:pPr>
            <a:endParaRPr lang="en-CA" sz="1600" dirty="0">
              <a:solidFill>
                <a:srgbClr val="000000"/>
              </a:solidFill>
            </a:endParaRPr>
          </a:p>
          <a:p>
            <a:pPr marL="0" indent="0" algn="l" rtl="0"/>
            <a:r>
              <a:rPr lang="fr-FR" sz="1600">
                <a:solidFill>
                  <a:srgbClr val="000000"/>
                </a:solidFill>
              </a:rPr>
              <a:t>Pour obtenir les 100 sous-réseaux nécessaires à l'entreprise, il faudrait emprunter 7 bits (c'est-à-dire 2</a:t>
            </a:r>
            <a:r>
              <a:rPr lang="fr-FR" sz="1600" baseline="30000">
                <a:solidFill>
                  <a:srgbClr val="000000"/>
                </a:solidFill>
              </a:rPr>
              <a:t>7</a:t>
            </a:r>
            <a:r>
              <a:rPr lang="fr-FR" sz="1600">
                <a:solidFill>
                  <a:srgbClr val="000000"/>
                </a:solidFill>
              </a:rPr>
              <a:t>= 128 sous-réseaux) (pour un total de 128 sous-réseaux).</a:t>
            </a:r>
          </a:p>
        </p:txBody>
      </p:sp>
      <p:pic>
        <p:nvPicPr>
          <p:cNvPr id="2" name="Picture 1">
            <a:extLst>
              <a:ext uri="{FF2B5EF4-FFF2-40B4-BE49-F238E27FC236}">
                <a16:creationId xmlns:a16="http://schemas.microsoft.com/office/drawing/2014/main" id="{7D912EB9-9234-4648-AF24-14759A57CE1E}"/>
              </a:ext>
            </a:extLst>
          </p:cNvPr>
          <p:cNvPicPr>
            <a:picLocks noChangeAspect="1"/>
          </p:cNvPicPr>
          <p:nvPr/>
        </p:nvPicPr>
        <p:blipFill>
          <a:blip r:embed="rId3"/>
          <a:stretch>
            <a:fillRect/>
          </a:stretch>
        </p:blipFill>
        <p:spPr>
          <a:xfrm>
            <a:off x="6102029" y="855419"/>
            <a:ext cx="2914800" cy="2806844"/>
          </a:xfrm>
          <a:prstGeom prst="rect">
            <a:avLst/>
          </a:prstGeom>
        </p:spPr>
      </p:pic>
    </p:spTree>
    <p:extLst>
      <p:ext uri="{BB962C8B-B14F-4D97-AF65-F5344CB8AC3E}">
        <p14:creationId xmlns:p14="http://schemas.microsoft.com/office/powerpoint/2010/main" val="1177266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Création de sous-réseaux avec le préfixe /8</a:t>
            </a:r>
            <a:br>
              <a:rPr lang="en-US" dirty="0"/>
            </a:br>
            <a:r>
              <a:rPr lang="fr-FR" sz="2400"/>
              <a:t>Créer 100 sous-réseaux avec un préfixe /8</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4863929" cy="3073946"/>
          </a:xfrm>
        </p:spPr>
        <p:txBody>
          <a:bodyPr/>
          <a:lstStyle/>
          <a:p>
            <a:pPr marL="0" indent="0" algn="l" rtl="0"/>
            <a:r>
              <a:rPr lang="fr-FR" sz="1600">
                <a:solidFill>
                  <a:srgbClr val="000000"/>
                </a:solidFill>
              </a:rPr>
              <a:t>Prenons le cas d'un petit FAI qui exige 1000 sous-réseaux pour ses clients en utilisant l'adresse de réseau 10.0.0.0/8, ce qui signifie qu'il y a 8 bits dans la partie réseau et 24 bits d'hôte disponibles à emprunter pour le sous-réseau. </a:t>
            </a:r>
          </a:p>
          <a:p>
            <a:pPr marL="342900" indent="-342900" algn="l" rtl="0">
              <a:buFont typeface="Arial" panose="020B0604020202020204" pitchFamily="34" charset="0"/>
              <a:buChar char="•"/>
            </a:pPr>
            <a:r>
              <a:rPr lang="fr-FR" sz="1400">
                <a:solidFill>
                  <a:srgbClr val="000000"/>
                </a:solidFill>
              </a:rPr>
              <a:t>La figure indique le nombre de sous-réseaux qui peuvent être créés si l'on emprunte des bits au deuxième et au troisième octets. </a:t>
            </a:r>
          </a:p>
          <a:p>
            <a:pPr marL="342900" indent="-342900" algn="l" rtl="0">
              <a:buFont typeface="Arial" panose="020B0604020202020204" pitchFamily="34" charset="0"/>
              <a:buChar char="•"/>
            </a:pPr>
            <a:r>
              <a:rPr lang="fr-FR" sz="1400">
                <a:solidFill>
                  <a:srgbClr val="000000"/>
                </a:solidFill>
              </a:rPr>
              <a:t>Notez qu'il y a maintenant jusqu'à 22 bits hôtes qui peuvent être empruntés (c'est-à-dire que les deux derniers bits ne peuvent pas être empruntés).</a:t>
            </a:r>
          </a:p>
          <a:p>
            <a:pPr marL="342900" indent="-342900" algn="l">
              <a:buFont typeface="Arial" panose="020B0604020202020204" pitchFamily="34" charset="0"/>
              <a:buChar char="•"/>
            </a:pPr>
            <a:endParaRPr lang="en-CA" sz="1600" dirty="0">
              <a:solidFill>
                <a:srgbClr val="000000"/>
              </a:solidFill>
            </a:endParaRPr>
          </a:p>
          <a:p>
            <a:pPr marL="0" indent="0" algn="l" rtl="0"/>
            <a:r>
              <a:rPr lang="fr-FR" sz="1600">
                <a:solidFill>
                  <a:srgbClr val="000000"/>
                </a:solidFill>
              </a:rPr>
              <a:t>Pour obtenir les 1000 sous-réseaux nécessaires à l'entreprise, il faudrait emprunter 10 bits (c'est-à-dire 2</a:t>
            </a:r>
            <a:r>
              <a:rPr lang="fr-FR" sz="1600" baseline="30000">
                <a:solidFill>
                  <a:srgbClr val="000000"/>
                </a:solidFill>
              </a:rPr>
              <a:t>10</a:t>
            </a:r>
            <a:r>
              <a:rPr lang="fr-FR" sz="1600">
                <a:solidFill>
                  <a:srgbClr val="000000"/>
                </a:solidFill>
              </a:rPr>
              <a:t>= 1024 sous-réseaux) (pour un total de 128 sous-réseaux).</a:t>
            </a:r>
          </a:p>
        </p:txBody>
      </p:sp>
      <p:pic>
        <p:nvPicPr>
          <p:cNvPr id="6" name="Picture 5">
            <a:extLst>
              <a:ext uri="{FF2B5EF4-FFF2-40B4-BE49-F238E27FC236}">
                <a16:creationId xmlns:a16="http://schemas.microsoft.com/office/drawing/2014/main" id="{750D50AE-022A-4CE2-A161-C94FE631C328}"/>
              </a:ext>
            </a:extLst>
          </p:cNvPr>
          <p:cNvPicPr>
            <a:picLocks noChangeAspect="1"/>
          </p:cNvPicPr>
          <p:nvPr/>
        </p:nvPicPr>
        <p:blipFill>
          <a:blip r:embed="rId3"/>
          <a:stretch>
            <a:fillRect/>
          </a:stretch>
        </p:blipFill>
        <p:spPr>
          <a:xfrm>
            <a:off x="5399726" y="826108"/>
            <a:ext cx="3648229" cy="2424738"/>
          </a:xfrm>
          <a:prstGeom prst="rect">
            <a:avLst/>
          </a:prstGeom>
        </p:spPr>
      </p:pic>
    </p:spTree>
    <p:extLst>
      <p:ext uri="{BB962C8B-B14F-4D97-AF65-F5344CB8AC3E}">
        <p14:creationId xmlns:p14="http://schemas.microsoft.com/office/powerpoint/2010/main" val="57086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Vérifiez votre compréhension</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a:t>Les exercices du module Vérifiez votre compréhension </a:t>
            </a:r>
            <a:r>
              <a:rPr lang="fr-FR" b="1" i="1"/>
              <a:t>ne sont pas</a:t>
            </a:r>
            <a:r>
              <a:rPr lang="fr-FR"/>
              <a:t> comptés dans la note finale des candidats.</a:t>
            </a:r>
          </a:p>
          <a:p>
            <a:pPr rtl="0">
              <a:spcBef>
                <a:spcPct val="30000"/>
              </a:spcBef>
              <a:buFont typeface="Arial" panose="020B0604020202020204" pitchFamily="34" charset="0"/>
              <a:buChar char="•"/>
            </a:pPr>
            <a:r>
              <a:rPr lang="fr-FR"/>
              <a:t>Il n'existe aucune diapositive distincte pour ces exercices dans le fichier PPT. Ils sont répertoriés dans les notes de la diapositive qui apparaissent avant ces exercices.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Création de sous-réseaux avec le préfixe /16 et /8</a:t>
            </a:r>
            <a:br>
              <a:rPr lang="en-US" dirty="0"/>
            </a:br>
            <a:r>
              <a:rPr lang="fr-FR" sz="2400"/>
              <a:t>Démonstration vidéo - Segmentation en sous-réseaux sur plusieurs octets</a:t>
            </a:r>
          </a:p>
        </p:txBody>
      </p:sp>
      <p:sp>
        <p:nvSpPr>
          <p:cNvPr id="7" name="Content Placeholder 3">
            <a:extLst>
              <a:ext uri="{FF2B5EF4-FFF2-40B4-BE49-F238E27FC236}">
                <a16:creationId xmlns:a16="http://schemas.microsoft.com/office/drawing/2014/main" id="{8F956245-A45E-4456-B4A9-43F254AE2811}"/>
              </a:ext>
            </a:extLst>
          </p:cNvPr>
          <p:cNvSpPr txBox="1">
            <a:spLocks/>
          </p:cNvSpPr>
          <p:nvPr/>
        </p:nvSpPr>
        <p:spPr>
          <a:xfrm>
            <a:off x="431971" y="855419"/>
            <a:ext cx="8345488"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rtl="0"/>
            <a:r>
              <a:rPr lang="fr-FR" sz="1600">
                <a:solidFill>
                  <a:srgbClr val="000000"/>
                </a:solidFill>
              </a:rPr>
              <a:t>Cette vidéo présentera la création de sous-réseaux sur plusieurs octets.</a:t>
            </a:r>
          </a:p>
        </p:txBody>
      </p:sp>
    </p:spTree>
    <p:extLst>
      <p:ext uri="{BB962C8B-B14F-4D97-AF65-F5344CB8AC3E}">
        <p14:creationId xmlns:p14="http://schemas.microsoft.com/office/powerpoint/2010/main" val="3742440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Création de sous-réseaux avec le préfixe /16 et /8</a:t>
            </a:r>
            <a:br>
              <a:rPr lang="en-US" dirty="0"/>
            </a:br>
            <a:r>
              <a:rPr lang="fr-FR" sz="2400"/>
              <a:t>Travaux pratiques - Formules de calcul des sous-réseaux IPv4</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r>
              <a:rPr lang="fr-FR" sz="1600">
                <a:solidFill>
                  <a:srgbClr val="000000"/>
                </a:solidFill>
              </a:rPr>
              <a:t>Au cours de ce travaux pratiques, vous réaliserez les objectifs suivants :</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Partie 1: Déterminer le sous-réseau d'adresses IPv4</a:t>
            </a:r>
          </a:p>
          <a:p>
            <a:pPr marL="342900" indent="-342900" algn="l" rtl="0">
              <a:buFont typeface="Arial" panose="020B0604020202020204" pitchFamily="34" charset="0"/>
              <a:buChar char="•"/>
            </a:pPr>
            <a:r>
              <a:rPr lang="fr-FR" sz="1600">
                <a:solidFill>
                  <a:srgbClr val="000000"/>
                </a:solidFill>
              </a:rPr>
              <a:t>Partie 2: Calculer le sous-réseau d'adresses IPv4</a:t>
            </a:r>
          </a:p>
        </p:txBody>
      </p:sp>
    </p:spTree>
    <p:extLst>
      <p:ext uri="{BB962C8B-B14F-4D97-AF65-F5344CB8AC3E}">
        <p14:creationId xmlns:p14="http://schemas.microsoft.com/office/powerpoint/2010/main" val="3497352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11.7 Segmentation du réseau selon ses besoins</a:t>
            </a:r>
          </a:p>
        </p:txBody>
      </p:sp>
    </p:spTree>
    <p:custDataLst>
      <p:tags r:id="rId1"/>
    </p:custDataLst>
    <p:extLst>
      <p:ext uri="{BB962C8B-B14F-4D97-AF65-F5344CB8AC3E}">
        <p14:creationId xmlns:p14="http://schemas.microsoft.com/office/powerpoint/2010/main" val="1599129250"/>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Sous-réseau pour répondre aux exigences</a:t>
            </a:r>
            <a:br>
              <a:rPr lang="en-US" dirty="0"/>
            </a:br>
            <a:r>
              <a:rPr lang="fr-FR" sz="2400"/>
              <a:t>Sous-réseau privé et espace d'adressage IPv4 public</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4985849" cy="3073946"/>
          </a:xfrm>
        </p:spPr>
        <p:txBody>
          <a:bodyPr/>
          <a:lstStyle/>
          <a:p>
            <a:pPr marL="0" indent="0" algn="l" rtl="0"/>
            <a:r>
              <a:rPr lang="fr-FR" sz="1600">
                <a:solidFill>
                  <a:srgbClr val="000000"/>
                </a:solidFill>
              </a:rPr>
              <a:t>Réseaux d'entreprises ont:</a:t>
            </a:r>
          </a:p>
          <a:p>
            <a:pPr marL="342900" indent="-342900" algn="l" rtl="0">
              <a:buFont typeface="Arial" panose="020B0604020202020204" pitchFamily="34" charset="0"/>
              <a:buChar char="•"/>
            </a:pPr>
            <a:r>
              <a:rPr lang="fr-FR" sz="1600">
                <a:solidFill>
                  <a:srgbClr val="000000"/>
                </a:solidFill>
              </a:rPr>
              <a:t>Intranet - Réseau interne d'une entreprise utilise généralement des adresses IPv4 privées.</a:t>
            </a:r>
          </a:p>
          <a:p>
            <a:pPr marL="342900" indent="-342900" algn="l" rtl="0">
              <a:buFont typeface="Arial" panose="020B0604020202020204" pitchFamily="34" charset="0"/>
              <a:buChar char="•"/>
            </a:pPr>
            <a:r>
              <a:rPr lang="fr-FR" sz="1600">
                <a:solidFill>
                  <a:srgbClr val="000000"/>
                </a:solidFill>
              </a:rPr>
              <a:t>DMZ — Une entreprise internet face aux serveurs. Les périphériques de la DMZ utilisent des adresses IPv4 publiques.</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Une entreprise pourrait utiliser le 10.0.0.0/8 et le sous-réseau sur la limite du réseau /16 ou /24. </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Les périphériques DMZ devraient être configurés avec des adresses IP publiques.</a:t>
            </a:r>
          </a:p>
        </p:txBody>
      </p:sp>
      <p:pic>
        <p:nvPicPr>
          <p:cNvPr id="2" name="Picture 1">
            <a:extLst>
              <a:ext uri="{FF2B5EF4-FFF2-40B4-BE49-F238E27FC236}">
                <a16:creationId xmlns:a16="http://schemas.microsoft.com/office/drawing/2014/main" id="{32D669F9-6546-4D50-B5D4-ED794ADFFF31}"/>
              </a:ext>
            </a:extLst>
          </p:cNvPr>
          <p:cNvPicPr>
            <a:picLocks noChangeAspect="1"/>
          </p:cNvPicPr>
          <p:nvPr/>
        </p:nvPicPr>
        <p:blipFill>
          <a:blip r:embed="rId3"/>
          <a:stretch>
            <a:fillRect/>
          </a:stretch>
        </p:blipFill>
        <p:spPr>
          <a:xfrm>
            <a:off x="5374134" y="1118336"/>
            <a:ext cx="3581835" cy="2392363"/>
          </a:xfrm>
          <a:prstGeom prst="rect">
            <a:avLst/>
          </a:prstGeom>
        </p:spPr>
      </p:pic>
    </p:spTree>
    <p:extLst>
      <p:ext uri="{BB962C8B-B14F-4D97-AF65-F5344CB8AC3E}">
        <p14:creationId xmlns:p14="http://schemas.microsoft.com/office/powerpoint/2010/main" val="1804487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Segmentation du réseau selon ses besoins</a:t>
            </a:r>
            <a:br>
              <a:rPr lang="en-US" dirty="0"/>
            </a:br>
            <a:r>
              <a:rPr lang="fr-FR" sz="2000"/>
              <a:t>Réduire les adresses IPv4 de l'hôte inutilisées et maximiser les sous-réseaux</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973381"/>
          </a:xfrm>
        </p:spPr>
        <p:txBody>
          <a:bodyPr/>
          <a:lstStyle/>
          <a:p>
            <a:pPr marL="0" indent="0" algn="l" rtl="0"/>
            <a:r>
              <a:rPr lang="fr-FR" sz="1600">
                <a:solidFill>
                  <a:srgbClr val="000000"/>
                </a:solidFill>
              </a:rPr>
              <a:t>Deux considérations sont à prendre en compte lors de la planification de sous-réseaux: </a:t>
            </a:r>
          </a:p>
          <a:p>
            <a:pPr marL="342900" indent="-342900" algn="l" rtl="0">
              <a:buFont typeface="Arial" panose="020B0604020202020204" pitchFamily="34" charset="0"/>
              <a:buChar char="•"/>
            </a:pPr>
            <a:r>
              <a:rPr lang="fr-FR" sz="1600">
                <a:solidFill>
                  <a:srgbClr val="000000"/>
                </a:solidFill>
              </a:rPr>
              <a:t>Le nombre d'adresses d'hôte nécessaires pour chaque réseau. </a:t>
            </a:r>
          </a:p>
          <a:p>
            <a:pPr marL="342900" indent="-342900" algn="l" rtl="0">
              <a:buFont typeface="Arial" panose="020B0604020202020204" pitchFamily="34" charset="0"/>
              <a:buChar char="•"/>
            </a:pPr>
            <a:r>
              <a:rPr lang="fr-FR" sz="1600">
                <a:solidFill>
                  <a:srgbClr val="000000"/>
                </a:solidFill>
              </a:rPr>
              <a:t>Le nombre de sous-réseaux nécessaires.</a:t>
            </a:r>
          </a:p>
          <a:p>
            <a:pPr marL="342900" indent="-342900" algn="l">
              <a:buFont typeface="Arial" panose="020B0604020202020204" pitchFamily="34" charset="0"/>
              <a:buChar char="•"/>
            </a:pPr>
            <a:endParaRPr lang="en-US" sz="1600" dirty="0">
              <a:solidFill>
                <a:srgbClr val="000000"/>
              </a:solidFill>
            </a:endParaRPr>
          </a:p>
        </p:txBody>
      </p:sp>
      <p:graphicFrame>
        <p:nvGraphicFramePr>
          <p:cNvPr id="6" name="Table 5">
            <a:extLst>
              <a:ext uri="{FF2B5EF4-FFF2-40B4-BE49-F238E27FC236}">
                <a16:creationId xmlns:a16="http://schemas.microsoft.com/office/drawing/2014/main" id="{2FCC84FF-7C82-4B7C-A9C2-37AE1AC6A2DC}"/>
              </a:ext>
            </a:extLst>
          </p:cNvPr>
          <p:cNvGraphicFramePr>
            <a:graphicFrameLocks noGrp="1"/>
          </p:cNvGraphicFramePr>
          <p:nvPr>
            <p:extLst>
              <p:ext uri="{D42A27DB-BD31-4B8C-83A1-F6EECF244321}">
                <p14:modId xmlns:p14="http://schemas.microsoft.com/office/powerpoint/2010/main" val="3854510119"/>
              </p:ext>
            </p:extLst>
          </p:nvPr>
        </p:nvGraphicFramePr>
        <p:xfrm>
          <a:off x="1207769" y="1944355"/>
          <a:ext cx="6728460" cy="2595880"/>
        </p:xfrm>
        <a:graphic>
          <a:graphicData uri="http://schemas.openxmlformats.org/drawingml/2006/table">
            <a:tbl>
              <a:tblPr firstRow="1" bandRow="1">
                <a:tableStyleId>{5C22544A-7EE6-4342-B048-85BDC9FD1C3A}</a:tableStyleId>
              </a:tblPr>
              <a:tblGrid>
                <a:gridCol w="960120">
                  <a:extLst>
                    <a:ext uri="{9D8B030D-6E8A-4147-A177-3AD203B41FA5}">
                      <a16:colId xmlns:a16="http://schemas.microsoft.com/office/drawing/2014/main" val="3173678455"/>
                    </a:ext>
                  </a:extLst>
                </a:gridCol>
                <a:gridCol w="1203960">
                  <a:extLst>
                    <a:ext uri="{9D8B030D-6E8A-4147-A177-3AD203B41FA5}">
                      <a16:colId xmlns:a16="http://schemas.microsoft.com/office/drawing/2014/main" val="1538934761"/>
                    </a:ext>
                  </a:extLst>
                </a:gridCol>
                <a:gridCol w="3092530">
                  <a:extLst>
                    <a:ext uri="{9D8B030D-6E8A-4147-A177-3AD203B41FA5}">
                      <a16:colId xmlns:a16="http://schemas.microsoft.com/office/drawing/2014/main" val="1045760004"/>
                    </a:ext>
                  </a:extLst>
                </a:gridCol>
                <a:gridCol w="747950">
                  <a:extLst>
                    <a:ext uri="{9D8B030D-6E8A-4147-A177-3AD203B41FA5}">
                      <a16:colId xmlns:a16="http://schemas.microsoft.com/office/drawing/2014/main" val="2485496051"/>
                    </a:ext>
                  </a:extLst>
                </a:gridCol>
                <a:gridCol w="723900">
                  <a:extLst>
                    <a:ext uri="{9D8B030D-6E8A-4147-A177-3AD203B41FA5}">
                      <a16:colId xmlns:a16="http://schemas.microsoft.com/office/drawing/2014/main" val="660007875"/>
                    </a:ext>
                  </a:extLst>
                </a:gridCol>
              </a:tblGrid>
              <a:tr h="370840">
                <a:tc>
                  <a:txBody>
                    <a:bodyPr/>
                    <a:lstStyle/>
                    <a:p>
                      <a:pPr algn="l" rtl="0" fontAlgn="ctr"/>
                      <a:r>
                        <a:rPr lang="fr-FR" sz="1000" b="1">
                          <a:effectLst/>
                        </a:rPr>
                        <a:t>Longueur de préfixe</a:t>
                      </a:r>
                    </a:p>
                  </a:txBody>
                  <a:tcPr marL="31750" marR="31750" marT="31750" marB="31750" anchor="ctr"/>
                </a:tc>
                <a:tc>
                  <a:txBody>
                    <a:bodyPr/>
                    <a:lstStyle/>
                    <a:p>
                      <a:pPr algn="l" rtl="0" fontAlgn="ctr"/>
                      <a:r>
                        <a:rPr lang="fr-FR" sz="1000" b="1">
                          <a:effectLst/>
                        </a:rPr>
                        <a:t>Masque de sous-réseau</a:t>
                      </a:r>
                    </a:p>
                  </a:txBody>
                  <a:tcPr marL="31750" marR="31750" marT="31750" marB="31750" anchor="ctr"/>
                </a:tc>
                <a:tc>
                  <a:txBody>
                    <a:bodyPr/>
                    <a:lstStyle/>
                    <a:p>
                      <a:pPr algn="l" rtl="0" fontAlgn="ctr"/>
                      <a:r>
                        <a:rPr lang="fr-FR" sz="1000" b="1">
                          <a:effectLst/>
                        </a:rPr>
                        <a:t>Masque de sous-réseau (binaire)</a:t>
                      </a:r>
                      <a:br>
                        <a:rPr lang="en-CA" sz="1000" b="1" dirty="0">
                          <a:effectLst/>
                        </a:rPr>
                      </a:br>
                      <a:r>
                        <a:rPr lang="fr-FR" sz="1000" b="1">
                          <a:effectLst/>
                        </a:rPr>
                        <a:t>(n = réseau, h = hôte)</a:t>
                      </a:r>
                    </a:p>
                  </a:txBody>
                  <a:tcPr marL="31750" marR="31750" marT="31750" marB="31750" anchor="ctr"/>
                </a:tc>
                <a:tc>
                  <a:txBody>
                    <a:bodyPr/>
                    <a:lstStyle/>
                    <a:p>
                      <a:pPr algn="l" rtl="0" fontAlgn="ctr"/>
                      <a:r>
                        <a:rPr lang="fr-FR" sz="1000" b="1">
                          <a:effectLst/>
                        </a:rPr>
                        <a:t>Nombre de sous-réseaux</a:t>
                      </a:r>
                    </a:p>
                  </a:txBody>
                  <a:tcPr marL="31750" marR="31750" marT="31750" marB="31750" anchor="ctr"/>
                </a:tc>
                <a:tc>
                  <a:txBody>
                    <a:bodyPr/>
                    <a:lstStyle/>
                    <a:p>
                      <a:pPr algn="l" rtl="0" fontAlgn="ctr"/>
                      <a:r>
                        <a:rPr lang="fr-FR" sz="1000" b="1">
                          <a:effectLst/>
                        </a:rPr>
                        <a:t>Nombre d'hôtes</a:t>
                      </a:r>
                    </a:p>
                  </a:txBody>
                  <a:tcPr marL="31750" marR="31750" marT="31750" marB="31750" anchor="ctr"/>
                </a:tc>
                <a:extLst>
                  <a:ext uri="{0D108BD9-81ED-4DB2-BD59-A6C34878D82A}">
                    <a16:rowId xmlns:a16="http://schemas.microsoft.com/office/drawing/2014/main" val="2275849055"/>
                  </a:ext>
                </a:extLst>
              </a:tr>
              <a:tr h="370840">
                <a:tc>
                  <a:txBody>
                    <a:bodyPr/>
                    <a:lstStyle/>
                    <a:p>
                      <a:pPr rtl="0" fontAlgn="ctr"/>
                      <a:r>
                        <a:rPr lang="fr-FR" sz="1000" b="0">
                          <a:effectLst/>
                        </a:rPr>
                        <a:t>/25</a:t>
                      </a:r>
                    </a:p>
                  </a:txBody>
                  <a:tcPr marL="31750" marR="31750" marT="31750" marB="31750" anchor="ctr"/>
                </a:tc>
                <a:tc>
                  <a:txBody>
                    <a:bodyPr/>
                    <a:lstStyle/>
                    <a:p>
                      <a:pPr rtl="0" fontAlgn="ctr"/>
                      <a:r>
                        <a:rPr lang="fr-FR" sz="1000" b="0">
                          <a:effectLst/>
                        </a:rPr>
                        <a:t>255.255.255.128</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a:t>
                      </a:r>
                      <a:r>
                        <a:rPr lang="fr-FR" sz="1000" b="0">
                          <a:effectLst/>
                          <a:latin typeface="Courier New" panose="02070309020205020404" pitchFamily="49" charset="0"/>
                          <a:cs typeface="Courier New" panose="02070309020205020404" pitchFamily="49" charset="0"/>
                        </a:rPr>
                        <a:t>hhhhhhh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a:t>
                      </a:r>
                      <a:r>
                        <a:rPr lang="fr-FR" sz="1000" b="0">
                          <a:effectLst/>
                          <a:latin typeface="Courier New" panose="02070309020205020404" pitchFamily="49" charset="0"/>
                          <a:cs typeface="Courier New" panose="02070309020205020404" pitchFamily="49" charset="0"/>
                        </a:rPr>
                        <a:t>0000000</a:t>
                      </a:r>
                    </a:p>
                  </a:txBody>
                  <a:tcPr marL="31750" marR="31750" marT="31750" marB="31750" anchor="ctr"/>
                </a:tc>
                <a:tc>
                  <a:txBody>
                    <a:bodyPr/>
                    <a:lstStyle/>
                    <a:p>
                      <a:pPr rtl="0" fontAlgn="ctr"/>
                      <a:r>
                        <a:rPr lang="fr-FR" sz="1000" b="1">
                          <a:effectLst/>
                        </a:rPr>
                        <a:t>2</a:t>
                      </a:r>
                    </a:p>
                  </a:txBody>
                  <a:tcPr marL="31750" marR="31750" marT="31750" marB="31750" anchor="ctr"/>
                </a:tc>
                <a:tc>
                  <a:txBody>
                    <a:bodyPr/>
                    <a:lstStyle/>
                    <a:p>
                      <a:pPr rtl="0" fontAlgn="ctr"/>
                      <a:r>
                        <a:rPr lang="fr-FR" sz="1000" b="0">
                          <a:effectLst/>
                        </a:rPr>
                        <a:t>126</a:t>
                      </a:r>
                    </a:p>
                  </a:txBody>
                  <a:tcPr marL="31750" marR="31750" marT="31750" marB="31750" anchor="ctr"/>
                </a:tc>
                <a:extLst>
                  <a:ext uri="{0D108BD9-81ED-4DB2-BD59-A6C34878D82A}">
                    <a16:rowId xmlns:a16="http://schemas.microsoft.com/office/drawing/2014/main" val="1601271128"/>
                  </a:ext>
                </a:extLst>
              </a:tr>
              <a:tr h="370840">
                <a:tc>
                  <a:txBody>
                    <a:bodyPr/>
                    <a:lstStyle/>
                    <a:p>
                      <a:pPr rtl="0" fontAlgn="ctr"/>
                      <a:r>
                        <a:rPr lang="fr-FR" sz="1000" b="0">
                          <a:effectLst/>
                        </a:rPr>
                        <a:t>/26</a:t>
                      </a:r>
                    </a:p>
                  </a:txBody>
                  <a:tcPr marL="31750" marR="31750" marT="31750" marB="31750" anchor="ctr"/>
                </a:tc>
                <a:tc>
                  <a:txBody>
                    <a:bodyPr/>
                    <a:lstStyle/>
                    <a:p>
                      <a:pPr rtl="0" fontAlgn="ctr"/>
                      <a:r>
                        <a:rPr lang="fr-FR" sz="1000" b="0">
                          <a:effectLst/>
                        </a:rPr>
                        <a:t>255.255.255.192</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a:t>
                      </a:r>
                      <a:r>
                        <a:rPr lang="fr-FR" sz="1000" b="0">
                          <a:effectLst/>
                          <a:latin typeface="Courier New" panose="02070309020205020404" pitchFamily="49" charset="0"/>
                          <a:cs typeface="Courier New" panose="02070309020205020404" pitchFamily="49" charset="0"/>
                        </a:rPr>
                        <a:t>hhhhhh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a:t>
                      </a:r>
                      <a:r>
                        <a:rPr lang="fr-FR" sz="1000" b="0">
                          <a:effectLst/>
                          <a:latin typeface="Courier New" panose="02070309020205020404" pitchFamily="49" charset="0"/>
                          <a:cs typeface="Courier New" panose="02070309020205020404" pitchFamily="49" charset="0"/>
                        </a:rPr>
                        <a:t>000000</a:t>
                      </a:r>
                    </a:p>
                  </a:txBody>
                  <a:tcPr marL="31750" marR="31750" marT="31750" marB="31750" anchor="ctr"/>
                </a:tc>
                <a:tc>
                  <a:txBody>
                    <a:bodyPr/>
                    <a:lstStyle/>
                    <a:p>
                      <a:pPr rtl="0" fontAlgn="ctr"/>
                      <a:r>
                        <a:rPr lang="fr-FR" sz="1000" b="1">
                          <a:effectLst/>
                        </a:rPr>
                        <a:t>4</a:t>
                      </a:r>
                    </a:p>
                  </a:txBody>
                  <a:tcPr marL="31750" marR="31750" marT="31750" marB="31750" anchor="ctr"/>
                </a:tc>
                <a:tc>
                  <a:txBody>
                    <a:bodyPr/>
                    <a:lstStyle/>
                    <a:p>
                      <a:pPr rtl="0" fontAlgn="ctr"/>
                      <a:r>
                        <a:rPr lang="fr-FR" sz="1000" b="0">
                          <a:effectLst/>
                        </a:rPr>
                        <a:t>62</a:t>
                      </a:r>
                    </a:p>
                  </a:txBody>
                  <a:tcPr marL="31750" marR="31750" marT="31750" marB="31750" anchor="ctr"/>
                </a:tc>
                <a:extLst>
                  <a:ext uri="{0D108BD9-81ED-4DB2-BD59-A6C34878D82A}">
                    <a16:rowId xmlns:a16="http://schemas.microsoft.com/office/drawing/2014/main" val="1999121572"/>
                  </a:ext>
                </a:extLst>
              </a:tr>
              <a:tr h="370840">
                <a:tc>
                  <a:txBody>
                    <a:bodyPr/>
                    <a:lstStyle/>
                    <a:p>
                      <a:pPr rtl="0" fontAlgn="ctr"/>
                      <a:r>
                        <a:rPr lang="fr-FR" sz="1000" b="0">
                          <a:effectLst/>
                        </a:rPr>
                        <a:t>/27</a:t>
                      </a:r>
                    </a:p>
                  </a:txBody>
                  <a:tcPr marL="31750" marR="31750" marT="31750" marB="31750" anchor="ctr"/>
                </a:tc>
                <a:tc>
                  <a:txBody>
                    <a:bodyPr/>
                    <a:lstStyle/>
                    <a:p>
                      <a:pPr rtl="0" fontAlgn="ctr"/>
                      <a:r>
                        <a:rPr lang="fr-FR" sz="1000" b="0">
                          <a:effectLst/>
                        </a:rPr>
                        <a:t>255.255.255.224</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nnn</a:t>
                      </a:r>
                      <a:r>
                        <a:rPr lang="fr-FR" sz="1000" b="0">
                          <a:effectLst/>
                          <a:latin typeface="Courier New" panose="02070309020205020404" pitchFamily="49" charset="0"/>
                          <a:cs typeface="Courier New" panose="02070309020205020404" pitchFamily="49" charset="0"/>
                        </a:rPr>
                        <a:t>hhhhh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111</a:t>
                      </a:r>
                      <a:r>
                        <a:rPr lang="fr-FR" sz="1000" b="0">
                          <a:effectLst/>
                          <a:latin typeface="Courier New" panose="02070309020205020404" pitchFamily="49" charset="0"/>
                          <a:cs typeface="Courier New" panose="02070309020205020404" pitchFamily="49" charset="0"/>
                        </a:rPr>
                        <a:t>00000</a:t>
                      </a:r>
                    </a:p>
                  </a:txBody>
                  <a:tcPr marL="31750" marR="31750" marT="31750" marB="31750" anchor="ctr"/>
                </a:tc>
                <a:tc>
                  <a:txBody>
                    <a:bodyPr/>
                    <a:lstStyle/>
                    <a:p>
                      <a:pPr rtl="0" fontAlgn="ctr"/>
                      <a:r>
                        <a:rPr lang="fr-FR" sz="1000" b="1">
                          <a:effectLst/>
                        </a:rPr>
                        <a:t>8</a:t>
                      </a:r>
                    </a:p>
                  </a:txBody>
                  <a:tcPr marL="31750" marR="31750" marT="31750" marB="31750" anchor="ctr"/>
                </a:tc>
                <a:tc>
                  <a:txBody>
                    <a:bodyPr/>
                    <a:lstStyle/>
                    <a:p>
                      <a:pPr rtl="0" fontAlgn="ctr"/>
                      <a:r>
                        <a:rPr lang="fr-FR" sz="1000" b="0">
                          <a:effectLst/>
                        </a:rPr>
                        <a:t>30</a:t>
                      </a:r>
                    </a:p>
                  </a:txBody>
                  <a:tcPr marL="31750" marR="31750" marT="31750" marB="31750" anchor="ctr"/>
                </a:tc>
                <a:extLst>
                  <a:ext uri="{0D108BD9-81ED-4DB2-BD59-A6C34878D82A}">
                    <a16:rowId xmlns:a16="http://schemas.microsoft.com/office/drawing/2014/main" val="346473952"/>
                  </a:ext>
                </a:extLst>
              </a:tr>
              <a:tr h="370840">
                <a:tc>
                  <a:txBody>
                    <a:bodyPr/>
                    <a:lstStyle/>
                    <a:p>
                      <a:pPr rtl="0" fontAlgn="ctr"/>
                      <a:r>
                        <a:rPr lang="fr-FR" sz="1000" b="0">
                          <a:effectLst/>
                        </a:rPr>
                        <a:t>/28</a:t>
                      </a:r>
                    </a:p>
                  </a:txBody>
                  <a:tcPr marL="31750" marR="31750" marT="31750" marB="31750" anchor="ctr"/>
                </a:tc>
                <a:tc>
                  <a:txBody>
                    <a:bodyPr/>
                    <a:lstStyle/>
                    <a:p>
                      <a:pPr rtl="0" fontAlgn="ctr"/>
                      <a:r>
                        <a:rPr lang="fr-FR" sz="1000" b="0">
                          <a:effectLst/>
                        </a:rPr>
                        <a:t>255.255.255.240</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nnnn</a:t>
                      </a:r>
                      <a:r>
                        <a:rPr lang="fr-FR" sz="1000" b="0">
                          <a:effectLst/>
                          <a:latin typeface="Courier New" panose="02070309020205020404" pitchFamily="49" charset="0"/>
                          <a:cs typeface="Courier New" panose="02070309020205020404" pitchFamily="49" charset="0"/>
                        </a:rPr>
                        <a:t>hhhh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1111</a:t>
                      </a:r>
                      <a:r>
                        <a:rPr lang="fr-FR" sz="1000" b="0">
                          <a:effectLst/>
                          <a:latin typeface="Courier New" panose="02070309020205020404" pitchFamily="49" charset="0"/>
                          <a:cs typeface="Courier New" panose="02070309020205020404" pitchFamily="49" charset="0"/>
                        </a:rPr>
                        <a:t>0000</a:t>
                      </a:r>
                    </a:p>
                  </a:txBody>
                  <a:tcPr marL="31750" marR="31750" marT="31750" marB="31750" anchor="ctr"/>
                </a:tc>
                <a:tc>
                  <a:txBody>
                    <a:bodyPr/>
                    <a:lstStyle/>
                    <a:p>
                      <a:pPr rtl="0" fontAlgn="ctr"/>
                      <a:r>
                        <a:rPr lang="fr-FR" sz="1000" b="1">
                          <a:effectLst/>
                        </a:rPr>
                        <a:t>16</a:t>
                      </a:r>
                    </a:p>
                  </a:txBody>
                  <a:tcPr marL="31750" marR="31750" marT="31750" marB="31750" anchor="ctr"/>
                </a:tc>
                <a:tc>
                  <a:txBody>
                    <a:bodyPr/>
                    <a:lstStyle/>
                    <a:p>
                      <a:pPr rtl="0" fontAlgn="ctr"/>
                      <a:r>
                        <a:rPr lang="fr-FR" sz="1000" b="0">
                          <a:effectLst/>
                        </a:rPr>
                        <a:t>14</a:t>
                      </a:r>
                    </a:p>
                  </a:txBody>
                  <a:tcPr marL="31750" marR="31750" marT="31750" marB="31750" anchor="ctr"/>
                </a:tc>
                <a:extLst>
                  <a:ext uri="{0D108BD9-81ED-4DB2-BD59-A6C34878D82A}">
                    <a16:rowId xmlns:a16="http://schemas.microsoft.com/office/drawing/2014/main" val="1694683452"/>
                  </a:ext>
                </a:extLst>
              </a:tr>
              <a:tr h="370840">
                <a:tc>
                  <a:txBody>
                    <a:bodyPr/>
                    <a:lstStyle/>
                    <a:p>
                      <a:pPr rtl="0" fontAlgn="ctr"/>
                      <a:r>
                        <a:rPr lang="fr-FR" sz="1000" b="0">
                          <a:effectLst/>
                        </a:rPr>
                        <a:t>/29</a:t>
                      </a:r>
                    </a:p>
                  </a:txBody>
                  <a:tcPr marL="31750" marR="31750" marT="31750" marB="31750" anchor="ctr"/>
                </a:tc>
                <a:tc>
                  <a:txBody>
                    <a:bodyPr/>
                    <a:lstStyle/>
                    <a:p>
                      <a:pPr rtl="0" fontAlgn="ctr"/>
                      <a:r>
                        <a:rPr lang="fr-FR" sz="1000" b="0">
                          <a:effectLst/>
                        </a:rPr>
                        <a:t>255.255.255.248</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nnnnn</a:t>
                      </a:r>
                      <a:r>
                        <a:rPr lang="fr-FR" sz="1000" b="0">
                          <a:effectLst/>
                          <a:latin typeface="Courier New" panose="02070309020205020404" pitchFamily="49" charset="0"/>
                          <a:cs typeface="Courier New" panose="02070309020205020404" pitchFamily="49" charset="0"/>
                        </a:rPr>
                        <a:t>hhh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11111</a:t>
                      </a:r>
                      <a:r>
                        <a:rPr lang="fr-FR" sz="1000" b="0">
                          <a:effectLst/>
                          <a:latin typeface="Courier New" panose="02070309020205020404" pitchFamily="49" charset="0"/>
                          <a:cs typeface="Courier New" panose="02070309020205020404" pitchFamily="49" charset="0"/>
                        </a:rPr>
                        <a:t>000</a:t>
                      </a:r>
                    </a:p>
                  </a:txBody>
                  <a:tcPr marL="31750" marR="31750" marT="31750" marB="31750" anchor="ctr"/>
                </a:tc>
                <a:tc>
                  <a:txBody>
                    <a:bodyPr/>
                    <a:lstStyle/>
                    <a:p>
                      <a:pPr rtl="0" fontAlgn="ctr"/>
                      <a:r>
                        <a:rPr lang="fr-FR" sz="1000" b="1">
                          <a:effectLst/>
                        </a:rPr>
                        <a:t>32</a:t>
                      </a:r>
                    </a:p>
                  </a:txBody>
                  <a:tcPr marL="31750" marR="31750" marT="31750" marB="31750" anchor="ctr"/>
                </a:tc>
                <a:tc>
                  <a:txBody>
                    <a:bodyPr/>
                    <a:lstStyle/>
                    <a:p>
                      <a:pPr rtl="0" fontAlgn="ctr"/>
                      <a:r>
                        <a:rPr lang="fr-FR" sz="1000" b="0">
                          <a:effectLst/>
                        </a:rPr>
                        <a:t>6</a:t>
                      </a:r>
                    </a:p>
                  </a:txBody>
                  <a:tcPr marL="31750" marR="31750" marT="31750" marB="31750" anchor="ctr"/>
                </a:tc>
                <a:extLst>
                  <a:ext uri="{0D108BD9-81ED-4DB2-BD59-A6C34878D82A}">
                    <a16:rowId xmlns:a16="http://schemas.microsoft.com/office/drawing/2014/main" val="2090259769"/>
                  </a:ext>
                </a:extLst>
              </a:tr>
              <a:tr h="370840">
                <a:tc>
                  <a:txBody>
                    <a:bodyPr/>
                    <a:lstStyle/>
                    <a:p>
                      <a:pPr rtl="0" fontAlgn="ctr"/>
                      <a:r>
                        <a:rPr lang="fr-FR" sz="1000" b="0">
                          <a:effectLst/>
                        </a:rPr>
                        <a:t>/30</a:t>
                      </a:r>
                    </a:p>
                  </a:txBody>
                  <a:tcPr marL="31750" marR="31750" marT="31750" marB="31750" anchor="ctr"/>
                </a:tc>
                <a:tc>
                  <a:txBody>
                    <a:bodyPr/>
                    <a:lstStyle/>
                    <a:p>
                      <a:pPr rtl="0" fontAlgn="ctr"/>
                      <a:r>
                        <a:rPr lang="fr-FR" sz="1000" b="0">
                          <a:effectLst/>
                        </a:rPr>
                        <a:t>255.255.255.252</a:t>
                      </a:r>
                    </a:p>
                  </a:txBody>
                  <a:tcPr marL="31750" marR="31750" marT="31750" marB="31750" anchor="ctr"/>
                </a:tc>
                <a:tc>
                  <a:txBody>
                    <a:bodyPr/>
                    <a:lstStyle/>
                    <a:p>
                      <a:pPr rtl="0" fontAlgn="ctr"/>
                      <a:r>
                        <a:rPr lang="fr-FR" sz="1000" b="0">
                          <a:effectLst/>
                          <a:latin typeface="Courier New" panose="02070309020205020404" pitchFamily="49" charset="0"/>
                          <a:cs typeface="Courier New" panose="02070309020205020404" pitchFamily="49" charset="0"/>
                        </a:rPr>
                        <a:t>nnnnnnnn.nnnnnnnn.nnnnnnnn.</a:t>
                      </a:r>
                      <a:r>
                        <a:rPr lang="fr-FR" sz="1000" b="1">
                          <a:effectLst/>
                          <a:latin typeface="Courier New" panose="02070309020205020404" pitchFamily="49" charset="0"/>
                          <a:cs typeface="Courier New" panose="02070309020205020404" pitchFamily="49" charset="0"/>
                        </a:rPr>
                        <a:t>nnnnnn</a:t>
                      </a:r>
                      <a:r>
                        <a:rPr lang="fr-FR" sz="1000" b="0">
                          <a:effectLst/>
                          <a:latin typeface="Courier New" panose="02070309020205020404" pitchFamily="49" charset="0"/>
                          <a:cs typeface="Courier New" panose="02070309020205020404" pitchFamily="49" charset="0"/>
                        </a:rPr>
                        <a:t>hh</a:t>
                      </a:r>
                      <a:br>
                        <a:rPr lang="en-CA" sz="1000" b="0" dirty="0">
                          <a:effectLst/>
                          <a:latin typeface="Courier New" panose="02070309020205020404" pitchFamily="49" charset="0"/>
                          <a:cs typeface="Courier New" panose="02070309020205020404" pitchFamily="49" charset="0"/>
                        </a:rPr>
                      </a:br>
                      <a:r>
                        <a:rPr lang="fr-FR" sz="1000" b="0">
                          <a:effectLst/>
                          <a:latin typeface="Courier New" panose="02070309020205020404" pitchFamily="49" charset="0"/>
                          <a:cs typeface="Courier New" panose="02070309020205020404" pitchFamily="49" charset="0"/>
                        </a:rPr>
                        <a:t>11111111.11111111.11111111.</a:t>
                      </a:r>
                      <a:r>
                        <a:rPr lang="fr-FR" sz="1000" b="1">
                          <a:effectLst/>
                          <a:latin typeface="Courier New" panose="02070309020205020404" pitchFamily="49" charset="0"/>
                          <a:cs typeface="Courier New" panose="02070309020205020404" pitchFamily="49" charset="0"/>
                        </a:rPr>
                        <a:t>111111</a:t>
                      </a:r>
                      <a:r>
                        <a:rPr lang="fr-FR" sz="1000" b="0">
                          <a:effectLst/>
                          <a:latin typeface="Courier New" panose="02070309020205020404" pitchFamily="49" charset="0"/>
                          <a:cs typeface="Courier New" panose="02070309020205020404" pitchFamily="49" charset="0"/>
                        </a:rPr>
                        <a:t>00</a:t>
                      </a:r>
                    </a:p>
                  </a:txBody>
                  <a:tcPr marL="31750" marR="31750" marT="31750" marB="31750" anchor="ctr"/>
                </a:tc>
                <a:tc>
                  <a:txBody>
                    <a:bodyPr/>
                    <a:lstStyle/>
                    <a:p>
                      <a:pPr rtl="0" fontAlgn="ctr"/>
                      <a:r>
                        <a:rPr lang="fr-FR" sz="1000" b="1">
                          <a:effectLst/>
                        </a:rPr>
                        <a:t>64</a:t>
                      </a:r>
                    </a:p>
                  </a:txBody>
                  <a:tcPr marL="31750" marR="31750" marT="31750" marB="31750" anchor="ctr"/>
                </a:tc>
                <a:tc>
                  <a:txBody>
                    <a:bodyPr/>
                    <a:lstStyle/>
                    <a:p>
                      <a:pPr rtl="0" fontAlgn="ctr"/>
                      <a:r>
                        <a:rPr lang="fr-FR" sz="1000" b="0">
                          <a:effectLst/>
                        </a:rPr>
                        <a:t>2</a:t>
                      </a:r>
                    </a:p>
                  </a:txBody>
                  <a:tcPr marL="31750" marR="31750" marT="31750" marB="31750" anchor="ctr"/>
                </a:tc>
                <a:extLst>
                  <a:ext uri="{0D108BD9-81ED-4DB2-BD59-A6C34878D82A}">
                    <a16:rowId xmlns:a16="http://schemas.microsoft.com/office/drawing/2014/main" val="4211026032"/>
                  </a:ext>
                </a:extLst>
              </a:tr>
            </a:tbl>
          </a:graphicData>
        </a:graphic>
      </p:graphicFrame>
      <p:cxnSp>
        <p:nvCxnSpPr>
          <p:cNvPr id="10" name="Connector: Elbow 9">
            <a:extLst>
              <a:ext uri="{FF2B5EF4-FFF2-40B4-BE49-F238E27FC236}">
                <a16:creationId xmlns:a16="http://schemas.microsoft.com/office/drawing/2014/main" id="{52049570-73E8-4725-BB39-4CAE9ED89E03}"/>
              </a:ext>
            </a:extLst>
          </p:cNvPr>
          <p:cNvCxnSpPr>
            <a:cxnSpLocks/>
          </p:cNvCxnSpPr>
          <p:nvPr/>
        </p:nvCxnSpPr>
        <p:spPr>
          <a:xfrm>
            <a:off x="6019800" y="1304168"/>
            <a:ext cx="1516380" cy="602479"/>
          </a:xfrm>
          <a:prstGeom prst="bentConnector2">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or: Elbow 12">
            <a:extLst>
              <a:ext uri="{FF2B5EF4-FFF2-40B4-BE49-F238E27FC236}">
                <a16:creationId xmlns:a16="http://schemas.microsoft.com/office/drawing/2014/main" id="{FFFCA02D-B099-4C7E-83CA-8A71906FCE6C}"/>
              </a:ext>
            </a:extLst>
          </p:cNvPr>
          <p:cNvCxnSpPr>
            <a:cxnSpLocks/>
          </p:cNvCxnSpPr>
          <p:nvPr/>
        </p:nvCxnSpPr>
        <p:spPr>
          <a:xfrm>
            <a:off x="4709160" y="1605407"/>
            <a:ext cx="2119081" cy="301240"/>
          </a:xfrm>
          <a:prstGeom prst="bentConnector2">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707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Segmentation du réseau selon ses besoins</a:t>
            </a:r>
            <a:br>
              <a:rPr lang="en-US" dirty="0"/>
            </a:br>
            <a:r>
              <a:rPr lang="fr-FR" sz="2400"/>
              <a:t>Exemple de besoins d'un réseau</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2" y="855419"/>
            <a:ext cx="4709280" cy="3073946"/>
          </a:xfrm>
        </p:spPr>
        <p:txBody>
          <a:bodyPr/>
          <a:lstStyle/>
          <a:p>
            <a:pPr marL="342900" indent="-342900" algn="l" rtl="0">
              <a:buFont typeface="Arial" panose="020B0604020202020204" pitchFamily="34" charset="0"/>
              <a:buChar char="•"/>
            </a:pPr>
            <a:r>
              <a:rPr lang="fr-FR" sz="1600">
                <a:solidFill>
                  <a:srgbClr val="000000"/>
                </a:solidFill>
              </a:rPr>
              <a:t>Dans cet exemple, le siège social a attribué l'adresse réseau publique 172.16.0.0/22 (10 bits d'hôte) par son ISP (FAI) qui fournisse 1022 adresses d'hôte.</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Il y a cinq sites et donc cinq connexions Internet, ce qui signifie que l'organisation a besoin de 10 sous-réseaux avec le plus grand sous-réseau nécessite 40 adresses.</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Il a attribué 10 sous-réseaux avec un masque de sous-réseau /26 (c'est-à-dire 255.255.255.192).</a:t>
            </a:r>
          </a:p>
          <a:p>
            <a:pPr marL="342900" indent="-342900" algn="l">
              <a:buFont typeface="Arial" panose="020B0604020202020204" pitchFamily="34" charset="0"/>
              <a:buChar char="•"/>
            </a:pPr>
            <a:endParaRPr lang="en-US" sz="1600" dirty="0">
              <a:solidFill>
                <a:srgbClr val="000000"/>
              </a:solidFill>
            </a:endParaRPr>
          </a:p>
        </p:txBody>
      </p:sp>
      <p:pic>
        <p:nvPicPr>
          <p:cNvPr id="2" name="Picture 1">
            <a:extLst>
              <a:ext uri="{FF2B5EF4-FFF2-40B4-BE49-F238E27FC236}">
                <a16:creationId xmlns:a16="http://schemas.microsoft.com/office/drawing/2014/main" id="{E326F2B6-A5EE-4BC1-9196-BEEE11210114}"/>
              </a:ext>
            </a:extLst>
          </p:cNvPr>
          <p:cNvPicPr>
            <a:picLocks noChangeAspect="1"/>
          </p:cNvPicPr>
          <p:nvPr/>
        </p:nvPicPr>
        <p:blipFill>
          <a:blip r:embed="rId3"/>
          <a:stretch>
            <a:fillRect/>
          </a:stretch>
        </p:blipFill>
        <p:spPr>
          <a:xfrm>
            <a:off x="5600700" y="925762"/>
            <a:ext cx="3031600" cy="1088497"/>
          </a:xfrm>
          <a:prstGeom prst="rect">
            <a:avLst/>
          </a:prstGeom>
        </p:spPr>
      </p:pic>
      <p:pic>
        <p:nvPicPr>
          <p:cNvPr id="5" name="Picture 4">
            <a:extLst>
              <a:ext uri="{FF2B5EF4-FFF2-40B4-BE49-F238E27FC236}">
                <a16:creationId xmlns:a16="http://schemas.microsoft.com/office/drawing/2014/main" id="{A4D967D5-2BEE-4CAF-BF74-C8F6AFDA0F51}"/>
              </a:ext>
            </a:extLst>
          </p:cNvPr>
          <p:cNvPicPr>
            <a:picLocks noChangeAspect="1"/>
          </p:cNvPicPr>
          <p:nvPr/>
        </p:nvPicPr>
        <p:blipFill>
          <a:blip r:embed="rId4"/>
          <a:stretch>
            <a:fillRect/>
          </a:stretch>
        </p:blipFill>
        <p:spPr>
          <a:xfrm>
            <a:off x="5273229" y="2208184"/>
            <a:ext cx="3616498" cy="2406479"/>
          </a:xfrm>
          <a:prstGeom prst="rect">
            <a:avLst/>
          </a:prstGeom>
        </p:spPr>
      </p:pic>
    </p:spTree>
    <p:extLst>
      <p:ext uri="{BB962C8B-B14F-4D97-AF65-F5344CB8AC3E}">
        <p14:creationId xmlns:p14="http://schemas.microsoft.com/office/powerpoint/2010/main" val="2088203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Segmentation du réseau selon ses besoins</a:t>
            </a:r>
            <a:br>
              <a:rPr lang="en-US" dirty="0"/>
            </a:br>
            <a:r>
              <a:rPr lang="fr-FR" sz="2400"/>
              <a:t>Packet Tracer - Scénario de segmentation en sous-réseaux</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spcBef>
                <a:spcPts val="0"/>
              </a:spcBef>
            </a:pPr>
            <a:r>
              <a:rPr lang="fr-FR" sz="1600">
                <a:solidFill>
                  <a:srgbClr val="000000"/>
                </a:solidFill>
              </a:rPr>
              <a:t>Dans le cadre de ce Packet Tracer, vous ferez ce qui suit :</a:t>
            </a:r>
          </a:p>
          <a:p>
            <a:pPr marL="0" indent="0" algn="l">
              <a:spcBef>
                <a:spcPts val="0"/>
              </a:spcBef>
            </a:pPr>
            <a:endParaRPr lang="en-US" sz="1600" dirty="0">
              <a:solidFill>
                <a:srgbClr val="000000"/>
              </a:solidFill>
            </a:endParaRP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Concevoir un schéma d'adressage IP</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Attribuer des adresses IP aux périphériques réseau et vérifier la connectivité</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1898786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11.8 VLSM</a:t>
            </a:r>
            <a:br>
              <a:rPr lang="en-CA" dirty="0">
                <a:solidFill>
                  <a:schemeClr val="accent5">
                    <a:lumMod val="40000"/>
                    <a:lumOff val="60000"/>
                  </a:schemeClr>
                </a:solidFill>
              </a:rPr>
            </a:br>
            <a:endParaRPr lang="en-CA"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616898405"/>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br>
              <a:rPr lang="en-US" dirty="0"/>
            </a:br>
            <a:r>
              <a:rPr lang="fr-FR" sz="2400"/>
              <a:t>Vidéo VLSM — Notions de base VLSM</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342900" indent="-342900" algn="l" rtl="0">
              <a:buFont typeface="Arial" panose="020B0604020202020204" pitchFamily="34" charset="0"/>
              <a:buChar char="•"/>
            </a:pPr>
            <a:r>
              <a:rPr lang="fr-FR" sz="1600">
                <a:solidFill>
                  <a:srgbClr val="000000"/>
                </a:solidFill>
              </a:rPr>
              <a:t>Cette vidéo expliquera les bases de VLSM.</a:t>
            </a:r>
          </a:p>
        </p:txBody>
      </p:sp>
    </p:spTree>
    <p:extLst>
      <p:ext uri="{BB962C8B-B14F-4D97-AF65-F5344CB8AC3E}">
        <p14:creationId xmlns:p14="http://schemas.microsoft.com/office/powerpoint/2010/main" val="635394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VLSM</a:t>
            </a:r>
            <a:br>
              <a:rPr lang="en-US" dirty="0"/>
            </a:br>
            <a:r>
              <a:rPr lang="fr-FR" sz="2400"/>
              <a:t>Vidéo - Exemple de VLSM</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342900" indent="-342900" algn="l" rtl="0">
              <a:buFont typeface="Arial" panose="020B0604020202020204" pitchFamily="34" charset="0"/>
              <a:buChar char="•"/>
            </a:pPr>
            <a:r>
              <a:rPr lang="fr-FR" sz="1600">
                <a:solidFill>
                  <a:srgbClr val="000000"/>
                </a:solidFill>
              </a:rPr>
              <a:t>Cette vidéo présentera la création de sous-réseaux spécifiques aux besoins du réseau.</a:t>
            </a:r>
          </a:p>
        </p:txBody>
      </p:sp>
    </p:spTree>
    <p:extLst>
      <p:ext uri="{BB962C8B-B14F-4D97-AF65-F5344CB8AC3E}">
        <p14:creationId xmlns:p14="http://schemas.microsoft.com/office/powerpoint/2010/main" val="1857471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Ces activités sont effectuées à l'aide du traceur de paquets en mode physique. </a:t>
            </a:r>
          </a:p>
          <a:p>
            <a:pPr rtl="0">
              <a:spcBef>
                <a:spcPct val="30000"/>
              </a:spcBef>
              <a:buFont typeface="Arial" panose="020B0604020202020204" pitchFamily="34" charset="0"/>
              <a:buChar char="•"/>
            </a:pPr>
            <a:r>
              <a:rPr lang="fr-FR"/>
              <a:t>Ils sont conçus pour émuler les travaux pratiques correspondants. </a:t>
            </a:r>
          </a:p>
          <a:p>
            <a:pPr rtl="0">
              <a:spcBef>
                <a:spcPct val="30000"/>
              </a:spcBef>
              <a:buFont typeface="Arial" panose="020B0604020202020204" pitchFamily="34" charset="0"/>
              <a:buChar char="•"/>
            </a:pPr>
            <a:r>
              <a:rPr lang="fr-FR"/>
              <a:t>Ils peuvent être utilisés à la place du laboratoire lorsque l'accès à l'équipement physique n'est pas possible. </a:t>
            </a:r>
          </a:p>
          <a:p>
            <a:pPr rtl="0">
              <a:spcBef>
                <a:spcPct val="30000"/>
              </a:spcBef>
              <a:buFont typeface="Arial" panose="020B0604020202020204" pitchFamily="34" charset="0"/>
              <a:buChar char="•"/>
            </a:pPr>
            <a:r>
              <a:rPr lang="fr-FR"/>
              <a:t>Souvent, ces activités n'ont pas le niveau d'échafaudages qui est présent dans les activités PT qui précèdent immédiatement ces activités.</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2400"/>
              <a:t>Conservation des adresses IPv4</a:t>
            </a:r>
            <a:r>
              <a:rPr lang="fr-FR" sz="1600"/>
              <a:t>VLSM</a:t>
            </a:r>
            <a:br>
              <a:rPr lang="en-US" dirty="0"/>
            </a:br>
            <a:endParaRPr lang="en-US" dirty="0"/>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1510709"/>
          </a:xfrm>
        </p:spPr>
        <p:txBody>
          <a:bodyPr/>
          <a:lstStyle/>
          <a:p>
            <a:pPr marL="0" indent="0" algn="l" rtl="0"/>
            <a:r>
              <a:rPr lang="fr-FR" sz="1600">
                <a:solidFill>
                  <a:srgbClr val="000000"/>
                </a:solidFill>
              </a:rPr>
              <a:t>Compte tenu de la topologie, 7 sous-réseaux sont nécessaires (c'est-à-dire quatre LAN et trois liaisons WAN) et le plus grand nombre d'hôtes se trouve dans le bureau D avec 28 hôtes.</a:t>
            </a:r>
          </a:p>
          <a:p>
            <a:pPr marL="342900" indent="-342900" algn="l">
              <a:buFont typeface="Arial" panose="020B0604020202020204" pitchFamily="34" charset="0"/>
              <a:buChar char="•"/>
            </a:pPr>
            <a:endParaRPr lang="en-US" sz="1600" dirty="0">
              <a:solidFill>
                <a:srgbClr val="000000"/>
              </a:solidFill>
            </a:endParaRPr>
          </a:p>
          <a:p>
            <a:pPr marL="342900" indent="-342900" algn="l" rtl="0">
              <a:buFont typeface="Arial" panose="020B0604020202020204" pitchFamily="34" charset="0"/>
              <a:buChar char="•"/>
            </a:pPr>
            <a:r>
              <a:rPr lang="fr-FR" sz="1600">
                <a:solidFill>
                  <a:srgbClr val="000000"/>
                </a:solidFill>
              </a:rPr>
              <a:t>Un masque /27 fournirait 8 sous-réseaux de 30 adresses IP hôtes et prendrait donc en charge cette topologie.</a:t>
            </a: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pic>
        <p:nvPicPr>
          <p:cNvPr id="2" name="Picture 1">
            <a:extLst>
              <a:ext uri="{FF2B5EF4-FFF2-40B4-BE49-F238E27FC236}">
                <a16:creationId xmlns:a16="http://schemas.microsoft.com/office/drawing/2014/main" id="{3D6B421B-63BE-47B3-B5D3-2A12580CC07D}"/>
              </a:ext>
            </a:extLst>
          </p:cNvPr>
          <p:cNvPicPr>
            <a:picLocks noChangeAspect="1"/>
          </p:cNvPicPr>
          <p:nvPr/>
        </p:nvPicPr>
        <p:blipFill>
          <a:blip r:embed="rId3"/>
          <a:stretch>
            <a:fillRect/>
          </a:stretch>
        </p:blipFill>
        <p:spPr>
          <a:xfrm>
            <a:off x="1730096" y="2771225"/>
            <a:ext cx="5683805" cy="1542972"/>
          </a:xfrm>
          <a:prstGeom prst="rect">
            <a:avLst/>
          </a:prstGeom>
        </p:spPr>
      </p:pic>
    </p:spTree>
    <p:extLst>
      <p:ext uri="{BB962C8B-B14F-4D97-AF65-F5344CB8AC3E}">
        <p14:creationId xmlns:p14="http://schemas.microsoft.com/office/powerpoint/2010/main" val="3774275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VLSM</a:t>
            </a:r>
            <a:br>
              <a:rPr lang="en-US" dirty="0"/>
            </a:br>
            <a:r>
              <a:rPr lang="fr-FR" sz="2400"/>
              <a:t>Conservation des adresses IPv4 (suite)</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6091377" cy="944845"/>
          </a:xfrm>
        </p:spPr>
        <p:txBody>
          <a:bodyPr/>
          <a:lstStyle/>
          <a:p>
            <a:pPr marL="0" indent="0" algn="l" rtl="0"/>
            <a:r>
              <a:rPr lang="fr-FR" sz="1600">
                <a:solidFill>
                  <a:srgbClr val="000000"/>
                </a:solidFill>
              </a:rPr>
              <a:t>Cependant, les liaisons WAN point à point nécessitent seulement deux adresses et gaspillent donc 28 adresses chacune pour un total de 84 adresses inutilisées.</a:t>
            </a:r>
          </a:p>
          <a:p>
            <a:pPr marL="342900" indent="-342900" algn="l">
              <a:buFont typeface="Arial" panose="020B0604020202020204" pitchFamily="34" charset="0"/>
              <a:buChar char="•"/>
            </a:pPr>
            <a:endParaRPr lang="en-US" sz="1600" dirty="0">
              <a:solidFill>
                <a:srgbClr val="000000"/>
              </a:solidFill>
            </a:endParaRPr>
          </a:p>
          <a:p>
            <a:pPr marL="342900" indent="-342900" algn="l">
              <a:buFont typeface="Arial" panose="020B0604020202020204" pitchFamily="34" charset="0"/>
              <a:buChar char="•"/>
            </a:pPr>
            <a:endParaRPr lang="en-US" sz="1600" dirty="0">
              <a:solidFill>
                <a:srgbClr val="000000"/>
              </a:solidFill>
            </a:endParaRPr>
          </a:p>
        </p:txBody>
      </p:sp>
      <p:pic>
        <p:nvPicPr>
          <p:cNvPr id="5" name="Picture 4">
            <a:extLst>
              <a:ext uri="{FF2B5EF4-FFF2-40B4-BE49-F238E27FC236}">
                <a16:creationId xmlns:a16="http://schemas.microsoft.com/office/drawing/2014/main" id="{3739215E-8970-45B2-8162-265CF46FAA0E}"/>
              </a:ext>
            </a:extLst>
          </p:cNvPr>
          <p:cNvPicPr>
            <a:picLocks noChangeAspect="1"/>
          </p:cNvPicPr>
          <p:nvPr/>
        </p:nvPicPr>
        <p:blipFill>
          <a:blip r:embed="rId3"/>
          <a:stretch>
            <a:fillRect/>
          </a:stretch>
        </p:blipFill>
        <p:spPr>
          <a:xfrm>
            <a:off x="6632093" y="731837"/>
            <a:ext cx="2221789" cy="944845"/>
          </a:xfrm>
          <a:prstGeom prst="rect">
            <a:avLst/>
          </a:prstGeom>
        </p:spPr>
      </p:pic>
      <p:pic>
        <p:nvPicPr>
          <p:cNvPr id="2" name="Picture 1">
            <a:extLst>
              <a:ext uri="{FF2B5EF4-FFF2-40B4-BE49-F238E27FC236}">
                <a16:creationId xmlns:a16="http://schemas.microsoft.com/office/drawing/2014/main" id="{3D6B421B-63BE-47B3-B5D3-2A12580CC07D}"/>
              </a:ext>
            </a:extLst>
          </p:cNvPr>
          <p:cNvPicPr>
            <a:picLocks noChangeAspect="1"/>
          </p:cNvPicPr>
          <p:nvPr/>
        </p:nvPicPr>
        <p:blipFill>
          <a:blip r:embed="rId4"/>
          <a:stretch>
            <a:fillRect/>
          </a:stretch>
        </p:blipFill>
        <p:spPr>
          <a:xfrm>
            <a:off x="1730097" y="1800264"/>
            <a:ext cx="5683805" cy="1542972"/>
          </a:xfrm>
          <a:prstGeom prst="rect">
            <a:avLst/>
          </a:prstGeom>
        </p:spPr>
      </p:pic>
      <p:sp>
        <p:nvSpPr>
          <p:cNvPr id="6" name="Content Placeholder 3">
            <a:extLst>
              <a:ext uri="{FF2B5EF4-FFF2-40B4-BE49-F238E27FC236}">
                <a16:creationId xmlns:a16="http://schemas.microsoft.com/office/drawing/2014/main" id="{C9D0A209-0C20-474A-8988-82BCE662C636}"/>
              </a:ext>
            </a:extLst>
          </p:cNvPr>
          <p:cNvSpPr txBox="1">
            <a:spLocks/>
          </p:cNvSpPr>
          <p:nvPr/>
        </p:nvSpPr>
        <p:spPr>
          <a:xfrm>
            <a:off x="431971" y="3343237"/>
            <a:ext cx="8280058" cy="1304964"/>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lang="fr-FR" sz="1600">
                <a:solidFill>
                  <a:srgbClr val="000000"/>
                </a:solidFill>
              </a:rPr>
              <a:t>L'application d'un schéma de création de sous-réseaux classique à un scénario n'est pas très efficace.</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VLSM a été développé pour éviter le gaspillage d'adresses en nous permettant de segmenter un réseau en sous-réseau.</a:t>
            </a:r>
          </a:p>
        </p:txBody>
      </p:sp>
    </p:spTree>
    <p:extLst>
      <p:ext uri="{BB962C8B-B14F-4D97-AF65-F5344CB8AC3E}">
        <p14:creationId xmlns:p14="http://schemas.microsoft.com/office/powerpoint/2010/main" val="2017126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VLSM</a:t>
            </a:r>
            <a:br>
              <a:rPr lang="en-US" dirty="0"/>
            </a:br>
            <a:r>
              <a:rPr lang="fr-FR" sz="2400"/>
              <a:t>VLSM</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15154" y="855420"/>
            <a:ext cx="5519249" cy="2411390"/>
          </a:xfrm>
        </p:spPr>
        <p:txBody>
          <a:bodyPr/>
          <a:lstStyle/>
          <a:p>
            <a:pPr marL="342900" indent="-342900" algn="l" rtl="0">
              <a:buFont typeface="Arial" panose="020B0604020202020204" pitchFamily="34" charset="0"/>
              <a:buChar char="•"/>
            </a:pPr>
            <a:r>
              <a:rPr lang="fr-FR" sz="1600">
                <a:solidFill>
                  <a:srgbClr val="000000"/>
                </a:solidFill>
              </a:rPr>
              <a:t>Le côté gauche affiche le schéma de sous-réseau traditionnel (c'est-à-dire le même masque de sous-réseau) tandis que le côté droit illustre comment le VLSM peut être utilisé pour segmenter un réseau en sous-réseau et diviser le dernier sous-réseau en huit /30 sous-réseaux.</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Lorsque vous utilisez le VLSM, commencez toujours par vous assurer que les exigences en matière d'hôte du plus grand sous-réseau sont atteintes, puis continuez la segmentation de reseau jusqu'à ce que les exigences d'hôte du plus petit sous-réseau soient atteintes.</a:t>
            </a:r>
          </a:p>
          <a:p>
            <a:pPr marL="342900" indent="-342900" algn="l">
              <a:buFont typeface="Arial" panose="020B0604020202020204" pitchFamily="34" charset="0"/>
              <a:buChar char="•"/>
            </a:pPr>
            <a:endParaRPr lang="en-CA" sz="1600" dirty="0">
              <a:solidFill>
                <a:srgbClr val="000000"/>
              </a:solidFill>
            </a:endParaRPr>
          </a:p>
          <a:p>
            <a:pPr marL="342900" indent="-342900" algn="l" rtl="0">
              <a:buFont typeface="Arial" panose="020B0604020202020204" pitchFamily="34" charset="0"/>
              <a:buChar char="•"/>
            </a:pPr>
            <a:r>
              <a:rPr lang="fr-FR" sz="1600">
                <a:solidFill>
                  <a:srgbClr val="000000"/>
                </a:solidFill>
              </a:rPr>
              <a:t>La topologie ainsi obtenue grâce à l'application de VLSM.</a:t>
            </a:r>
          </a:p>
        </p:txBody>
      </p:sp>
      <p:pic>
        <p:nvPicPr>
          <p:cNvPr id="9" name="Picture 8">
            <a:extLst>
              <a:ext uri="{FF2B5EF4-FFF2-40B4-BE49-F238E27FC236}">
                <a16:creationId xmlns:a16="http://schemas.microsoft.com/office/drawing/2014/main" id="{1C165FDB-636B-41FC-BD50-01D67FA8F4AC}"/>
              </a:ext>
            </a:extLst>
          </p:cNvPr>
          <p:cNvPicPr>
            <a:picLocks noChangeAspect="1"/>
          </p:cNvPicPr>
          <p:nvPr/>
        </p:nvPicPr>
        <p:blipFill>
          <a:blip r:embed="rId3"/>
          <a:stretch>
            <a:fillRect/>
          </a:stretch>
        </p:blipFill>
        <p:spPr>
          <a:xfrm>
            <a:off x="5884531" y="941078"/>
            <a:ext cx="3199159" cy="1960964"/>
          </a:xfrm>
          <a:prstGeom prst="rect">
            <a:avLst/>
          </a:prstGeom>
        </p:spPr>
      </p:pic>
      <p:pic>
        <p:nvPicPr>
          <p:cNvPr id="8" name="Picture 7">
            <a:extLst>
              <a:ext uri="{FF2B5EF4-FFF2-40B4-BE49-F238E27FC236}">
                <a16:creationId xmlns:a16="http://schemas.microsoft.com/office/drawing/2014/main" id="{7745AD4C-7A7F-4FE5-B2F2-0DE8D4398B37}"/>
              </a:ext>
            </a:extLst>
          </p:cNvPr>
          <p:cNvPicPr>
            <a:picLocks noChangeAspect="1"/>
          </p:cNvPicPr>
          <p:nvPr/>
        </p:nvPicPr>
        <p:blipFill>
          <a:blip r:embed="rId4"/>
          <a:stretch>
            <a:fillRect/>
          </a:stretch>
        </p:blipFill>
        <p:spPr>
          <a:xfrm>
            <a:off x="4632308" y="3313944"/>
            <a:ext cx="4484235" cy="1438970"/>
          </a:xfrm>
          <a:prstGeom prst="rect">
            <a:avLst/>
          </a:prstGeom>
        </p:spPr>
      </p:pic>
    </p:spTree>
    <p:extLst>
      <p:ext uri="{BB962C8B-B14F-4D97-AF65-F5344CB8AC3E}">
        <p14:creationId xmlns:p14="http://schemas.microsoft.com/office/powerpoint/2010/main" val="310865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VLSM</a:t>
            </a:r>
            <a:br>
              <a:rPr lang="en-US" dirty="0"/>
            </a:br>
            <a:r>
              <a:rPr lang="fr-FR" sz="2400"/>
              <a:t>Attribution d'adresse de topologie VLSM</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788446"/>
          </a:xfrm>
        </p:spPr>
        <p:txBody>
          <a:bodyPr/>
          <a:lstStyle/>
          <a:p>
            <a:pPr marL="342900" indent="-342900" algn="l" rtl="0">
              <a:buFont typeface="Arial" panose="020B0604020202020204" pitchFamily="34" charset="0"/>
              <a:buChar char="•"/>
            </a:pPr>
            <a:r>
              <a:rPr lang="fr-FR" sz="1600">
                <a:solidFill>
                  <a:srgbClr val="000000"/>
                </a:solidFill>
              </a:rPr>
              <a:t>Grâce aux sous-réseaux VLSM, les réseaux LAN et les routeurs peuvent être traités sans gaspillage inutile, comme indiqué dans le diagramme de topologie logique.</a:t>
            </a:r>
          </a:p>
          <a:p>
            <a:pPr marL="342900" indent="-342900" algn="l">
              <a:buFont typeface="Arial" panose="020B0604020202020204" pitchFamily="34" charset="0"/>
              <a:buChar char="•"/>
            </a:pPr>
            <a:endParaRPr lang="en-CA" sz="1600" dirty="0">
              <a:solidFill>
                <a:srgbClr val="000000"/>
              </a:solidFill>
            </a:endParaRPr>
          </a:p>
        </p:txBody>
      </p:sp>
      <p:pic>
        <p:nvPicPr>
          <p:cNvPr id="2" name="Picture 1">
            <a:extLst>
              <a:ext uri="{FF2B5EF4-FFF2-40B4-BE49-F238E27FC236}">
                <a16:creationId xmlns:a16="http://schemas.microsoft.com/office/drawing/2014/main" id="{682F67DF-F387-422D-A1F1-5FB6AE72223B}"/>
              </a:ext>
            </a:extLst>
          </p:cNvPr>
          <p:cNvPicPr>
            <a:picLocks noChangeAspect="1"/>
          </p:cNvPicPr>
          <p:nvPr/>
        </p:nvPicPr>
        <p:blipFill>
          <a:blip r:embed="rId3"/>
          <a:stretch>
            <a:fillRect/>
          </a:stretch>
        </p:blipFill>
        <p:spPr>
          <a:xfrm>
            <a:off x="984799" y="1700427"/>
            <a:ext cx="7174401" cy="2753604"/>
          </a:xfrm>
          <a:prstGeom prst="rect">
            <a:avLst/>
          </a:prstGeom>
        </p:spPr>
      </p:pic>
    </p:spTree>
    <p:extLst>
      <p:ext uri="{BB962C8B-B14F-4D97-AF65-F5344CB8AC3E}">
        <p14:creationId xmlns:p14="http://schemas.microsoft.com/office/powerpoint/2010/main" val="10972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11.9 La conception structurée</a:t>
            </a:r>
            <a:br>
              <a:rPr lang="en-CA" dirty="0">
                <a:solidFill>
                  <a:schemeClr val="accent5">
                    <a:lumMod val="40000"/>
                    <a:lumOff val="60000"/>
                  </a:schemeClr>
                </a:solidFill>
              </a:rPr>
            </a:br>
            <a:endParaRPr lang="en-CA"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3214535095"/>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La conception structurée </a:t>
            </a:r>
            <a:br>
              <a:rPr lang="en-US" dirty="0"/>
            </a:br>
            <a:r>
              <a:rPr lang="fr-FR" sz="2400"/>
              <a:t>Planification de l'adressage réseau</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r>
              <a:rPr lang="fr-FR" sz="1600">
                <a:solidFill>
                  <a:srgbClr val="000000"/>
                </a:solidFill>
              </a:rPr>
              <a:t>La planification des sous-réseaux nécessite de développer une solution évolutive pour un réseau d'entreprise. </a:t>
            </a:r>
          </a:p>
          <a:p>
            <a:pPr marL="342900" indent="-342900" algn="l" rtl="0">
              <a:buFont typeface="Arial" panose="020B0604020202020204" pitchFamily="34" charset="0"/>
              <a:buChar char="•"/>
            </a:pPr>
            <a:r>
              <a:rPr lang="fr-FR" sz="1400">
                <a:solidFill>
                  <a:srgbClr val="000000"/>
                </a:solidFill>
              </a:rPr>
              <a:t>Pour élaborer un schéma d'adressage IPv4 à l'échelle du réseau, vous devez savoir combien de sous-réseaux sont nécessaires, combien d'hôtes particulier un sous-réseau requiert, quels périphériques font partie du sous-réseau, quelles parties de votre réseau utilisent des adresses privées et lesquelles utilisent des adresses publiques, et bien d'autres facteurs déterminants. </a:t>
            </a:r>
          </a:p>
          <a:p>
            <a:pPr marL="342900" indent="-342900" algn="l">
              <a:buFont typeface="Arial" panose="020B0604020202020204" pitchFamily="34" charset="0"/>
              <a:buChar char="•"/>
            </a:pPr>
            <a:endParaRPr lang="en-CA" sz="1400" dirty="0">
              <a:solidFill>
                <a:srgbClr val="000000"/>
              </a:solidFill>
            </a:endParaRPr>
          </a:p>
          <a:p>
            <a:pPr marL="0" indent="0" algn="l" rtl="0"/>
            <a:r>
              <a:rPr lang="fr-FR" sz="1600">
                <a:solidFill>
                  <a:srgbClr val="000000"/>
                </a:solidFill>
              </a:rPr>
              <a:t>Observez les besoins de l'entreprise en termes d'utilisation du réseau et la structure appropriée des sous-réseaux. </a:t>
            </a:r>
          </a:p>
          <a:p>
            <a:pPr marL="342900" indent="-342900" algn="l" rtl="0">
              <a:buFont typeface="Arial" panose="020B0604020202020204" pitchFamily="34" charset="0"/>
              <a:buChar char="•"/>
            </a:pPr>
            <a:r>
              <a:rPr lang="fr-FR" sz="1400">
                <a:solidFill>
                  <a:srgbClr val="000000"/>
                </a:solidFill>
              </a:rPr>
              <a:t>Effectuer une étude des besoins du réseau en examinant l'ensemble du réseau afin de déterminer comment chaque zone sera segmentée. </a:t>
            </a:r>
          </a:p>
          <a:p>
            <a:pPr marL="342900" indent="-342900" algn="l" rtl="0">
              <a:buFont typeface="Arial" panose="020B0604020202020204" pitchFamily="34" charset="0"/>
              <a:buChar char="•"/>
            </a:pPr>
            <a:r>
              <a:rPr lang="fr-FR" sz="1400">
                <a:solidFill>
                  <a:srgbClr val="000000"/>
                </a:solidFill>
              </a:rPr>
              <a:t>Déterminez le nombre des sous-réseaux d'hôte disponibles et le nombre de sous-réseaux nécessaires. </a:t>
            </a:r>
          </a:p>
          <a:p>
            <a:pPr marL="342900" indent="-342900" algn="l" rtl="0">
              <a:buFont typeface="Arial" panose="020B0604020202020204" pitchFamily="34" charset="0"/>
              <a:buChar char="•"/>
            </a:pPr>
            <a:r>
              <a:rPr lang="fr-FR" sz="1400">
                <a:solidFill>
                  <a:srgbClr val="000000"/>
                </a:solidFill>
              </a:rPr>
              <a:t>Déterminez les pools d'adresses DHCP et les pools VLAN de couche 2.</a:t>
            </a:r>
          </a:p>
        </p:txBody>
      </p:sp>
    </p:spTree>
    <p:extLst>
      <p:ext uri="{BB962C8B-B14F-4D97-AF65-F5344CB8AC3E}">
        <p14:creationId xmlns:p14="http://schemas.microsoft.com/office/powerpoint/2010/main" val="267447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Conception structurée</a:t>
            </a:r>
            <a:br>
              <a:rPr lang="en-US" dirty="0"/>
            </a:br>
            <a:r>
              <a:rPr lang="fr-FR" sz="2400"/>
              <a:t>Attribution d'adresse de périphérique</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r>
              <a:rPr lang="fr-FR" sz="1600">
                <a:solidFill>
                  <a:srgbClr val="000000"/>
                </a:solidFill>
              </a:rPr>
              <a:t>Dans un réseau, il existe différents types d'appareils nécessitant des adresses:</a:t>
            </a:r>
          </a:p>
          <a:p>
            <a:pPr marL="342900" indent="-342900" algn="l" rtl="0">
              <a:buFont typeface="Arial" panose="020B0604020202020204" pitchFamily="34" charset="0"/>
              <a:buChar char="•"/>
            </a:pPr>
            <a:r>
              <a:rPr lang="fr-FR" sz="1400" b="1">
                <a:solidFill>
                  <a:srgbClr val="000000"/>
                </a:solidFill>
              </a:rPr>
              <a:t>Clients des utilisateurs finaux </a:t>
            </a:r>
            <a:r>
              <a:rPr lang="fr-FR" sz="1400">
                <a:solidFill>
                  <a:srgbClr val="000000"/>
                </a:solidFill>
              </a:rPr>
              <a:t>- La plupart utilisent DHCP pour réduire les erreurs et la charge pesant sur le personnel de support réseau. Les clients IPv6 peuvent obtenir des informations d'adressage avec DHCPv6 ou SLAAC.</a:t>
            </a:r>
          </a:p>
          <a:p>
            <a:pPr marL="342900" indent="-342900" algn="l" rtl="0">
              <a:buFont typeface="Arial" panose="020B0604020202020204" pitchFamily="34" charset="0"/>
              <a:buChar char="•"/>
            </a:pPr>
            <a:r>
              <a:rPr lang="fr-FR" sz="1400" b="1">
                <a:solidFill>
                  <a:srgbClr val="000000"/>
                </a:solidFill>
              </a:rPr>
              <a:t>Les serveurs et les périphériques </a:t>
            </a:r>
            <a:r>
              <a:rPr lang="fr-FR" sz="1400">
                <a:solidFill>
                  <a:srgbClr val="000000"/>
                </a:solidFill>
              </a:rPr>
              <a:t>doivent avoir une adresse IP statique prévisible.</a:t>
            </a:r>
            <a:r>
              <a:rPr lang="fr-FR" sz="1400" b="1">
                <a:solidFill>
                  <a:srgbClr val="000000"/>
                </a:solidFill>
              </a:rPr>
              <a:t> </a:t>
            </a:r>
          </a:p>
          <a:p>
            <a:pPr marL="342900" indent="-342900" algn="l" rtl="0">
              <a:buFont typeface="Arial" panose="020B0604020202020204" pitchFamily="34" charset="0"/>
              <a:buChar char="•"/>
            </a:pPr>
            <a:r>
              <a:rPr lang="fr-FR" sz="1400" b="1">
                <a:solidFill>
                  <a:srgbClr val="000000"/>
                </a:solidFill>
              </a:rPr>
              <a:t>Serveurs accessibles à partir l'internet </a:t>
            </a:r>
            <a:r>
              <a:rPr lang="fr-FR" sz="1400">
                <a:solidFill>
                  <a:srgbClr val="000000"/>
                </a:solidFill>
              </a:rPr>
              <a:t>— Les serveurs doivent avoir une adresse IPv4 publique, le plus souvent accessible via NAT.</a:t>
            </a:r>
            <a:r>
              <a:rPr lang="fr-FR" sz="1400" b="1">
                <a:solidFill>
                  <a:srgbClr val="000000"/>
                </a:solidFill>
              </a:rPr>
              <a:t> </a:t>
            </a:r>
          </a:p>
          <a:p>
            <a:pPr marL="342900" indent="-342900" algn="l" rtl="0">
              <a:buFont typeface="Arial" panose="020B0604020202020204" pitchFamily="34" charset="0"/>
              <a:buChar char="•"/>
            </a:pPr>
            <a:r>
              <a:rPr lang="fr-FR" sz="1400" b="1">
                <a:solidFill>
                  <a:srgbClr val="000000"/>
                </a:solidFill>
              </a:rPr>
              <a:t>Les périphériques intermédiaires </a:t>
            </a:r>
            <a:r>
              <a:rPr lang="fr-FR" sz="1400">
                <a:solidFill>
                  <a:srgbClr val="000000"/>
                </a:solidFill>
              </a:rPr>
              <a:t>– Des adresses sont attribuées à ces périphériques pour la gestion, la surveillance et la sécurité du réseau.</a:t>
            </a:r>
            <a:r>
              <a:rPr lang="fr-FR" sz="1400" b="1">
                <a:solidFill>
                  <a:srgbClr val="000000"/>
                </a:solidFill>
              </a:rPr>
              <a:t> </a:t>
            </a:r>
          </a:p>
          <a:p>
            <a:pPr marL="342900" indent="-342900" algn="l" rtl="0">
              <a:buFont typeface="Arial" panose="020B0604020202020204" pitchFamily="34" charset="0"/>
              <a:buChar char="•"/>
            </a:pPr>
            <a:r>
              <a:rPr lang="fr-FR" sz="1400" b="1">
                <a:solidFill>
                  <a:srgbClr val="000000"/>
                </a:solidFill>
              </a:rPr>
              <a:t>Passerelle</a:t>
            </a:r>
            <a:r>
              <a:rPr lang="fr-FR" sz="1400">
                <a:solidFill>
                  <a:srgbClr val="000000"/>
                </a:solidFill>
              </a:rPr>
              <a:t> : les routeurs et les périphériques de pare-feu sont une passerelle pour les hôtes de ce réseau. </a:t>
            </a:r>
          </a:p>
          <a:p>
            <a:pPr marL="342900" indent="-342900" algn="l">
              <a:buFont typeface="Arial" panose="020B0604020202020204" pitchFamily="34" charset="0"/>
              <a:buChar char="•"/>
            </a:pPr>
            <a:endParaRPr lang="en-CA" sz="1600" dirty="0">
              <a:solidFill>
                <a:srgbClr val="000000"/>
              </a:solidFill>
            </a:endParaRPr>
          </a:p>
          <a:p>
            <a:pPr marL="0" indent="0" algn="l" rtl="0"/>
            <a:r>
              <a:rPr lang="fr-FR" sz="1600">
                <a:solidFill>
                  <a:srgbClr val="000000"/>
                </a:solidFill>
              </a:rPr>
              <a:t>Lors du développement d'un schéma d'adressage IP, il est généralement recommandé que vous définissiez un modèle d'attribution des adresses pour chaque type de périphérique. </a:t>
            </a:r>
          </a:p>
        </p:txBody>
      </p:sp>
    </p:spTree>
    <p:extLst>
      <p:ext uri="{BB962C8B-B14F-4D97-AF65-F5344CB8AC3E}">
        <p14:creationId xmlns:p14="http://schemas.microsoft.com/office/powerpoint/2010/main" val="510327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Conception structurée</a:t>
            </a:r>
            <a:br>
              <a:rPr lang="en-US" dirty="0"/>
            </a:br>
            <a:r>
              <a:rPr lang="fr-FR" sz="2400"/>
              <a:t>Packet Tracer - Pratique de conception et mise en œuvre d'un système d'adressage avec des VLSM</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spcBef>
                <a:spcPts val="0"/>
              </a:spcBef>
            </a:pPr>
            <a:r>
              <a:rPr lang="fr-FR" sz="1600">
                <a:solidFill>
                  <a:srgbClr val="000000"/>
                </a:solidFill>
              </a:rPr>
              <a:t>Dans le cadre de ce Packet Tracer, vous ferez ce qui suit :</a:t>
            </a:r>
          </a:p>
          <a:p>
            <a:pPr marL="0" indent="0" algn="l">
              <a:spcBef>
                <a:spcPts val="0"/>
              </a:spcBef>
            </a:pPr>
            <a:endParaRPr lang="en-US" sz="1600" dirty="0">
              <a:solidFill>
                <a:srgbClr val="000000"/>
              </a:solidFill>
            </a:endParaRP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Étudier les besoins du réseau</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Concevoir le schéma d'adressage VLSM</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Attribuer des adresses IP aux périphériques et vérifier la connectivité</a:t>
            </a:r>
          </a:p>
          <a:p>
            <a:pPr marL="342900" indent="-342900" algn="l">
              <a:buFont typeface="Arial" panose="020B0604020202020204" pitchFamily="34" charset="0"/>
              <a:buChar char="•"/>
            </a:pPr>
            <a:endParaRPr lang="en-CA" sz="1600" dirty="0">
              <a:solidFill>
                <a:srgbClr val="000000"/>
              </a:solidFill>
            </a:endParaRPr>
          </a:p>
        </p:txBody>
      </p:sp>
    </p:spTree>
    <p:extLst>
      <p:ext uri="{BB962C8B-B14F-4D97-AF65-F5344CB8AC3E}">
        <p14:creationId xmlns:p14="http://schemas.microsoft.com/office/powerpoint/2010/main" val="3186586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11.10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144000" cy="731837"/>
          </a:xfrm>
        </p:spPr>
        <p:txBody>
          <a:bodyPr/>
          <a:lstStyle/>
          <a:p>
            <a:pPr rtl="0"/>
            <a:r>
              <a:rPr lang="fr-FR" sz="1600"/>
              <a:t>La conception structurée</a:t>
            </a:r>
            <a:br>
              <a:rPr lang="en-US" dirty="0"/>
            </a:br>
            <a:r>
              <a:rPr lang="fr-FR" sz="2300"/>
              <a:t>Packet Tracer - Conception et mise en œuvre d'un schéma d'adressage VLSM</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spcBef>
                <a:spcPts val="0"/>
              </a:spcBef>
            </a:pPr>
            <a:r>
              <a:rPr lang="fr-FR" sz="1600">
                <a:solidFill>
                  <a:srgbClr val="000000"/>
                </a:solidFill>
              </a:rPr>
              <a:t>Dans le cadre de ce Packet Tracer, vous ferez ce qui suit :</a:t>
            </a:r>
          </a:p>
          <a:p>
            <a:pPr marL="0" indent="0" algn="l">
              <a:spcBef>
                <a:spcPts val="0"/>
              </a:spcBef>
            </a:pPr>
            <a:endParaRPr lang="en-US" sz="1600" dirty="0">
              <a:solidFill>
                <a:srgbClr val="000000"/>
              </a:solidFill>
            </a:endParaRP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Concevoir un schéma d'adressage IP VLSM compte tenu des exigences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Configurer l'adressage sur les périphériques réseau et les hôtes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Vérifier la connectivité IP</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Résolution des problèmes de connectivité.</a:t>
            </a:r>
          </a:p>
        </p:txBody>
      </p:sp>
    </p:spTree>
    <p:extLst>
      <p:ext uri="{BB962C8B-B14F-4D97-AF65-F5344CB8AC3E}">
        <p14:creationId xmlns:p14="http://schemas.microsoft.com/office/powerpoint/2010/main" val="2556431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a:r>
              <a:rPr lang="fr-FR"/>
              <a:t>Module 11: Activités</a:t>
            </a:r>
          </a:p>
        </p:txBody>
      </p:sp>
      <p:sp>
        <p:nvSpPr>
          <p:cNvPr id="6147" name="Rectangle 34"/>
          <p:cNvSpPr>
            <a:spLocks noGrp="1" noChangeArrowheads="1"/>
          </p:cNvSpPr>
          <p:nvPr>
            <p:ph idx="1"/>
          </p:nvPr>
        </p:nvSpPr>
        <p:spPr>
          <a:xfrm>
            <a:off x="144065" y="798945"/>
            <a:ext cx="8853286" cy="281056"/>
          </a:xfrm>
        </p:spPr>
        <p:txBody>
          <a:bodyPr/>
          <a:lstStyle/>
          <a:p>
            <a:pPr rtl="0">
              <a:buFont typeface="Arial" panose="020B0604020202020204" pitchFamily="34" charset="0"/>
              <a:buChar char="•"/>
            </a:pPr>
            <a:r>
              <a:rPr lang="fr-FR"/>
              <a:t>Quelles sont les activités associées à ce module?</a:t>
            </a:r>
          </a:p>
          <a:p>
            <a:endParaRPr lang="en-US" dirty="0"/>
          </a:p>
          <a:p>
            <a:endParaRPr lang="en-US" dirty="0"/>
          </a:p>
          <a:p>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2334995895"/>
              </p:ext>
            </p:extLst>
          </p:nvPr>
        </p:nvGraphicFramePr>
        <p:xfrm>
          <a:off x="432000" y="1127135"/>
          <a:ext cx="8229418" cy="3458490"/>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t>11.1.5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Réseau, hôte et adresses de diffusion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049020341"/>
                  </a:ext>
                </a:extLst>
              </a:tr>
              <a:tr h="350784">
                <a:tc>
                  <a:txBody>
                    <a:bodyPr/>
                    <a:lstStyle/>
                    <a:p>
                      <a:pPr algn="ctr" rtl="0"/>
                      <a:r>
                        <a:rPr lang="fr-FR" sz="1100"/>
                        <a:t>11.1.7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Activité</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Utilisation de l'opération AND pour déterminer l'adresse réseau</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8039395"/>
                  </a:ext>
                </a:extLst>
              </a:tr>
              <a:tr h="350784">
                <a:tc>
                  <a:txBody>
                    <a:bodyPr/>
                    <a:lstStyle/>
                    <a:p>
                      <a:pPr algn="ctr" rtl="0"/>
                      <a:r>
                        <a:rPr lang="fr-FR" sz="1100"/>
                        <a:t>11.1.8</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rtl="0"/>
                      <a:r>
                        <a:rPr lang="fr-FR" sz="1100"/>
                        <a:t>Structure de l'adresse IPv4</a:t>
                      </a:r>
                    </a:p>
                  </a:txBody>
                  <a:tcPr marL="68580" marR="68580" marT="34290" marB="34290" anchor="ctr"/>
                </a:tc>
                <a:tc>
                  <a:txBody>
                    <a:bodyPr/>
                    <a:lstStyle/>
                    <a:p>
                      <a:pPr rtl="0"/>
                      <a:r>
                        <a:rPr lang="fr-FR" sz="1100"/>
                        <a:t>Recommandé</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t>11.2.4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Activité</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Monodiffusion, diffusion ou multidiffusion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Recommandé</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t>11.3.3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Arial"/>
                          <a:ea typeface="+mn-ea"/>
                          <a:cs typeface="+mn-cs"/>
                        </a:rPr>
                        <a:t>Activité</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Autoriser ou bloquer les adresses IPv4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Recommandé</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t>11.3.7</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Arial"/>
                          <a:ea typeface="+mn-ea"/>
                          <a:cs typeface="+mn-cs"/>
                        </a:rPr>
                        <a:t>Activité</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Adresse IPv4 publiques et privées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lang="fr-FR" sz="1100"/>
                        <a:t>11.3.8</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Les types d'adresses IPv4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22206681"/>
                  </a:ext>
                </a:extLst>
              </a:tr>
              <a:tr h="350784">
                <a:tc>
                  <a:txBody>
                    <a:bodyPr/>
                    <a:lstStyle/>
                    <a:p>
                      <a:pPr algn="ctr" rtl="0"/>
                      <a:r>
                        <a:rPr lang="fr-FR" sz="1100"/>
                        <a:t>11.4.4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Segmentation du réseau</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529209024"/>
                  </a:ext>
                </a:extLst>
              </a:tr>
              <a:tr h="350784">
                <a:tc>
                  <a:txBody>
                    <a:bodyPr/>
                    <a:lstStyle/>
                    <a:p>
                      <a:pPr algn="ctr" rtl="0"/>
                      <a:r>
                        <a:rPr lang="fr-FR" sz="1100" kern="1200">
                          <a:solidFill>
                            <a:schemeClr val="dk1"/>
                          </a:solidFill>
                          <a:latin typeface="+mn-lt"/>
                          <a:ea typeface="+mn-ea"/>
                          <a:cs typeface="+mn-cs"/>
                        </a:rPr>
                        <a:t>11.5.3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Masque de sous-réseau</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587265571"/>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65242" y="1580233"/>
            <a:ext cx="7815004" cy="2478331"/>
          </a:xfrm>
        </p:spPr>
        <p:txBody>
          <a:bodyPr/>
          <a:lstStyle/>
          <a:p>
            <a:pPr marL="0" indent="0" algn="l" defTabSz="684213" rtl="0" fontAlgn="base">
              <a:spcBef>
                <a:spcPts val="600"/>
              </a:spcBef>
              <a:spcAft>
                <a:spcPts val="600"/>
              </a:spcAft>
              <a:buClr>
                <a:schemeClr val="tx2"/>
              </a:buClr>
              <a:buSzPct val="90000"/>
            </a:pPr>
            <a:r>
              <a:rPr lang="fr-FR" sz="1800">
                <a:solidFill>
                  <a:srgbClr val="000000"/>
                </a:solidFill>
              </a:rPr>
              <a:t>Dans les deux activités mode physique du Packet Tracer et dans les Travaux Pratiques, vous remplirez les objectifs suivants:</a:t>
            </a:r>
          </a:p>
          <a:p>
            <a:pPr marL="342900" indent="-342900" algn="l" rtl="0">
              <a:buFont typeface="Arial" panose="020B0604020202020204" pitchFamily="34" charset="0"/>
              <a:buChar char="•"/>
            </a:pPr>
            <a:r>
              <a:rPr lang="fr-FR" sz="1800">
                <a:solidFill>
                  <a:srgbClr val="000000"/>
                </a:solidFill>
              </a:rPr>
              <a:t>Examiner les besoins du réseau</a:t>
            </a:r>
          </a:p>
          <a:p>
            <a:pPr marL="342900" indent="-342900" algn="l" rtl="0">
              <a:buFont typeface="Arial" panose="020B0604020202020204" pitchFamily="34" charset="0"/>
              <a:buChar char="•"/>
            </a:pPr>
            <a:r>
              <a:rPr lang="fr-FR" sz="1800">
                <a:solidFill>
                  <a:srgbClr val="000000"/>
                </a:solidFill>
              </a:rPr>
              <a:t>Concevoir le schéma d'adresses VLSM</a:t>
            </a:r>
          </a:p>
          <a:p>
            <a:pPr marL="342900" indent="-342900" algn="l" rtl="0">
              <a:buFont typeface="Arial" panose="020B0604020202020204" pitchFamily="34" charset="0"/>
              <a:buChar char="•"/>
            </a:pPr>
            <a:r>
              <a:rPr lang="fr-FR" sz="1800">
                <a:solidFill>
                  <a:srgbClr val="000000"/>
                </a:solidFill>
              </a:rPr>
              <a:t>Câbler et configurer le réseau IPv4</a:t>
            </a:r>
          </a:p>
        </p:txBody>
      </p:sp>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1487055"/>
          </a:xfrm>
        </p:spPr>
        <p:txBody>
          <a:bodyPr/>
          <a:lstStyle/>
          <a:p>
            <a:pPr rtl="0"/>
            <a:r>
              <a:rPr lang="fr-FR" sz="1600"/>
              <a:t>La conception structurée</a:t>
            </a:r>
            <a:br>
              <a:rPr lang="en-US" dirty="0"/>
            </a:br>
            <a:r>
              <a:rPr lang="fr-FR" sz="2400"/>
              <a:t>Packet Tracer – </a:t>
            </a:r>
            <a:r>
              <a:rPr kumimoji="0" lang="fr-FR" sz="2400" b="0" i="0" u="none" strike="noStrike" kern="1200" cap="none" spc="0" normalizeH="0" baseline="0">
                <a:ln>
                  <a:noFill/>
                </a:ln>
                <a:solidFill>
                  <a:srgbClr val="004C69"/>
                </a:solidFill>
                <a:effectLst/>
                <a:uLnTx/>
                <a:uFillTx/>
                <a:latin typeface="Arial"/>
                <a:ea typeface="ＭＳ Ｐゴシック" charset="0"/>
              </a:rPr>
              <a:t>Conception et mise en œuvre d'un schéma d'adressage VLSM - Mode Physique</a:t>
            </a:r>
            <a:br>
              <a:rPr lang="en-US" sz="2400" dirty="0"/>
            </a:br>
            <a:r>
              <a:rPr lang="fr-FR" sz="2400"/>
              <a:t>Travaux Pratiques – Conception et mise en œuvre d'un schéma d'adressage VLSM</a:t>
            </a:r>
          </a:p>
        </p:txBody>
      </p:sp>
    </p:spTree>
    <p:extLst>
      <p:ext uri="{BB962C8B-B14F-4D97-AF65-F5344CB8AC3E}">
        <p14:creationId xmlns:p14="http://schemas.microsoft.com/office/powerpoint/2010/main" val="4236527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marL="182563" indent="-166688" rtl="0">
              <a:spcBef>
                <a:spcPts val="300"/>
              </a:spcBef>
              <a:spcAft>
                <a:spcPts val="300"/>
              </a:spcAft>
              <a:buFont typeface="Arial" panose="020B0604020202020204" pitchFamily="34" charset="0"/>
              <a:buChar char="•"/>
            </a:pPr>
            <a:r>
              <a:rPr lang="fr-FR" sz="1600"/>
              <a:t>La structure d'adressage IP est constituée d'une adresse réseau hiérarchique 32 bits qui identifie un réseau et une partie hôte. Les périphériques réseau utilisent un processus appelé ANDing à l'aide de l'adresse IP et du masque de sous-réseau associé pour identifier les parties réseau et hôte.</a:t>
            </a:r>
          </a:p>
          <a:p>
            <a:pPr marL="182563" indent="-166688" rtl="0">
              <a:spcBef>
                <a:spcPts val="300"/>
              </a:spcBef>
              <a:spcAft>
                <a:spcPts val="300"/>
              </a:spcAft>
              <a:buFont typeface="Arial" panose="020B0604020202020204" pitchFamily="34" charset="0"/>
              <a:buChar char="•"/>
            </a:pPr>
            <a:r>
              <a:rPr lang="fr-FR" sz="1600"/>
              <a:t>Les paquets IPv4 de destination peuvent être monodiffusion, diffusion et multidiffusion.</a:t>
            </a:r>
          </a:p>
          <a:p>
            <a:pPr marL="182563" indent="-166688" rtl="0">
              <a:spcBef>
                <a:spcPts val="300"/>
              </a:spcBef>
              <a:spcAft>
                <a:spcPts val="300"/>
              </a:spcAft>
              <a:buFont typeface="Arial" panose="020B0604020202020204" pitchFamily="34" charset="0"/>
              <a:buChar char="•"/>
            </a:pPr>
            <a:r>
              <a:rPr lang="fr-FR" sz="1600"/>
              <a:t>Il existe des adresses IP routables globalement telles qu'assignées par l'IANA et il existe trois plages d'adresses IP privées qui ne peuvent pas être routées globalement mais peuvent être utilisées sur tous les réseaux privés internes.</a:t>
            </a:r>
          </a:p>
          <a:p>
            <a:pPr marL="182563" indent="-166688" rtl="0">
              <a:spcBef>
                <a:spcPts val="300"/>
              </a:spcBef>
              <a:spcAft>
                <a:spcPts val="300"/>
              </a:spcAft>
              <a:buFont typeface="Arial" panose="020B0604020202020204" pitchFamily="34" charset="0"/>
              <a:buChar char="•"/>
            </a:pPr>
            <a:r>
              <a:rPr lang="fr-FR" sz="1600"/>
              <a:t>Réduisez les grands domaines de diffusion à l'aide de sous-réseaux pour créer des domaines de diffusion plus petits, réduire le trafic réseau global et améliorer les performances du réseau. </a:t>
            </a:r>
          </a:p>
          <a:p>
            <a:pPr marL="182563" indent="-166688" rtl="0">
              <a:spcBef>
                <a:spcPts val="300"/>
              </a:spcBef>
              <a:spcAft>
                <a:spcPts val="300"/>
              </a:spcAft>
              <a:buFont typeface="Arial" panose="020B0604020202020204" pitchFamily="34" charset="0"/>
              <a:buChar char="•"/>
            </a:pPr>
            <a:r>
              <a:rPr lang="fr-FR" sz="1600"/>
              <a:t>Créer des sous-réseaux IPv4 en utilisant un ou plusieurs bits d'hôte en tant que bits réseau. Cependant, les réseaux sont plus facilement segmentés en sous-réseaux à la limite des octets /8, /16 et /24.</a:t>
            </a:r>
          </a:p>
          <a:p>
            <a:pPr marL="182563" indent="-166688" rtl="0">
              <a:spcBef>
                <a:spcPts val="300"/>
              </a:spcBef>
              <a:spcAft>
                <a:spcPts val="300"/>
              </a:spcAft>
              <a:buFont typeface="Arial" panose="020B0604020202020204" pitchFamily="34" charset="0"/>
              <a:buChar char="•"/>
            </a:pPr>
            <a:r>
              <a:rPr lang="fr-FR" sz="1600"/>
              <a:t>Les plus grands réseaux peuvent être segmenter en sous-réseaux aux limites /8 ou /16.</a:t>
            </a:r>
          </a:p>
          <a:p>
            <a:pPr marL="182563" indent="-166688" rtl="0">
              <a:spcBef>
                <a:spcPts val="300"/>
              </a:spcBef>
              <a:spcAft>
                <a:spcPts val="300"/>
              </a:spcAft>
              <a:buFont typeface="Arial" panose="020B0604020202020204" pitchFamily="34" charset="0"/>
              <a:buChar char="•"/>
            </a:pPr>
            <a:r>
              <a:rPr lang="fr-FR" sz="1600"/>
              <a:t>Utilisez VLSM pour réduire le nombre d'adresses hôtes inutilisées par sous-réseau.</a:t>
            </a:r>
          </a:p>
          <a:p>
            <a:pPr marL="173037" indent="-342900">
              <a:spcBef>
                <a:spcPts val="300"/>
              </a:spcBef>
              <a:spcAft>
                <a:spcPts val="300"/>
              </a:spcAft>
              <a:buFont typeface="Arial" panose="020B0604020202020204" pitchFamily="34" charset="0"/>
              <a:buChar char="•"/>
            </a:pPr>
            <a:endParaRPr lang="en-US" sz="1600" dirty="0"/>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 (Cont.)</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marL="182563" indent="-166688" rtl="0">
              <a:spcBef>
                <a:spcPts val="300"/>
              </a:spcBef>
              <a:spcAft>
                <a:spcPts val="300"/>
              </a:spcAft>
              <a:buFont typeface="Arial" panose="020B0604020202020204" pitchFamily="34" charset="0"/>
              <a:buChar char="•"/>
            </a:pPr>
            <a:r>
              <a:rPr lang="fr-FR" sz="1600"/>
              <a:t>la méthode VLSM permet de diviser un espace réseau en parties inégales. Commencez toujours par répondre aux besoins en hôtes du plus grand sous-réseau. Poursuivez la segmentation jusqu'à ce que les besoins en hôtes du plus petit sous-réseau soient satisfaits. </a:t>
            </a:r>
          </a:p>
          <a:p>
            <a:pPr marL="182563" indent="-166688" rtl="0">
              <a:spcBef>
                <a:spcPts val="300"/>
              </a:spcBef>
              <a:spcAft>
                <a:spcPts val="300"/>
              </a:spcAft>
              <a:buFont typeface="Arial" panose="020B0604020202020204" pitchFamily="34" charset="0"/>
              <a:buChar char="•"/>
            </a:pPr>
            <a:r>
              <a:rPr lang="fr-FR" sz="1600"/>
              <a:t>Lorsque vous créez un système d'adressage réseau, tenez compte des exigences internes, DMZ et externes. Utiliser un système d'adressage IP interne cohérent avec un modèle défini d'attribution des adresses à chaque type de périphérique.</a:t>
            </a:r>
          </a:p>
        </p:txBody>
      </p:sp>
    </p:spTree>
    <p:custDataLst>
      <p:tags r:id="rId1"/>
    </p:custDataLst>
    <p:extLst>
      <p:ext uri="{BB962C8B-B14F-4D97-AF65-F5344CB8AC3E}">
        <p14:creationId xmlns:p14="http://schemas.microsoft.com/office/powerpoint/2010/main" val="3916308058"/>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400">
                <a:latin typeface="Arial" charset="0"/>
              </a:rPr>
              <a:t>Module 11: Adressage IPv4</a:t>
            </a:r>
            <a:br>
              <a:rPr lang="en-US" dirty="0">
                <a:latin typeface="Arial" charset="0"/>
              </a:rPr>
            </a:br>
            <a:r>
              <a:rPr lang="fr-FR">
                <a:latin typeface="Arial" charset="0"/>
              </a:rPr>
              <a:t>Nouveaux termes et commandes</a:t>
            </a:r>
          </a:p>
        </p:txBody>
      </p:sp>
      <p:graphicFrame>
        <p:nvGraphicFramePr>
          <p:cNvPr id="9" name="Table 9">
            <a:extLst>
              <a:ext uri="{FF2B5EF4-FFF2-40B4-BE49-F238E27FC236}">
                <a16:creationId xmlns:a16="http://schemas.microsoft.com/office/drawing/2014/main" id="{F2480B83-AF5E-4A70-B69B-F1E3A8FAC758}"/>
              </a:ext>
            </a:extLst>
          </p:cNvPr>
          <p:cNvGraphicFramePr>
            <a:graphicFrameLocks noGrp="1"/>
          </p:cNvGraphicFramePr>
          <p:nvPr>
            <p:ph idx="1"/>
            <p:extLst>
              <p:ext uri="{D42A27DB-BD31-4B8C-83A1-F6EECF244321}">
                <p14:modId xmlns:p14="http://schemas.microsoft.com/office/powerpoint/2010/main" val="3603603940"/>
              </p:ext>
            </p:extLst>
          </p:nvPr>
        </p:nvGraphicFramePr>
        <p:xfrm>
          <a:off x="144463" y="798513"/>
          <a:ext cx="8853486" cy="3078480"/>
        </p:xfrm>
        <a:graphic>
          <a:graphicData uri="http://schemas.openxmlformats.org/drawingml/2006/table">
            <a:tbl>
              <a:tblPr firstRow="1" bandRow="1">
                <a:tableStyleId>{F5AB1C69-6EDB-4FF4-983F-18BD219EF322}</a:tableStyleId>
              </a:tblPr>
              <a:tblGrid>
                <a:gridCol w="4426743">
                  <a:extLst>
                    <a:ext uri="{9D8B030D-6E8A-4147-A177-3AD203B41FA5}">
                      <a16:colId xmlns:a16="http://schemas.microsoft.com/office/drawing/2014/main" val="3270854437"/>
                    </a:ext>
                  </a:extLst>
                </a:gridCol>
                <a:gridCol w="4426743">
                  <a:extLst>
                    <a:ext uri="{9D8B030D-6E8A-4147-A177-3AD203B41FA5}">
                      <a16:colId xmlns:a16="http://schemas.microsoft.com/office/drawing/2014/main" val="1988644124"/>
                    </a:ext>
                  </a:extLst>
                </a:gridCol>
              </a:tblGrid>
              <a:tr h="370840">
                <a:tc>
                  <a:txBody>
                    <a:bodyPr/>
                    <a:lstStyle/>
                    <a:p>
                      <a:pPr marL="285750" indent="-285750" rtl="0">
                        <a:buFont typeface="Arial" panose="020B0604020202020204" pitchFamily="34" charset="0"/>
                        <a:buChar char="•"/>
                      </a:pPr>
                      <a:r>
                        <a:rPr lang="fr-FR" b="0">
                          <a:solidFill>
                            <a:srgbClr val="000000"/>
                          </a:solidFill>
                        </a:rPr>
                        <a:t>longueur de préfixe</a:t>
                      </a:r>
                    </a:p>
                    <a:p>
                      <a:pPr marL="285750" indent="-285750" rtl="0">
                        <a:buFont typeface="Arial" panose="020B0604020202020204" pitchFamily="34" charset="0"/>
                        <a:buChar char="•"/>
                      </a:pPr>
                      <a:r>
                        <a:rPr lang="fr-FR" b="0">
                          <a:solidFill>
                            <a:srgbClr val="000000"/>
                          </a:solidFill>
                        </a:rPr>
                        <a:t>logique AND (ET)</a:t>
                      </a:r>
                    </a:p>
                    <a:p>
                      <a:pPr marL="285750" indent="-285750" rtl="0">
                        <a:buFont typeface="Arial" panose="020B0604020202020204" pitchFamily="34" charset="0"/>
                        <a:buChar char="•"/>
                      </a:pPr>
                      <a:r>
                        <a:rPr lang="fr-FR" b="0">
                          <a:solidFill>
                            <a:srgbClr val="000000"/>
                          </a:solidFill>
                        </a:rPr>
                        <a:t>adresse de réseau</a:t>
                      </a:r>
                    </a:p>
                    <a:p>
                      <a:pPr marL="285750" indent="-285750" rtl="0">
                        <a:buFont typeface="Arial" panose="020B0604020202020204" pitchFamily="34" charset="0"/>
                        <a:buChar char="•"/>
                      </a:pPr>
                      <a:r>
                        <a:rPr lang="fr-FR" b="0">
                          <a:solidFill>
                            <a:srgbClr val="000000"/>
                          </a:solidFill>
                        </a:rPr>
                        <a:t>l'adresse de diffusion</a:t>
                      </a:r>
                    </a:p>
                    <a:p>
                      <a:pPr marL="285750" indent="-285750" rtl="0">
                        <a:buFont typeface="Arial" panose="020B0604020202020204" pitchFamily="34" charset="0"/>
                        <a:buChar char="•"/>
                      </a:pPr>
                      <a:r>
                        <a:rPr lang="fr-FR" b="0">
                          <a:solidFill>
                            <a:srgbClr val="000000"/>
                          </a:solidFill>
                        </a:rPr>
                        <a:t>Première adresse utilisable</a:t>
                      </a:r>
                    </a:p>
                    <a:p>
                      <a:pPr marL="285750" indent="-285750" rtl="0">
                        <a:buFont typeface="Arial" panose="020B0604020202020204" pitchFamily="34" charset="0"/>
                        <a:buChar char="•"/>
                      </a:pPr>
                      <a:r>
                        <a:rPr lang="fr-FR" b="0">
                          <a:solidFill>
                            <a:srgbClr val="000000"/>
                          </a:solidFill>
                        </a:rPr>
                        <a:t>Dernière adresse utilisable</a:t>
                      </a:r>
                    </a:p>
                    <a:p>
                      <a:pPr marL="285750" indent="-285750" rtl="0">
                        <a:buFont typeface="Arial" panose="020B0604020202020204" pitchFamily="34" charset="0"/>
                        <a:buChar char="•"/>
                      </a:pPr>
                      <a:r>
                        <a:rPr lang="fr-FR" b="0">
                          <a:solidFill>
                            <a:srgbClr val="000000"/>
                          </a:solidFill>
                        </a:rPr>
                        <a:t>Transmission en monodiffusion, diffusion et multidiffusion</a:t>
                      </a:r>
                    </a:p>
                    <a:p>
                      <a:pPr marL="285750" indent="-285750" rtl="0">
                        <a:buFont typeface="Arial" panose="020B0604020202020204" pitchFamily="34" charset="0"/>
                        <a:buChar char="•"/>
                      </a:pPr>
                      <a:r>
                        <a:rPr lang="fr-FR" b="0">
                          <a:solidFill>
                            <a:srgbClr val="000000"/>
                          </a:solidFill>
                        </a:rPr>
                        <a:t>adresse privée</a:t>
                      </a:r>
                    </a:p>
                    <a:p>
                      <a:pPr marL="285750" indent="-285750" rtl="0">
                        <a:buFont typeface="Arial" panose="020B0604020202020204" pitchFamily="34" charset="0"/>
                        <a:buChar char="•"/>
                      </a:pPr>
                      <a:r>
                        <a:rPr lang="fr-FR" b="0">
                          <a:solidFill>
                            <a:srgbClr val="000000"/>
                          </a:solidFill>
                        </a:rPr>
                        <a:t>Adresses publiques</a:t>
                      </a:r>
                    </a:p>
                    <a:p>
                      <a:pPr marL="285750" indent="-285750" rtl="0">
                        <a:buFont typeface="Arial" panose="020B0604020202020204" pitchFamily="34" charset="0"/>
                        <a:buChar char="•"/>
                      </a:pPr>
                      <a:r>
                        <a:rPr lang="fr-FR" b="0">
                          <a:solidFill>
                            <a:srgbClr val="000000"/>
                          </a:solidFill>
                        </a:rPr>
                        <a:t>Traduction d'adresses de réseau (NAT)</a:t>
                      </a:r>
                    </a:p>
                    <a:p>
                      <a:pPr marL="285750" indent="-285750" rtl="0">
                        <a:buFont typeface="Arial" panose="020B0604020202020204" pitchFamily="34" charset="0"/>
                        <a:buChar char="•"/>
                      </a:pPr>
                      <a:r>
                        <a:rPr lang="fr-FR" b="0">
                          <a:solidFill>
                            <a:srgbClr val="000000"/>
                          </a:solidFill>
                        </a:rPr>
                        <a:t>Adresses de bouclage</a:t>
                      </a:r>
                    </a:p>
                    <a:p>
                      <a:pPr marL="285750" indent="-285750" rtl="0">
                        <a:buFont typeface="Arial" panose="020B0604020202020204" pitchFamily="34" charset="0"/>
                        <a:buChar char="•"/>
                      </a:pPr>
                      <a:r>
                        <a:rPr lang="fr-FR" b="0">
                          <a:solidFill>
                            <a:srgbClr val="000000"/>
                          </a:solidFill>
                        </a:rPr>
                        <a:t>Adresse IPv4 APIPA (Automatic Private IP Addressing)</a:t>
                      </a:r>
                    </a:p>
                    <a:p>
                      <a:pPr marL="285750" indent="-285750" rtl="0">
                        <a:buFont typeface="Arial" panose="020B0604020202020204" pitchFamily="34" charset="0"/>
                        <a:buChar char="•"/>
                      </a:pPr>
                      <a:r>
                        <a:rPr lang="fr-FR" b="0">
                          <a:solidFill>
                            <a:srgbClr val="000000"/>
                          </a:solidFill>
                        </a:rPr>
                        <a:t>adressage de classe (classe A, B, C, D et 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a:r>
                        <a:rPr lang="fr-FR" b="0">
                          <a:solidFill>
                            <a:srgbClr val="000000"/>
                          </a:solidFill>
                        </a:rPr>
                        <a:t>Internet Assigned Numbers Authority (IANA)</a:t>
                      </a:r>
                    </a:p>
                    <a:p>
                      <a:pPr rtl="0"/>
                      <a:r>
                        <a:rPr lang="fr-FR" b="0">
                          <a:solidFill>
                            <a:srgbClr val="000000"/>
                          </a:solidFill>
                        </a:rPr>
                        <a:t>Organismes d'enregistrement Internet locaux</a:t>
                      </a:r>
                    </a:p>
                    <a:p>
                      <a:pPr rtl="0"/>
                      <a:r>
                        <a:rPr lang="fr-FR" b="0">
                          <a:solidFill>
                            <a:srgbClr val="000000"/>
                          </a:solidFill>
                        </a:rPr>
                        <a:t>Afrinic, APNIC, ARIN, LACNIC et RIPE NCC </a:t>
                      </a:r>
                    </a:p>
                    <a:p>
                      <a:pPr rtl="0"/>
                      <a:r>
                        <a:rPr lang="fr-FR" b="0">
                          <a:solidFill>
                            <a:srgbClr val="000000"/>
                          </a:solidFill>
                        </a:rPr>
                        <a:t>domaines de diffusion</a:t>
                      </a:r>
                    </a:p>
                    <a:p>
                      <a:pPr rtl="0"/>
                      <a:r>
                        <a:rPr lang="fr-FR" b="0">
                          <a:solidFill>
                            <a:srgbClr val="000000"/>
                          </a:solidFill>
                        </a:rPr>
                        <a:t>sous-réseaux</a:t>
                      </a:r>
                    </a:p>
                    <a:p>
                      <a:pPr rtl="0"/>
                      <a:r>
                        <a:rPr lang="fr-FR" b="0">
                          <a:solidFill>
                            <a:srgbClr val="000000"/>
                          </a:solidFill>
                        </a:rPr>
                        <a:t>limite d’octet</a:t>
                      </a:r>
                    </a:p>
                    <a:p>
                      <a:pPr rtl="0"/>
                      <a:r>
                        <a:rPr lang="fr-FR" b="0">
                          <a:solidFill>
                            <a:srgbClr val="000000"/>
                          </a:solidFill>
                        </a:rPr>
                        <a:t>VLSM (variable-length subnet mask) </a:t>
                      </a:r>
                    </a:p>
                    <a:p>
                      <a:endParaRPr lang="en-US" b="0" dirty="0">
                        <a:solidFill>
                          <a:srgbClr val="000000"/>
                        </a:solidFill>
                      </a:endParaRPr>
                    </a:p>
                    <a:p>
                      <a:endParaRPr 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8796709"/>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a:r>
              <a:rPr lang="fr-FR"/>
              <a:t>Module 11 : Activités (Suite)</a:t>
            </a:r>
          </a:p>
        </p:txBody>
      </p:sp>
      <p:sp>
        <p:nvSpPr>
          <p:cNvPr id="6147" name="Rectangle 34"/>
          <p:cNvSpPr>
            <a:spLocks noGrp="1" noChangeArrowheads="1"/>
          </p:cNvSpPr>
          <p:nvPr>
            <p:ph idx="1"/>
          </p:nvPr>
        </p:nvSpPr>
        <p:spPr>
          <a:xfrm>
            <a:off x="144065" y="798945"/>
            <a:ext cx="8853286" cy="281056"/>
          </a:xfrm>
        </p:spPr>
        <p:txBody>
          <a:bodyPr/>
          <a:lstStyle/>
          <a:p>
            <a:pPr rtl="0">
              <a:buFont typeface="Arial" panose="020B0604020202020204" pitchFamily="34" charset="0"/>
              <a:buChar char="•"/>
            </a:pPr>
            <a:r>
              <a:rPr lang="fr-FR"/>
              <a:t>Quelles sont les activités associées à ce module?</a:t>
            </a:r>
          </a:p>
          <a:p>
            <a:endParaRPr lang="en-US" dirty="0"/>
          </a:p>
          <a:p>
            <a:endParaRPr lang="en-US" dirty="0"/>
          </a:p>
          <a:p>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2344504215"/>
              </p:ext>
            </p:extLst>
          </p:nvPr>
        </p:nvGraphicFramePr>
        <p:xfrm>
          <a:off x="432000" y="1117708"/>
          <a:ext cx="8229418" cy="3458490"/>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kern="1200">
                          <a:solidFill>
                            <a:schemeClr val="dk1"/>
                          </a:solidFill>
                          <a:latin typeface="+mn-lt"/>
                          <a:ea typeface="+mn-ea"/>
                          <a:cs typeface="+mn-cs"/>
                        </a:rPr>
                        <a:t>11.5.4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Sous-réseau avec le numéro magique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3954574810"/>
                  </a:ext>
                </a:extLst>
              </a:tr>
              <a:tr h="350784">
                <a:tc>
                  <a:txBody>
                    <a:bodyPr/>
                    <a:lstStyle/>
                    <a:p>
                      <a:pPr algn="ctr" rtl="0"/>
                      <a:r>
                        <a:rPr lang="fr-FR" sz="1100" kern="1200">
                          <a:solidFill>
                            <a:schemeClr val="dk1"/>
                          </a:solidFill>
                          <a:latin typeface="+mn-lt"/>
                          <a:ea typeface="+mn-ea"/>
                          <a:cs typeface="+mn-cs"/>
                        </a:rPr>
                        <a:t>11.5.5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Sous-réseau d'un réseau IPv4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3057775100"/>
                  </a:ext>
                </a:extLst>
              </a:tr>
              <a:tr h="350784">
                <a:tc>
                  <a:txBody>
                    <a:bodyPr/>
                    <a:lstStyle/>
                    <a:p>
                      <a:pPr algn="ctr" rtl="0"/>
                      <a:r>
                        <a:rPr lang="fr-FR" sz="1100" kern="1200">
                          <a:solidFill>
                            <a:schemeClr val="dk1"/>
                          </a:solidFill>
                          <a:latin typeface="+mn-lt"/>
                          <a:ea typeface="+mn-ea"/>
                          <a:cs typeface="+mn-cs"/>
                        </a:rPr>
                        <a:t>11.6.4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Vidéo</a:t>
                      </a:r>
                    </a:p>
                  </a:txBody>
                  <a:tcPr marL="68580" marR="68580" marT="34290" marB="34290" anchor="ctr"/>
                </a:tc>
                <a:tc>
                  <a:txBody>
                    <a:bodyPr/>
                    <a:lstStyle/>
                    <a:p>
                      <a:pPr rtl="0"/>
                      <a:r>
                        <a:rPr lang="fr-FR" sz="1100" kern="1200">
                          <a:solidFill>
                            <a:schemeClr val="dk1"/>
                          </a:solidFill>
                          <a:latin typeface="+mn-lt"/>
                          <a:ea typeface="+mn-ea"/>
                          <a:cs typeface="+mn-cs"/>
                        </a:rPr>
                        <a:t>Sous-réseau sur plusieurs octets</a:t>
                      </a:r>
                    </a:p>
                  </a:txBody>
                  <a:tcPr marL="68580" marR="68580" marT="34290" marB="34290" anchor="ctr"/>
                </a:tc>
                <a:tc>
                  <a:txBody>
                    <a:bodyPr/>
                    <a:lstStyle/>
                    <a:p>
                      <a:pPr rtl="0"/>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61874528"/>
                  </a:ext>
                </a:extLst>
              </a:tr>
              <a:tr h="350784">
                <a:tc>
                  <a:txBody>
                    <a:bodyPr/>
                    <a:lstStyle/>
                    <a:p>
                      <a:pPr algn="ctr" rtl="0"/>
                      <a:r>
                        <a:rPr lang="fr-FR" sz="1100" kern="1200">
                          <a:solidFill>
                            <a:schemeClr val="dk1"/>
                          </a:solidFill>
                          <a:latin typeface="+mn-lt"/>
                          <a:ea typeface="+mn-ea"/>
                          <a:cs typeface="+mn-cs"/>
                        </a:rPr>
                        <a:t>11.6.5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Activité</a:t>
                      </a:r>
                    </a:p>
                  </a:txBody>
                  <a:tcPr marL="68580" marR="68580" marT="34290" marB="34290" anchor="ctr"/>
                </a:tc>
                <a:tc>
                  <a:txBody>
                    <a:bodyPr/>
                    <a:lstStyle/>
                    <a:p>
                      <a:pPr rtl="0"/>
                      <a:r>
                        <a:rPr lang="fr-FR" sz="1100" kern="1200">
                          <a:solidFill>
                            <a:schemeClr val="dk1"/>
                          </a:solidFill>
                          <a:latin typeface="+mn-lt"/>
                          <a:ea typeface="+mn-ea"/>
                          <a:cs typeface="+mn-cs"/>
                        </a:rPr>
                        <a:t>Déterminer le masque de sous-réseau</a:t>
                      </a:r>
                    </a:p>
                  </a:txBody>
                  <a:tcPr marL="68580" marR="68580" marT="34290" marB="34290" anchor="ctr"/>
                </a:tc>
                <a:tc>
                  <a:txBody>
                    <a:bodyPr/>
                    <a:lstStyle/>
                    <a:p>
                      <a:pPr rtl="0"/>
                      <a:r>
                        <a:rPr lang="fr-FR" sz="1100" kern="1200">
                          <a:solidFill>
                            <a:schemeClr val="dk1"/>
                          </a:solidFill>
                          <a:latin typeface="+mn-lt"/>
                          <a:ea typeface="+mn-ea"/>
                          <a:cs typeface="+mn-cs"/>
                        </a:rPr>
                        <a:t>Recommandé</a:t>
                      </a:r>
                    </a:p>
                  </a:txBody>
                  <a:tcPr marL="68580" marR="68580" marT="34290" marB="34290" anchor="ctr"/>
                </a:tc>
                <a:extLst>
                  <a:ext uri="{0D108BD9-81ED-4DB2-BD59-A6C34878D82A}">
                    <a16:rowId xmlns:a16="http://schemas.microsoft.com/office/drawing/2014/main" val="336677826"/>
                  </a:ext>
                </a:extLst>
              </a:tr>
              <a:tr h="350784">
                <a:tc>
                  <a:txBody>
                    <a:bodyPr/>
                    <a:lstStyle/>
                    <a:p>
                      <a:pPr algn="ctr" rtl="0"/>
                      <a:r>
                        <a:rPr lang="fr-FR" sz="1100" kern="1200">
                          <a:solidFill>
                            <a:schemeClr val="dk1"/>
                          </a:solidFill>
                          <a:latin typeface="+mn-lt"/>
                          <a:ea typeface="+mn-ea"/>
                          <a:cs typeface="+mn-cs"/>
                        </a:rPr>
                        <a:t>11.6.6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Calculer les sous-réseaux IPv4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kern="1200">
                          <a:solidFill>
                            <a:schemeClr val="dk1"/>
                          </a:solidFill>
                          <a:latin typeface="+mn-lt"/>
                          <a:ea typeface="+mn-ea"/>
                          <a:cs typeface="+mn-cs"/>
                        </a:rPr>
                        <a:t>11.7.4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Activité</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Déterminer le nombre de bits à emprunter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Recommandé</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kern="1200">
                          <a:solidFill>
                            <a:schemeClr val="dk1"/>
                          </a:solidFill>
                          <a:latin typeface="+mn-lt"/>
                          <a:ea typeface="+mn-ea"/>
                          <a:cs typeface="+mn-cs"/>
                        </a:rPr>
                        <a:t>11.7.5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Scénario de création de sous-réseaux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lang="fr-FR" sz="1100" kern="1200">
                          <a:solidFill>
                            <a:schemeClr val="dk1"/>
                          </a:solidFill>
                          <a:latin typeface="+mn-lt"/>
                          <a:ea typeface="+mn-ea"/>
                          <a:cs typeface="+mn-cs"/>
                        </a:rPr>
                        <a:t>11.8.1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Notions de base VLSM</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4005649858"/>
                  </a:ext>
                </a:extLst>
              </a:tr>
              <a:tr h="350784">
                <a:tc>
                  <a:txBody>
                    <a:bodyPr/>
                    <a:lstStyle/>
                    <a:p>
                      <a:pPr algn="ctr" rtl="0"/>
                      <a:r>
                        <a:rPr lang="fr-FR" sz="1100" kern="1200">
                          <a:solidFill>
                            <a:schemeClr val="dk1"/>
                          </a:solidFill>
                          <a:latin typeface="+mn-lt"/>
                          <a:ea typeface="+mn-ea"/>
                          <a:cs typeface="+mn-cs"/>
                        </a:rPr>
                        <a:t>11.8.2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Exemple de VLSM</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Recommandé</a:t>
                      </a:r>
                    </a:p>
                  </a:txBody>
                  <a:tcPr marL="68580" marR="68580" marT="34290" marB="34290" anchor="ctr"/>
                </a:tc>
                <a:extLst>
                  <a:ext uri="{0D108BD9-81ED-4DB2-BD59-A6C34878D82A}">
                    <a16:rowId xmlns:a16="http://schemas.microsoft.com/office/drawing/2014/main" val="2958805830"/>
                  </a:ext>
                </a:extLst>
              </a:tr>
            </a:tbl>
          </a:graphicData>
        </a:graphic>
      </p:graphicFrame>
    </p:spTree>
    <p:custDataLst>
      <p:tags r:id="rId1"/>
    </p:custDataLst>
    <p:extLst>
      <p:ext uri="{BB962C8B-B14F-4D97-AF65-F5344CB8AC3E}">
        <p14:creationId xmlns:p14="http://schemas.microsoft.com/office/powerpoint/2010/main" val="4235437004"/>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a:r>
              <a:rPr lang="fr-FR"/>
              <a:t>Module 11 : Activités (Suite)</a:t>
            </a:r>
          </a:p>
        </p:txBody>
      </p:sp>
      <p:sp>
        <p:nvSpPr>
          <p:cNvPr id="6147" name="Rectangle 34"/>
          <p:cNvSpPr>
            <a:spLocks noGrp="1" noChangeArrowheads="1"/>
          </p:cNvSpPr>
          <p:nvPr>
            <p:ph idx="1"/>
          </p:nvPr>
        </p:nvSpPr>
        <p:spPr>
          <a:xfrm>
            <a:off x="144065" y="798945"/>
            <a:ext cx="8853286" cy="281056"/>
          </a:xfrm>
        </p:spPr>
        <p:txBody>
          <a:bodyPr/>
          <a:lstStyle/>
          <a:p>
            <a:pPr rtl="0">
              <a:buFont typeface="Arial" panose="020B0604020202020204" pitchFamily="34" charset="0"/>
              <a:buChar char="•"/>
            </a:pPr>
            <a:r>
              <a:rPr lang="fr-FR"/>
              <a:t>Quelles sont les activités associées à ce module?</a:t>
            </a:r>
          </a:p>
          <a:p>
            <a:endParaRPr lang="en-US" dirty="0"/>
          </a:p>
          <a:p>
            <a:endParaRPr lang="en-US" dirty="0"/>
          </a:p>
          <a:p>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332580387"/>
              </p:ext>
            </p:extLst>
          </p:nvPr>
        </p:nvGraphicFramePr>
        <p:xfrm>
          <a:off x="432000" y="1127135"/>
          <a:ext cx="8229418" cy="2626854"/>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kern="1200">
                          <a:solidFill>
                            <a:schemeClr val="dk1"/>
                          </a:solidFill>
                          <a:latin typeface="+mn-lt"/>
                          <a:ea typeface="+mn-ea"/>
                          <a:cs typeface="+mn-cs"/>
                        </a:rPr>
                        <a:t>11.8.6</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Activité</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Le VLSM dans la pratique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322206681"/>
                  </a:ext>
                </a:extLst>
              </a:tr>
              <a:tr h="350784">
                <a:tc>
                  <a:txBody>
                    <a:bodyPr/>
                    <a:lstStyle/>
                    <a:p>
                      <a:pPr algn="ctr" rtl="0"/>
                      <a:r>
                        <a:rPr lang="fr-FR" sz="1100" kern="1200">
                          <a:solidFill>
                            <a:schemeClr val="dk1"/>
                          </a:solidFill>
                          <a:latin typeface="+mn-lt"/>
                          <a:ea typeface="+mn-ea"/>
                          <a:cs typeface="+mn-cs"/>
                        </a:rPr>
                        <a:t>11.9.3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Pratique de conception et de mise en œuvre VLSM</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3406068602"/>
                  </a:ext>
                </a:extLst>
              </a:tr>
              <a:tr h="350784">
                <a:tc>
                  <a:txBody>
                    <a:bodyPr/>
                    <a:lstStyle/>
                    <a:p>
                      <a:pPr marL="0" algn="ctr" defTabSz="685777" rtl="0" eaLnBrk="1" latinLnBrk="0" hangingPunct="1"/>
                      <a:r>
                        <a:rPr lang="fr-FR" sz="1100" kern="1200">
                          <a:solidFill>
                            <a:schemeClr val="dk1"/>
                          </a:solidFill>
                          <a:latin typeface="+mn-lt"/>
                          <a:ea typeface="+mn-ea"/>
                          <a:cs typeface="+mn-cs"/>
                        </a:rPr>
                        <a:t>11.10.1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Conception et mise en œuvre d'un système d'adressage VLSM</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3514539205"/>
                  </a:ext>
                </a:extLst>
              </a:tr>
              <a:tr h="350784">
                <a:tc>
                  <a:txBody>
                    <a:bodyPr/>
                    <a:lstStyle/>
                    <a:p>
                      <a:pPr marL="0" algn="ctr" defTabSz="685777" rtl="0" eaLnBrk="1" latinLnBrk="0" hangingPunct="1"/>
                      <a:r>
                        <a:rPr lang="fr-FR" sz="1100" kern="1200">
                          <a:solidFill>
                            <a:schemeClr val="dk1"/>
                          </a:solidFill>
                          <a:latin typeface="+mn-lt"/>
                          <a:ea typeface="+mn-ea"/>
                          <a:cs typeface="+mn-cs"/>
                        </a:rPr>
                        <a:t>11.10.2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Mode physique du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Packet Tracer - Concevoir et mettre en œuvre un système d'adressage VLSM - Mode Physique</a:t>
                      </a:r>
                    </a:p>
                    <a:p>
                      <a:pPr marL="0" marR="0" lvl="0" indent="0" algn="l" defTabSz="685777" rtl="0" eaLnBrk="1" fontAlgn="auto" latinLnBrk="0" hangingPunct="1">
                        <a:lnSpc>
                          <a:spcPct val="100000"/>
                        </a:lnSpc>
                        <a:spcBef>
                          <a:spcPts val="0"/>
                        </a:spcBef>
                        <a:spcAft>
                          <a:spcPts val="0"/>
                        </a:spcAft>
                        <a:buClrTx/>
                        <a:buSzTx/>
                        <a:buFontTx/>
                        <a:buNone/>
                        <a:tabLst/>
                        <a:defRPr/>
                      </a:pPr>
                      <a:endParaRPr lang="en-US" sz="1100" kern="1200" dirty="0">
                        <a:solidFill>
                          <a:schemeClr val="dk1"/>
                        </a:solidFill>
                        <a:latin typeface="+mn-lt"/>
                        <a:ea typeface="+mn-ea"/>
                        <a:cs typeface="+mn-cs"/>
                      </a:endParaRP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Recommandation</a:t>
                      </a:r>
                    </a:p>
                    <a:p>
                      <a:pPr marL="0" marR="0" lvl="0" indent="0" algn="l" defTabSz="685777" rtl="0" eaLnBrk="1" fontAlgn="auto" latinLnBrk="0" hangingPunct="1">
                        <a:lnSpc>
                          <a:spcPct val="100000"/>
                        </a:lnSpc>
                        <a:spcBef>
                          <a:spcPts val="0"/>
                        </a:spcBef>
                        <a:spcAft>
                          <a:spcPts val="0"/>
                        </a:spcAft>
                        <a:buClrTx/>
                        <a:buSzTx/>
                        <a:buFontTx/>
                        <a:buNone/>
                        <a:tabLst/>
                        <a:defRPr/>
                      </a:pPr>
                      <a:endParaRPr lang="en-US" sz="1100" kern="1200" noProof="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609230478"/>
                  </a:ext>
                </a:extLst>
              </a:tr>
              <a:tr h="350784">
                <a:tc>
                  <a:txBody>
                    <a:bodyPr/>
                    <a:lstStyle/>
                    <a:p>
                      <a:pPr marL="0" algn="ctr" defTabSz="685777" rtl="0" eaLnBrk="1" latinLnBrk="0" hangingPunct="1"/>
                      <a:r>
                        <a:rPr lang="fr-FR" sz="1100" kern="1200">
                          <a:solidFill>
                            <a:schemeClr val="dk1"/>
                          </a:solidFill>
                          <a:latin typeface="+mn-lt"/>
                          <a:ea typeface="+mn-ea"/>
                          <a:cs typeface="+mn-cs"/>
                        </a:rPr>
                        <a:t>11.10.2</a:t>
                      </a:r>
                    </a:p>
                  </a:txBody>
                  <a:tcPr marL="68580" marR="68580" marT="34290" marB="34290" anchor="ctr"/>
                </a:tc>
                <a:tc>
                  <a:txBody>
                    <a:bodyPr/>
                    <a:lstStyle/>
                    <a:p>
                      <a:pPr marL="0" marR="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Conception et mise en œuvre d'un système d'adressage VLSM</a:t>
                      </a:r>
                    </a:p>
                  </a:txBody>
                  <a:tcPr marL="68580" marR="68580" marT="34290" marB="34290" anchor="ctr"/>
                </a:tc>
                <a:tc>
                  <a:txBody>
                    <a:bodyPr/>
                    <a:lstStyle/>
                    <a:p>
                      <a:pPr marL="0" algn="l" defTabSz="685777" rtl="0" eaLnBrk="1" latinLnBrk="0" hangingPunct="1"/>
                      <a:r>
                        <a:rPr lang="fr-FR" sz="1100" kern="1200">
                          <a:solidFill>
                            <a:schemeClr val="dk1"/>
                          </a:solidFill>
                          <a:latin typeface="+mn-lt"/>
                          <a:ea typeface="+mn-ea"/>
                          <a:cs typeface="+mn-cs"/>
                        </a:rPr>
                        <a:t>Recommandation</a:t>
                      </a:r>
                    </a:p>
                  </a:txBody>
                  <a:tcPr marL="68580" marR="68580" marT="34290" marB="34290" anchor="ctr"/>
                </a:tc>
                <a:extLst>
                  <a:ext uri="{0D108BD9-81ED-4DB2-BD59-A6C34878D82A}">
                    <a16:rowId xmlns:a16="http://schemas.microsoft.com/office/drawing/2014/main" val="631969203"/>
                  </a:ext>
                </a:extLst>
              </a:tr>
              <a:tr h="350784">
                <a:tc>
                  <a:txBody>
                    <a:bodyPr/>
                    <a:lstStyle/>
                    <a:p>
                      <a:pPr marL="0" algn="ctr" defTabSz="685777" rtl="0" eaLnBrk="1" latinLnBrk="0" hangingPunct="1"/>
                      <a:r>
                        <a:rPr lang="fr-FR" sz="1100" kern="1200">
                          <a:solidFill>
                            <a:schemeClr val="dk1"/>
                          </a:solidFill>
                          <a:latin typeface="+mn-lt"/>
                          <a:ea typeface="+mn-ea"/>
                          <a:cs typeface="+mn-cs"/>
                        </a:rPr>
                        <a:t>11.10.4</a:t>
                      </a:r>
                    </a:p>
                  </a:txBody>
                  <a:tcPr marL="68580" marR="68580" marT="34290" marB="34290" anchor="ctr"/>
                </a:tc>
                <a:tc>
                  <a:txBody>
                    <a:bodyPr/>
                    <a:lstStyle/>
                    <a:p>
                      <a:pPr marL="0" marR="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Questionnaire du module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kern="1200">
                          <a:solidFill>
                            <a:schemeClr val="dk1"/>
                          </a:solidFill>
                          <a:latin typeface="+mn-lt"/>
                          <a:ea typeface="+mn-ea"/>
                          <a:cs typeface="+mn-cs"/>
                        </a:rPr>
                        <a:t>Adressage IPv4</a:t>
                      </a:r>
                    </a:p>
                  </a:txBody>
                  <a:tcPr marL="68580" marR="68580" marT="34290" marB="34290" anchor="ctr"/>
                </a:tc>
                <a:tc>
                  <a:txBody>
                    <a:bodyPr/>
                    <a:lstStyle/>
                    <a:p>
                      <a:pPr marL="0" algn="l" defTabSz="685777" rtl="0" eaLnBrk="1" latinLnBrk="0" hangingPunct="1"/>
                      <a:r>
                        <a:rPr lang="fr-FR" sz="1100" kern="1200">
                          <a:solidFill>
                            <a:schemeClr val="dk1"/>
                          </a:solidFill>
                          <a:latin typeface="+mn-lt"/>
                          <a:ea typeface="+mn-ea"/>
                          <a:cs typeface="+mn-cs"/>
                        </a:rPr>
                        <a:t>Recommandé</a:t>
                      </a:r>
                    </a:p>
                  </a:txBody>
                  <a:tcPr marL="68580" marR="68580" marT="34290" marB="34290" anchor="ctr"/>
                </a:tc>
                <a:extLst>
                  <a:ext uri="{0D108BD9-81ED-4DB2-BD59-A6C34878D82A}">
                    <a16:rowId xmlns:a16="http://schemas.microsoft.com/office/drawing/2014/main" val="4059192888"/>
                  </a:ext>
                </a:extLst>
              </a:tr>
            </a:tbl>
          </a:graphicData>
        </a:graphic>
      </p:graphicFrame>
    </p:spTree>
    <p:custDataLst>
      <p:tags r:id="rId1"/>
    </p:custDataLst>
    <p:extLst>
      <p:ext uri="{BB962C8B-B14F-4D97-AF65-F5344CB8AC3E}">
        <p14:creationId xmlns:p14="http://schemas.microsoft.com/office/powerpoint/2010/main" val="3567995096"/>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1298B35C-A87B-4C07-87DE-8A26B1EBC790}"/>
</file>

<file path=customXml/itemProps2.xml><?xml version="1.0" encoding="utf-8"?>
<ds:datastoreItem xmlns:ds="http://schemas.openxmlformats.org/officeDocument/2006/customXml" ds:itemID="{BF243DBC-07D0-433C-80DA-DDE0AAB56A56}"/>
</file>

<file path=customXml/itemProps3.xml><?xml version="1.0" encoding="utf-8"?>
<ds:datastoreItem xmlns:ds="http://schemas.openxmlformats.org/officeDocument/2006/customXml" ds:itemID="{7B053434-CCA6-4375-A415-E9D1C1F11ED4}"/>
</file>

<file path=docProps/app.xml><?xml version="1.0" encoding="utf-8"?>
<Properties xmlns="http://schemas.openxmlformats.org/officeDocument/2006/extended-properties" xmlns:vt="http://schemas.openxmlformats.org/officeDocument/2006/docPropsVTypes">
  <Template>Default Theme</Template>
  <TotalTime>26516</TotalTime>
  <Words>6954</Words>
  <Application>Microsoft Office PowerPoint</Application>
  <PresentationFormat>On-screen Show (16:9)</PresentationFormat>
  <Paragraphs>1071</Paragraphs>
  <Slides>74</Slides>
  <Notes>72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74</vt:i4>
      </vt:variant>
    </vt:vector>
  </HeadingPairs>
  <TitlesOfParts>
    <vt:vector size="80" baseType="lpstr">
      <vt:lpstr>CiscoSans ExtraLight</vt:lpstr>
      <vt:lpstr>Arial</vt:lpstr>
      <vt:lpstr>Calibri</vt:lpstr>
      <vt:lpstr>Courier New</vt:lpstr>
      <vt:lpstr>Wingdings</vt:lpstr>
      <vt:lpstr>Default Theme</vt:lpstr>
      <vt:lpstr>Module 11: Adressage IPv4</vt:lpstr>
      <vt:lpstr>Contenu pédagogique de l'instructeur - Guide de planification du module 11</vt:lpstr>
      <vt:lpstr>À quoi s'attendre dans ce module</vt:lpstr>
      <vt:lpstr>À quoi s'attendre dans ce module (suite)</vt:lpstr>
      <vt:lpstr>Vérifiez votre compréhension</vt:lpstr>
      <vt:lpstr>Activités du mode physique du Packet Tracer :</vt:lpstr>
      <vt:lpstr>Module 11: Activités</vt:lpstr>
      <vt:lpstr>Module 11 : Activités (Suite)</vt:lpstr>
      <vt:lpstr>Module 11 : Activités (Suite)</vt:lpstr>
      <vt:lpstr>Module 11: Meilleures Pratiques</vt:lpstr>
      <vt:lpstr>Module 11: Meilleures Pratiques (Suite)</vt:lpstr>
      <vt:lpstr>Module 11: Meilleures Pratiques (Suite)</vt:lpstr>
      <vt:lpstr>Module 11: Meilleures Pratiques (Suite)</vt:lpstr>
      <vt:lpstr>Module 11: Meilleures Pratiques (Suite)</vt:lpstr>
      <vt:lpstr>Module 11: Adressage IPv4</vt:lpstr>
      <vt:lpstr>Objectifs du Module</vt:lpstr>
      <vt:lpstr>Objectifs du module (suite)</vt:lpstr>
      <vt:lpstr>11.1 Structure de l'adresse IPv4 </vt:lpstr>
      <vt:lpstr>La structure d'une adresse IPv4 Les parties réseau et hôte</vt:lpstr>
      <vt:lpstr>La structure d'une adresse IPv4 Le masque de sous-réseau</vt:lpstr>
      <vt:lpstr>La structure d'une adresse La longueur de préfixe</vt:lpstr>
      <vt:lpstr>Structure d'adresse IPv4 Détermination du réseau: AND (ET) logique</vt:lpstr>
      <vt:lpstr>La structure d'une adresse IPv4 Démonstration vidéo - réseau, hôte et adresses de diffusion</vt:lpstr>
      <vt:lpstr>La structure d'une adresse IPv4 Adresses réseau, d'hôte et de diffusion</vt:lpstr>
      <vt:lpstr>11.2 Adresses IPv4 de monodiffusion, de diffusion et de multidiffusion</vt:lpstr>
      <vt:lpstr>Adresses IPv4 de monodiffusion, de diffusion et de multidiffusion Monodiffusion</vt:lpstr>
      <vt:lpstr>Adresses IPv4 de monodiffusion, de diffusion et de multidiffusion Diffusion</vt:lpstr>
      <vt:lpstr>Adresses IPv4 de monodiffusion, de diffusion et de multidiffusion Multidiffusion</vt:lpstr>
      <vt:lpstr>11.3 Types d'adresses IPv4</vt:lpstr>
      <vt:lpstr>Types d'adresses IPv4 Les adresses IPv4 publiques et privées</vt:lpstr>
      <vt:lpstr>Types d'adresses IPv4 Routage vers l'internet</vt:lpstr>
      <vt:lpstr>Les types d'adresses IPv4 Les adresses IPv4 des utilisateurs spéciaux</vt:lpstr>
      <vt:lpstr>Les types d'adresses IPv4 Ancien système d'adressage par classe</vt:lpstr>
      <vt:lpstr>Types d'adresses IPv4  Attribution des adresses IP</vt:lpstr>
      <vt:lpstr>11.4 Segmentation du réseau </vt:lpstr>
      <vt:lpstr>La segmentation du réseau  Domaines de diffusion et de segmentation</vt:lpstr>
      <vt:lpstr>Segmentation du réseau Problèmes liés aux domaines de diffusion importants</vt:lpstr>
      <vt:lpstr>Segmentation du réseau Pourquoi créer des sous-réseaux ?</vt:lpstr>
      <vt:lpstr>11.5 Segmentation un réseau IPv4 en sous-réseaux </vt:lpstr>
      <vt:lpstr>Segmenter un réseau IPv4 en sous-réseaux Segmentation des réseaux à la limite d'octet</vt:lpstr>
      <vt:lpstr>Segmenter un réseau IPv4 en sous-réseaux  Création de sous-réseaux au niveau de la limite d'octet (suite)</vt:lpstr>
      <vt:lpstr>Segmenter un réseau IPv4 en sous-réseaux  Création de sous-réseaux au niveau de la limite d'octet</vt:lpstr>
      <vt:lpstr>Segmenter un réseau IPv4 en sous-réseaux Démonstration vidéo – Le masque de sous-réseau</vt:lpstr>
      <vt:lpstr>Segmentation un réseau IPv4 en sous-réseaux Démonstration vidéo – Segmenter en sous-réseaux à l'aide du nombre magique</vt:lpstr>
      <vt:lpstr>Segmentation un réseau IPv4 en sous- réseaux Packet Tracer - Segmentation un réseau IPv4 en sous- réseaux</vt:lpstr>
      <vt:lpstr>11.6 Création de sous-réseaux avec le préfixe /16 et /8</vt:lpstr>
      <vt:lpstr>Sous-réseaux avec le préfixe /16 et /8 Créer des sous-réseaux avec un préfixe /16</vt:lpstr>
      <vt:lpstr>Création de sous-réseaux avec le préfixe /16 et /8 Créer 100 sous-réseaux avec un préfixe /16</vt:lpstr>
      <vt:lpstr>Création de sous-réseaux avec le préfixe /8 Créer 100 sous-réseaux avec un préfixe /8</vt:lpstr>
      <vt:lpstr>Création de sous-réseaux avec le préfixe /16 et /8 Démonstration vidéo - Segmentation en sous-réseaux sur plusieurs octets</vt:lpstr>
      <vt:lpstr>Création de sous-réseaux avec le préfixe /16 et /8 Travaux pratiques - Formules de calcul des sous-réseaux IPv4</vt:lpstr>
      <vt:lpstr>11.7 Segmentation du réseau selon ses besoins</vt:lpstr>
      <vt:lpstr>Sous-réseau pour répondre aux exigences Sous-réseau privé et espace d'adressage IPv4 public</vt:lpstr>
      <vt:lpstr>Segmentation du réseau selon ses besoins Réduire les adresses IPv4 de l'hôte inutilisées et maximiser les sous-réseaux</vt:lpstr>
      <vt:lpstr>Segmentation du réseau selon ses besoins Exemple de besoins d'un réseau</vt:lpstr>
      <vt:lpstr>Segmentation du réseau selon ses besoins Packet Tracer - Scénario de segmentation en sous-réseaux</vt:lpstr>
      <vt:lpstr>11.8 VLSM </vt:lpstr>
      <vt:lpstr> Vidéo VLSM — Notions de base VLSM</vt:lpstr>
      <vt:lpstr>VLSM Vidéo - Exemple de VLSM</vt:lpstr>
      <vt:lpstr>Conservation des adresses IPv4VLSM </vt:lpstr>
      <vt:lpstr>VLSM Conservation des adresses IPv4 (suite)</vt:lpstr>
      <vt:lpstr>VLSM VLSM</vt:lpstr>
      <vt:lpstr>VLSM Attribution d'adresse de topologie VLSM</vt:lpstr>
      <vt:lpstr>11.9 La conception structurée </vt:lpstr>
      <vt:lpstr>La conception structurée  Planification de l'adressage réseau</vt:lpstr>
      <vt:lpstr>Conception structurée Attribution d'adresse de périphérique</vt:lpstr>
      <vt:lpstr>Conception structurée Packet Tracer - Pratique de conception et mise en œuvre d'un système d'adressage avec des VLSM</vt:lpstr>
      <vt:lpstr>11.10 Module pratique et questionnaire</vt:lpstr>
      <vt:lpstr>La conception structurée Packet Tracer - Conception et mise en œuvre d'un schéma d'adressage VLSM</vt:lpstr>
      <vt:lpstr>La conception structurée Packet Tracer – Conception et mise en œuvre d'un schéma d'adressage VLSM - Mode Physique Travaux Pratiques – Conception et mise en œuvre d'un schéma d'adressage VLSM</vt:lpstr>
      <vt:lpstr>Module Pratique et Questionnaire Qu'est-ce que j'ai appris dans ce module?</vt:lpstr>
      <vt:lpstr>Module pratique et questionnaire Qu'est-ce que j'ai appris dans ce module? (Cont.)</vt:lpstr>
      <vt:lpstr>Module 11: Adressage IPv4 Nouveaux termes et commandes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Jeff Luman -X (jluman - UNICON INC at Cisco)</cp:lastModifiedBy>
  <cp:revision>304</cp:revision>
  <dcterms:created xsi:type="dcterms:W3CDTF">2019-10-18T06:21:22Z</dcterms:created>
  <dcterms:modified xsi:type="dcterms:W3CDTF">2021-04-13T19:31:32Z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2552800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