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b="def" i="def"/>
      <a:tcStyle>
        <a:tcBdr/>
        <a:fill>
          <a:solidFill>
            <a:srgbClr val="E9EFF7"/>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Calibri"/>
          <a:ea typeface="Calibri"/>
          <a:cs typeface="Calibri"/>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2" name="Shape 102"/>
          <p:cNvSpPr/>
          <p:nvPr>
            <p:ph type="sldImg"/>
          </p:nvPr>
        </p:nvSpPr>
        <p:spPr>
          <a:xfrm>
            <a:off x="1143000" y="685800"/>
            <a:ext cx="4572000" cy="3429000"/>
          </a:xfrm>
          <a:prstGeom prst="rect">
            <a:avLst/>
          </a:prstGeom>
        </p:spPr>
        <p:txBody>
          <a:bodyPr/>
          <a:lstStyle/>
          <a:p>
            <a:pPr/>
          </a:p>
        </p:txBody>
      </p:sp>
      <p:sp>
        <p:nvSpPr>
          <p:cNvPr id="103" name="Shape 103"/>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Segoe UI"/>
      </a:defRPr>
    </a:lvl1pPr>
    <a:lvl2pPr indent="228600" latinLnBrk="0">
      <a:defRPr sz="1200">
        <a:latin typeface="+mj-lt"/>
        <a:ea typeface="+mj-ea"/>
        <a:cs typeface="+mj-cs"/>
        <a:sym typeface="Segoe UI"/>
      </a:defRPr>
    </a:lvl2pPr>
    <a:lvl3pPr indent="457200" latinLnBrk="0">
      <a:defRPr sz="1200">
        <a:latin typeface="+mj-lt"/>
        <a:ea typeface="+mj-ea"/>
        <a:cs typeface="+mj-cs"/>
        <a:sym typeface="Segoe UI"/>
      </a:defRPr>
    </a:lvl3pPr>
    <a:lvl4pPr indent="685800" latinLnBrk="0">
      <a:defRPr sz="1200">
        <a:latin typeface="+mj-lt"/>
        <a:ea typeface="+mj-ea"/>
        <a:cs typeface="+mj-cs"/>
        <a:sym typeface="Segoe UI"/>
      </a:defRPr>
    </a:lvl4pPr>
    <a:lvl5pPr indent="914400" latinLnBrk="0">
      <a:defRPr sz="1200">
        <a:latin typeface="+mj-lt"/>
        <a:ea typeface="+mj-ea"/>
        <a:cs typeface="+mj-cs"/>
        <a:sym typeface="Segoe UI"/>
      </a:defRPr>
    </a:lvl5pPr>
    <a:lvl6pPr indent="1143000" latinLnBrk="0">
      <a:defRPr sz="1200">
        <a:latin typeface="+mj-lt"/>
        <a:ea typeface="+mj-ea"/>
        <a:cs typeface="+mj-cs"/>
        <a:sym typeface="Segoe UI"/>
      </a:defRPr>
    </a:lvl6pPr>
    <a:lvl7pPr indent="1371600" latinLnBrk="0">
      <a:defRPr sz="1200">
        <a:latin typeface="+mj-lt"/>
        <a:ea typeface="+mj-ea"/>
        <a:cs typeface="+mj-cs"/>
        <a:sym typeface="Segoe UI"/>
      </a:defRPr>
    </a:lvl7pPr>
    <a:lvl8pPr indent="1600200" latinLnBrk="0">
      <a:defRPr sz="1200">
        <a:latin typeface="+mj-lt"/>
        <a:ea typeface="+mj-ea"/>
        <a:cs typeface="+mj-cs"/>
        <a:sym typeface="Segoe UI"/>
      </a:defRPr>
    </a:lvl8pPr>
    <a:lvl9pPr indent="1828800" latinLnBrk="0">
      <a:defRPr sz="1200">
        <a:latin typeface="+mj-lt"/>
        <a:ea typeface="+mj-ea"/>
        <a:cs typeface="+mj-cs"/>
        <a:sym typeface="Segoe U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5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6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2" name="Shape 472"/>
          <p:cNvSpPr/>
          <p:nvPr>
            <p:ph type="sldImg"/>
          </p:nvPr>
        </p:nvSpPr>
        <p:spPr>
          <a:prstGeom prst="rect">
            <a:avLst/>
          </a:prstGeom>
        </p:spPr>
        <p:txBody>
          <a:bodyPr/>
          <a:lstStyle/>
          <a:p>
            <a:pPr/>
          </a:p>
        </p:txBody>
      </p:sp>
      <p:sp>
        <p:nvSpPr>
          <p:cNvPr id="473" name="Shape 473"/>
          <p:cNvSpPr/>
          <p:nvPr>
            <p:ph type="body" sz="quarter" idx="1"/>
          </p:nvPr>
        </p:nvSpPr>
        <p:spPr>
          <a:prstGeom prst="rect">
            <a:avLst/>
          </a:prstGeom>
        </p:spPr>
        <p:txBody>
          <a:bodyPr/>
          <a:lstStyle/>
          <a:p>
            <a:pPr>
              <a:defRPr sz="2300"/>
            </a:pPr>
            <a:r>
              <a:t>k api-resources --sort-by name -o wide | less   # pour connaître les verbes disponibles par type de ressources</a:t>
            </a:r>
          </a:p>
          <a:p>
            <a:pPr>
              <a:defRPr sz="2300"/>
            </a:pPr>
            <a:r>
              <a:t>???  Parler des options   --as / --as-group / --as-uid   # pour réaliser une action ponctuellement avec une identité tierce (un peu comme sudo ou runas)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9" name="Shape 549"/>
          <p:cNvSpPr/>
          <p:nvPr>
            <p:ph type="sldImg"/>
          </p:nvPr>
        </p:nvSpPr>
        <p:spPr>
          <a:prstGeom prst="rect">
            <a:avLst/>
          </a:prstGeom>
        </p:spPr>
        <p:txBody>
          <a:bodyPr/>
          <a:lstStyle/>
          <a:p>
            <a:pPr/>
          </a:p>
        </p:txBody>
      </p:sp>
      <p:sp>
        <p:nvSpPr>
          <p:cNvPr id="550" name="Shape 550"/>
          <p:cNvSpPr/>
          <p:nvPr>
            <p:ph type="body" sz="quarter" idx="1"/>
          </p:nvPr>
        </p:nvSpPr>
        <p:spPr>
          <a:prstGeom prst="rect">
            <a:avLst/>
          </a:prstGeom>
        </p:spPr>
        <p:txBody>
          <a:bodyPr/>
          <a:lstStyle/>
          <a:p>
            <a:pPr/>
            <a:r>
              <a:t>Des ressources sont associées à ce cours. </a:t>
            </a:r>
          </a:p>
          <a:p>
            <a:pPr/>
            <a:r>
              <a:t>Vous disposez d'un accès au livre numérique sur le sujet, disponible dans la collection Ressources Informatiques des éditions ENI.</a:t>
            </a:r>
          </a:p>
          <a:p>
            <a:pPr/>
            <a:r>
              <a:t>Les démonstrations et les corrections des travaux pratiques proposées durant ce cours sont téléchargeables.</a:t>
            </a:r>
          </a:p>
          <a:p>
            <a:pPr/>
          </a:p>
          <a:p>
            <a:pPr>
              <a:defRPr b="1" i="1"/>
            </a:pPr>
            <a:r>
              <a:t>Prêts à commencer cette formation ? Alors ! rendez vous dans le module suivant.</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DE">
    <p:spTree>
      <p:nvGrpSpPr>
        <p:cNvPr id="1" name=""/>
        <p:cNvGrpSpPr/>
        <p:nvPr/>
      </p:nvGrpSpPr>
      <p:grpSpPr>
        <a:xfrm>
          <a:off x="0" y="0"/>
          <a:ext cx="0" cy="0"/>
          <a:chOff x="0" y="0"/>
          <a:chExt cx="0" cy="0"/>
        </a:xfrm>
      </p:grpSpPr>
      <p:sp>
        <p:nvSpPr>
          <p:cNvPr id="1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_COUV SLIDE">
    <p:bg>
      <p:bgPr>
        <a:solidFill>
          <a:srgbClr val="222933"/>
        </a:solidFill>
      </p:bgPr>
    </p:bg>
    <p:spTree>
      <p:nvGrpSpPr>
        <p:cNvPr id="1" name=""/>
        <p:cNvGrpSpPr/>
        <p:nvPr/>
      </p:nvGrpSpPr>
      <p:grpSpPr>
        <a:xfrm>
          <a:off x="0" y="0"/>
          <a:ext cx="0" cy="0"/>
          <a:chOff x="0" y="0"/>
          <a:chExt cx="0" cy="0"/>
        </a:xfrm>
      </p:grpSpPr>
      <p:sp>
        <p:nvSpPr>
          <p:cNvPr id="26" name="Titre du cours"/>
          <p:cNvSpPr txBox="1"/>
          <p:nvPr>
            <p:ph type="title" hasCustomPrompt="1"/>
          </p:nvPr>
        </p:nvSpPr>
        <p:spPr>
          <a:xfrm>
            <a:off x="1524000" y="1689099"/>
            <a:ext cx="9144000" cy="2387601"/>
          </a:xfrm>
          <a:prstGeom prst="rect">
            <a:avLst/>
          </a:prstGeom>
        </p:spPr>
        <p:txBody>
          <a:bodyPr anchor="b"/>
          <a:lstStyle>
            <a:lvl1pPr algn="ctr">
              <a:defRPr sz="6000">
                <a:solidFill>
                  <a:srgbClr val="FFFFFF"/>
                </a:solidFill>
                <a:latin typeface="Segoe UI Light"/>
                <a:ea typeface="Segoe UI Light"/>
                <a:cs typeface="Segoe UI Light"/>
                <a:sym typeface="Segoe UI Light"/>
              </a:defRPr>
            </a:lvl1pPr>
          </a:lstStyle>
          <a:p>
            <a:pPr/>
            <a:r>
              <a:t>Titre du cours</a:t>
            </a:r>
          </a:p>
        </p:txBody>
      </p:sp>
      <p:sp>
        <p:nvSpPr>
          <p:cNvPr id="27" name="Texte niveau 1…"/>
          <p:cNvSpPr txBox="1"/>
          <p:nvPr>
            <p:ph type="body" sz="quarter" idx="1" hasCustomPrompt="1"/>
          </p:nvPr>
        </p:nvSpPr>
        <p:spPr>
          <a:xfrm>
            <a:off x="1524000" y="4168773"/>
            <a:ext cx="9144000" cy="1655763"/>
          </a:xfrm>
          <a:prstGeom prst="rect">
            <a:avLst/>
          </a:prstGeom>
        </p:spPr>
        <p:txBody>
          <a:bodyPr/>
          <a:lstStyle>
            <a:lvl1pPr marL="0" indent="0" algn="ctr">
              <a:buSzTx/>
              <a:buFontTx/>
              <a:buNone/>
              <a:defRPr b="1" sz="2400">
                <a:solidFill>
                  <a:srgbClr val="95B258"/>
                </a:solidFill>
              </a:defRPr>
            </a:lvl1pPr>
            <a:lvl2pPr marL="0" indent="457200" algn="ctr">
              <a:buSzTx/>
              <a:buFontTx/>
              <a:buNone/>
              <a:defRPr b="1" sz="2400">
                <a:solidFill>
                  <a:srgbClr val="95B258"/>
                </a:solidFill>
              </a:defRPr>
            </a:lvl2pPr>
            <a:lvl3pPr marL="0" indent="914400" algn="ctr">
              <a:buSzTx/>
              <a:buFontTx/>
              <a:buNone/>
              <a:defRPr b="1" sz="2400">
                <a:solidFill>
                  <a:srgbClr val="95B258"/>
                </a:solidFill>
              </a:defRPr>
            </a:lvl3pPr>
            <a:lvl4pPr marL="0" indent="1371600" algn="ctr">
              <a:buSzTx/>
              <a:buFontTx/>
              <a:buNone/>
              <a:defRPr b="1" sz="2400">
                <a:solidFill>
                  <a:srgbClr val="95B258"/>
                </a:solidFill>
              </a:defRPr>
            </a:lvl4pPr>
            <a:lvl5pPr marL="0" indent="1828800" algn="ctr">
              <a:buSzTx/>
              <a:buFontTx/>
              <a:buNone/>
              <a:defRPr b="1" sz="2400">
                <a:solidFill>
                  <a:srgbClr val="95B258"/>
                </a:solidFill>
              </a:defRPr>
            </a:lvl5pPr>
          </a:lstStyle>
          <a:p>
            <a:pPr/>
            <a:r>
              <a:t>Numéro du module - Titre du module</a:t>
            </a:r>
          </a:p>
          <a:p>
            <a:pPr lvl="1"/>
            <a:r>
              <a:t/>
            </a:r>
          </a:p>
          <a:p>
            <a:pPr lvl="2"/>
            <a:r>
              <a:t/>
            </a:r>
          </a:p>
          <a:p>
            <a:pPr lvl="3"/>
            <a:r>
              <a:t/>
            </a:r>
          </a:p>
          <a:p>
            <a:pPr lvl="4"/>
            <a:r>
              <a:t/>
            </a:r>
          </a:p>
        </p:txBody>
      </p:sp>
      <p:pic>
        <p:nvPicPr>
          <p:cNvPr id="28" name="Graphique 8" descr="Graphique 8"/>
          <p:cNvPicPr>
            <a:picLocks noChangeAspect="1"/>
          </p:cNvPicPr>
          <p:nvPr/>
        </p:nvPicPr>
        <p:blipFill>
          <a:blip r:embed="rId2">
            <a:extLst/>
          </a:blip>
          <a:stretch>
            <a:fillRect/>
          </a:stretch>
        </p:blipFill>
        <p:spPr>
          <a:xfrm>
            <a:off x="11005656" y="5704513"/>
            <a:ext cx="831821" cy="831821"/>
          </a:xfrm>
          <a:prstGeom prst="rect">
            <a:avLst/>
          </a:prstGeom>
          <a:ln w="12700">
            <a:miter lim="400000"/>
          </a:ln>
        </p:spPr>
      </p:pic>
      <p:sp>
        <p:nvSpPr>
          <p:cNvPr id="2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1_COUV SLIDE">
    <p:bg>
      <p:bgPr>
        <a:solidFill>
          <a:srgbClr val="3B518E"/>
        </a:solidFill>
      </p:bgPr>
    </p:bg>
    <p:spTree>
      <p:nvGrpSpPr>
        <p:cNvPr id="1" name=""/>
        <p:cNvGrpSpPr/>
        <p:nvPr/>
      </p:nvGrpSpPr>
      <p:grpSpPr>
        <a:xfrm>
          <a:off x="0" y="0"/>
          <a:ext cx="0" cy="0"/>
          <a:chOff x="0" y="0"/>
          <a:chExt cx="0" cy="0"/>
        </a:xfrm>
      </p:grpSpPr>
      <p:sp>
        <p:nvSpPr>
          <p:cNvPr id="36" name="Titre du cours"/>
          <p:cNvSpPr txBox="1"/>
          <p:nvPr>
            <p:ph type="title" hasCustomPrompt="1"/>
          </p:nvPr>
        </p:nvSpPr>
        <p:spPr>
          <a:xfrm>
            <a:off x="1524000" y="1689099"/>
            <a:ext cx="9144000" cy="2387601"/>
          </a:xfrm>
          <a:prstGeom prst="rect">
            <a:avLst/>
          </a:prstGeom>
        </p:spPr>
        <p:txBody>
          <a:bodyPr anchor="b"/>
          <a:lstStyle>
            <a:lvl1pPr algn="ctr">
              <a:defRPr sz="6000">
                <a:solidFill>
                  <a:srgbClr val="FFFFFF"/>
                </a:solidFill>
                <a:latin typeface="Segoe UI Light"/>
                <a:ea typeface="Segoe UI Light"/>
                <a:cs typeface="Segoe UI Light"/>
                <a:sym typeface="Segoe UI Light"/>
              </a:defRPr>
            </a:lvl1pPr>
          </a:lstStyle>
          <a:p>
            <a:pPr/>
            <a:r>
              <a:t>Titre du cours</a:t>
            </a:r>
          </a:p>
        </p:txBody>
      </p:sp>
      <p:sp>
        <p:nvSpPr>
          <p:cNvPr id="37" name="Texte niveau 1…"/>
          <p:cNvSpPr txBox="1"/>
          <p:nvPr>
            <p:ph type="body" sz="quarter" idx="1" hasCustomPrompt="1"/>
          </p:nvPr>
        </p:nvSpPr>
        <p:spPr>
          <a:xfrm>
            <a:off x="1524000" y="4168773"/>
            <a:ext cx="9144000" cy="1655763"/>
          </a:xfrm>
          <a:prstGeom prst="rect">
            <a:avLst/>
          </a:prstGeom>
        </p:spPr>
        <p:txBody>
          <a:bodyPr/>
          <a:lstStyle>
            <a:lvl1pPr marL="0" indent="0" algn="ctr">
              <a:buSzTx/>
              <a:buFontTx/>
              <a:buNone/>
              <a:defRPr b="1" sz="2400">
                <a:solidFill>
                  <a:srgbClr val="FFFFFF"/>
                </a:solidFill>
              </a:defRPr>
            </a:lvl1pPr>
            <a:lvl2pPr marL="0" indent="457200" algn="ctr">
              <a:buSzTx/>
              <a:buFontTx/>
              <a:buNone/>
              <a:defRPr b="1" sz="2400">
                <a:solidFill>
                  <a:srgbClr val="FFFFFF"/>
                </a:solidFill>
              </a:defRPr>
            </a:lvl2pPr>
            <a:lvl3pPr marL="0" indent="914400" algn="ctr">
              <a:buSzTx/>
              <a:buFontTx/>
              <a:buNone/>
              <a:defRPr b="1" sz="2400">
                <a:solidFill>
                  <a:srgbClr val="FFFFFF"/>
                </a:solidFill>
              </a:defRPr>
            </a:lvl3pPr>
            <a:lvl4pPr marL="0" indent="1371600" algn="ctr">
              <a:buSzTx/>
              <a:buFontTx/>
              <a:buNone/>
              <a:defRPr b="1" sz="2400">
                <a:solidFill>
                  <a:srgbClr val="FFFFFF"/>
                </a:solidFill>
              </a:defRPr>
            </a:lvl4pPr>
            <a:lvl5pPr marL="0" indent="1828800" algn="ctr">
              <a:buSzTx/>
              <a:buFontTx/>
              <a:buNone/>
              <a:defRPr b="1" sz="2400">
                <a:solidFill>
                  <a:srgbClr val="FFFFFF"/>
                </a:solidFill>
              </a:defRPr>
            </a:lvl5pPr>
          </a:lstStyle>
          <a:p>
            <a:pPr/>
            <a:r>
              <a:t>Numéro du module - Titre du module</a:t>
            </a:r>
          </a:p>
          <a:p>
            <a:pPr lvl="1"/>
            <a:r>
              <a:t/>
            </a:r>
          </a:p>
          <a:p>
            <a:pPr lvl="2"/>
            <a:r>
              <a:t/>
            </a:r>
          </a:p>
          <a:p>
            <a:pPr lvl="3"/>
            <a:r>
              <a:t/>
            </a:r>
          </a:p>
          <a:p>
            <a:pPr lvl="4"/>
            <a:r>
              <a:t/>
            </a:r>
          </a:p>
        </p:txBody>
      </p:sp>
      <p:pic>
        <p:nvPicPr>
          <p:cNvPr id="38" name="Graphique 8" descr="Graphique 8"/>
          <p:cNvPicPr>
            <a:picLocks noChangeAspect="1"/>
          </p:cNvPicPr>
          <p:nvPr/>
        </p:nvPicPr>
        <p:blipFill>
          <a:blip r:embed="rId2">
            <a:extLst/>
          </a:blip>
          <a:stretch>
            <a:fillRect/>
          </a:stretch>
        </p:blipFill>
        <p:spPr>
          <a:xfrm>
            <a:off x="11005656" y="5704513"/>
            <a:ext cx="831821" cy="831821"/>
          </a:xfrm>
          <a:prstGeom prst="rect">
            <a:avLst/>
          </a:prstGeom>
          <a:ln w="12700">
            <a:miter lim="400000"/>
          </a:ln>
        </p:spPr>
      </p:pic>
      <p:sp>
        <p:nvSpPr>
          <p:cNvPr id="3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UV SLIDE BLC">
    <p:spTree>
      <p:nvGrpSpPr>
        <p:cNvPr id="1" name=""/>
        <p:cNvGrpSpPr/>
        <p:nvPr/>
      </p:nvGrpSpPr>
      <p:grpSpPr>
        <a:xfrm>
          <a:off x="0" y="0"/>
          <a:ext cx="0" cy="0"/>
          <a:chOff x="0" y="0"/>
          <a:chExt cx="0" cy="0"/>
        </a:xfrm>
      </p:grpSpPr>
      <p:sp>
        <p:nvSpPr>
          <p:cNvPr id="46" name="Titre du cours"/>
          <p:cNvSpPr txBox="1"/>
          <p:nvPr>
            <p:ph type="title" hasCustomPrompt="1"/>
          </p:nvPr>
        </p:nvSpPr>
        <p:spPr>
          <a:xfrm>
            <a:off x="1524000" y="1689099"/>
            <a:ext cx="9144000" cy="2387601"/>
          </a:xfrm>
          <a:prstGeom prst="rect">
            <a:avLst/>
          </a:prstGeom>
        </p:spPr>
        <p:txBody>
          <a:bodyPr anchor="b"/>
          <a:lstStyle>
            <a:lvl1pPr algn="ctr">
              <a:defRPr sz="6000">
                <a:solidFill>
                  <a:srgbClr val="222933"/>
                </a:solidFill>
                <a:latin typeface="Segoe UI Light"/>
                <a:ea typeface="Segoe UI Light"/>
                <a:cs typeface="Segoe UI Light"/>
                <a:sym typeface="Segoe UI Light"/>
              </a:defRPr>
            </a:lvl1pPr>
          </a:lstStyle>
          <a:p>
            <a:pPr/>
            <a:r>
              <a:t>Titre du cours</a:t>
            </a:r>
          </a:p>
        </p:txBody>
      </p:sp>
      <p:sp>
        <p:nvSpPr>
          <p:cNvPr id="47" name="Texte niveau 1…"/>
          <p:cNvSpPr txBox="1"/>
          <p:nvPr>
            <p:ph type="body" sz="quarter" idx="1" hasCustomPrompt="1"/>
          </p:nvPr>
        </p:nvSpPr>
        <p:spPr>
          <a:xfrm>
            <a:off x="1524000" y="4168773"/>
            <a:ext cx="9144000" cy="1655763"/>
          </a:xfrm>
          <a:prstGeom prst="rect">
            <a:avLst/>
          </a:prstGeom>
        </p:spPr>
        <p:txBody>
          <a:bodyPr/>
          <a:lstStyle>
            <a:lvl1pPr marL="0" indent="0" algn="ctr">
              <a:buSzTx/>
              <a:buFontTx/>
              <a:buNone/>
              <a:defRPr b="1" sz="2400">
                <a:solidFill>
                  <a:srgbClr val="3B518E"/>
                </a:solidFill>
              </a:defRPr>
            </a:lvl1pPr>
            <a:lvl2pPr marL="0" indent="457200" algn="ctr">
              <a:buSzTx/>
              <a:buFontTx/>
              <a:buNone/>
              <a:defRPr b="1" sz="2400">
                <a:solidFill>
                  <a:srgbClr val="3B518E"/>
                </a:solidFill>
              </a:defRPr>
            </a:lvl2pPr>
            <a:lvl3pPr marL="0" indent="914400" algn="ctr">
              <a:buSzTx/>
              <a:buFontTx/>
              <a:buNone/>
              <a:defRPr b="1" sz="2400">
                <a:solidFill>
                  <a:srgbClr val="3B518E"/>
                </a:solidFill>
              </a:defRPr>
            </a:lvl3pPr>
            <a:lvl4pPr marL="0" indent="1371600" algn="ctr">
              <a:buSzTx/>
              <a:buFontTx/>
              <a:buNone/>
              <a:defRPr b="1" sz="2400">
                <a:solidFill>
                  <a:srgbClr val="3B518E"/>
                </a:solidFill>
              </a:defRPr>
            </a:lvl4pPr>
            <a:lvl5pPr marL="0" indent="1828800" algn="ctr">
              <a:buSzTx/>
              <a:buFontTx/>
              <a:buNone/>
              <a:defRPr b="1" sz="2400">
                <a:solidFill>
                  <a:srgbClr val="3B518E"/>
                </a:solidFill>
              </a:defRPr>
            </a:lvl5pPr>
          </a:lstStyle>
          <a:p>
            <a:pPr/>
            <a:r>
              <a:t>Numéro du module - Titre du module</a:t>
            </a:r>
          </a:p>
          <a:p>
            <a:pPr lvl="1"/>
            <a:r>
              <a:t/>
            </a:r>
          </a:p>
          <a:p>
            <a:pPr lvl="2"/>
            <a:r>
              <a:t/>
            </a:r>
          </a:p>
          <a:p>
            <a:pPr lvl="3"/>
            <a:r>
              <a:t/>
            </a:r>
          </a:p>
          <a:p>
            <a:pPr lvl="4"/>
            <a:r>
              <a:t/>
            </a:r>
          </a:p>
        </p:txBody>
      </p:sp>
      <p:pic>
        <p:nvPicPr>
          <p:cNvPr id="48" name="Graphique 6" descr="Graphique 6"/>
          <p:cNvPicPr>
            <a:picLocks noChangeAspect="1"/>
          </p:cNvPicPr>
          <p:nvPr/>
        </p:nvPicPr>
        <p:blipFill>
          <a:blip r:embed="rId2">
            <a:extLst/>
          </a:blip>
          <a:stretch>
            <a:fillRect/>
          </a:stretch>
        </p:blipFill>
        <p:spPr>
          <a:xfrm>
            <a:off x="11005656" y="5824535"/>
            <a:ext cx="831822" cy="831822"/>
          </a:xfrm>
          <a:prstGeom prst="rect">
            <a:avLst/>
          </a:prstGeom>
          <a:ln w="12700">
            <a:miter lim="400000"/>
          </a:ln>
        </p:spPr>
      </p:pic>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ESENTATION">
    <p:spTree>
      <p:nvGrpSpPr>
        <p:cNvPr id="1" name=""/>
        <p:cNvGrpSpPr/>
        <p:nvPr/>
      </p:nvGrpSpPr>
      <p:grpSpPr>
        <a:xfrm>
          <a:off x="0" y="0"/>
          <a:ext cx="0" cy="0"/>
          <a:chOff x="0" y="0"/>
          <a:chExt cx="0" cy="0"/>
        </a:xfrm>
      </p:grpSpPr>
      <p:sp>
        <p:nvSpPr>
          <p:cNvPr id="56" name="Rectangle 10"/>
          <p:cNvSpPr/>
          <p:nvPr/>
        </p:nvSpPr>
        <p:spPr>
          <a:xfrm>
            <a:off x="0" y="0"/>
            <a:ext cx="12192000" cy="6858000"/>
          </a:xfrm>
          <a:prstGeom prst="rect">
            <a:avLst/>
          </a:prstGeom>
          <a:solidFill>
            <a:srgbClr val="141E26"/>
          </a:solidFill>
          <a:ln w="12700">
            <a:miter lim="400000"/>
          </a:ln>
        </p:spPr>
        <p:txBody>
          <a:bodyPr lIns="45719" rIns="45719" anchor="ctr"/>
          <a:lstStyle/>
          <a:p>
            <a:pPr algn="ctr">
              <a:defRPr>
                <a:solidFill>
                  <a:srgbClr val="FFFFFF"/>
                </a:solidFill>
              </a:defRPr>
            </a:pPr>
          </a:p>
        </p:txBody>
      </p:sp>
      <p:pic>
        <p:nvPicPr>
          <p:cNvPr id="57" name="Graphique 11" descr="Graphique 11"/>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_PRESENTATION">
    <p:spTree>
      <p:nvGrpSpPr>
        <p:cNvPr id="1" name=""/>
        <p:cNvGrpSpPr/>
        <p:nvPr/>
      </p:nvGrpSpPr>
      <p:grpSpPr>
        <a:xfrm>
          <a:off x="0" y="0"/>
          <a:ext cx="0" cy="0"/>
          <a:chOff x="0" y="0"/>
          <a:chExt cx="0" cy="0"/>
        </a:xfrm>
      </p:grpSpPr>
      <p:pic>
        <p:nvPicPr>
          <p:cNvPr id="65"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6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u">
    <p:bg>
      <p:bgPr>
        <a:solidFill>
          <a:srgbClr val="44546A"/>
        </a:solidFill>
      </p:bgPr>
    </p:bg>
    <p:spTree>
      <p:nvGrpSpPr>
        <p:cNvPr id="1" name=""/>
        <p:cNvGrpSpPr/>
        <p:nvPr/>
      </p:nvGrpSpPr>
      <p:grpSpPr>
        <a:xfrm>
          <a:off x="0" y="0"/>
          <a:ext cx="0" cy="0"/>
          <a:chOff x="0" y="0"/>
          <a:chExt cx="0" cy="0"/>
        </a:xfrm>
      </p:grpSpPr>
      <p:sp>
        <p:nvSpPr>
          <p:cNvPr id="73" name="Texte niveau 1…"/>
          <p:cNvSpPr txBox="1"/>
          <p:nvPr>
            <p:ph type="body" idx="1"/>
          </p:nvPr>
        </p:nvSpPr>
        <p:spPr>
          <a:xfrm>
            <a:off x="3755921" y="1066800"/>
            <a:ext cx="8288595" cy="5022851"/>
          </a:xfrm>
          <a:prstGeom prst="rect">
            <a:avLst/>
          </a:prstGeom>
        </p:spPr>
        <p:txBody>
          <a:bodyPr/>
          <a:lstStyle>
            <a:lvl1pPr marL="0" indent="0">
              <a:buSzTx/>
              <a:buFontTx/>
              <a:buNone/>
              <a:defRPr sz="2400">
                <a:solidFill>
                  <a:srgbClr val="FFFFFF"/>
                </a:solidFill>
              </a:defRPr>
            </a:lvl1pPr>
            <a:lvl2pPr marL="0" indent="457200">
              <a:buSzTx/>
              <a:buFontTx/>
              <a:buNone/>
              <a:defRPr sz="2400">
                <a:solidFill>
                  <a:srgbClr val="FFFFFF"/>
                </a:solidFill>
              </a:defRPr>
            </a:lvl2pPr>
            <a:lvl3pPr marL="0" indent="914400">
              <a:buSzTx/>
              <a:buFontTx/>
              <a:buNone/>
              <a:defRPr sz="2400">
                <a:solidFill>
                  <a:srgbClr val="FFFFFF"/>
                </a:solidFill>
              </a:defRPr>
            </a:lvl3pPr>
            <a:lvl4pPr marL="0" indent="1371600">
              <a:buSzTx/>
              <a:buFontTx/>
              <a:buNone/>
              <a:defRPr sz="2400">
                <a:solidFill>
                  <a:srgbClr val="FFFFFF"/>
                </a:solidFill>
              </a:defRPr>
            </a:lvl4pPr>
            <a:lvl5pPr marL="0" indent="1828800">
              <a:buSzTx/>
              <a:buFontTx/>
              <a:buNone/>
              <a:defRPr sz="2400">
                <a:solidFill>
                  <a:srgbClr val="FFFFFF"/>
                </a:solidFill>
              </a:defRPr>
            </a:lvl5pPr>
          </a:lstStyle>
          <a:p>
            <a:pPr/>
            <a:r>
              <a:t>Texte niveau 1</a:t>
            </a:r>
          </a:p>
          <a:p>
            <a:pPr lvl="1"/>
            <a:r>
              <a:t>Texte niveau 2</a:t>
            </a:r>
          </a:p>
          <a:p>
            <a:pPr lvl="2"/>
            <a:r>
              <a:t>Texte niveau 3</a:t>
            </a:r>
          </a:p>
          <a:p>
            <a:pPr lvl="3"/>
            <a:r>
              <a:t>Texte niveau 4</a:t>
            </a:r>
          </a:p>
          <a:p>
            <a:pPr lvl="4"/>
            <a:r>
              <a:t>Texte niveau 5</a:t>
            </a:r>
          </a:p>
        </p:txBody>
      </p:sp>
      <p:grpSp>
        <p:nvGrpSpPr>
          <p:cNvPr id="77" name="Groupe 6"/>
          <p:cNvGrpSpPr/>
          <p:nvPr/>
        </p:nvGrpSpPr>
        <p:grpSpPr>
          <a:xfrm>
            <a:off x="-3" y="-1"/>
            <a:ext cx="3657601" cy="6858001"/>
            <a:chOff x="-1" y="0"/>
            <a:chExt cx="3657600" cy="6857999"/>
          </a:xfrm>
        </p:grpSpPr>
        <p:sp>
          <p:nvSpPr>
            <p:cNvPr id="74" name="Flèche : pentagone 7"/>
            <p:cNvSpPr/>
            <p:nvPr/>
          </p:nvSpPr>
          <p:spPr>
            <a:xfrm>
              <a:off x="-2" y="0"/>
              <a:ext cx="3657601" cy="685800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10658" y="0"/>
                  </a:lnTo>
                  <a:lnTo>
                    <a:pt x="21600" y="10800"/>
                  </a:lnTo>
                  <a:lnTo>
                    <a:pt x="10658" y="21600"/>
                  </a:lnTo>
                  <a:lnTo>
                    <a:pt x="0" y="21600"/>
                  </a:lnTo>
                  <a:close/>
                </a:path>
              </a:pathLst>
            </a:custGeom>
            <a:solidFill>
              <a:srgbClr val="06516F"/>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75" name="Triangle rectangle 8"/>
            <p:cNvSpPr/>
            <p:nvPr/>
          </p:nvSpPr>
          <p:spPr>
            <a:xfrm>
              <a:off x="-1" y="2699280"/>
              <a:ext cx="3657599" cy="4158720"/>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06516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76" name="Triangle rectangle 9"/>
            <p:cNvSpPr/>
            <p:nvPr/>
          </p:nvSpPr>
          <p:spPr>
            <a:xfrm rot="5400000">
              <a:off x="-386062" y="397997"/>
              <a:ext cx="4429722" cy="3657601"/>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21600"/>
                  </a:moveTo>
                  <a:lnTo>
                    <a:pt x="21600" y="21600"/>
                  </a:lnTo>
                  <a:lnTo>
                    <a:pt x="0" y="0"/>
                  </a:lnTo>
                  <a:close/>
                </a:path>
              </a:pathLst>
            </a:custGeom>
            <a:solidFill>
              <a:srgbClr val="06516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78" name="MODIFIEZ LE STYLE DU TITRE"/>
          <p:cNvSpPr txBox="1"/>
          <p:nvPr>
            <p:ph type="title" hasCustomPrompt="1"/>
          </p:nvPr>
        </p:nvSpPr>
        <p:spPr>
          <a:xfrm>
            <a:off x="147483" y="2957345"/>
            <a:ext cx="3205317" cy="989544"/>
          </a:xfrm>
          <a:prstGeom prst="rect">
            <a:avLst/>
          </a:prstGeom>
        </p:spPr>
        <p:txBody>
          <a:bodyPr anchor="b"/>
          <a:lstStyle>
            <a:lvl1pPr>
              <a:defRPr b="1" sz="2400">
                <a:solidFill>
                  <a:srgbClr val="FFFFFF"/>
                </a:solidFill>
              </a:defRPr>
            </a:lvl1pPr>
          </a:lstStyle>
          <a:p>
            <a:pPr/>
            <a:r>
              <a:t>MODIFIEZ LE STYLE DU TITRE</a:t>
            </a:r>
          </a:p>
        </p:txBody>
      </p:sp>
      <p:sp>
        <p:nvSpPr>
          <p:cNvPr id="79" name="Numéro de diapositive"/>
          <p:cNvSpPr txBox="1"/>
          <p:nvPr>
            <p:ph type="sldNum" sz="quarter" idx="2"/>
          </p:nvPr>
        </p:nvSpPr>
        <p:spPr>
          <a:xfrm>
            <a:off x="0" y="0"/>
            <a:ext cx="335866" cy="333088"/>
          </a:xfrm>
          <a:prstGeom prst="rect">
            <a:avLst/>
          </a:prstGeom>
        </p:spPr>
        <p:txBody>
          <a:bodyPr anchor="t"/>
          <a:lstStyle>
            <a:lvl1pPr algn="l">
              <a:defRPr sz="18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VIDE">
    <p:spTree>
      <p:nvGrpSpPr>
        <p:cNvPr id="1" name=""/>
        <p:cNvGrpSpPr/>
        <p:nvPr/>
      </p:nvGrpSpPr>
      <p:grpSpPr>
        <a:xfrm>
          <a:off x="0" y="0"/>
          <a:ext cx="0" cy="0"/>
          <a:chOff x="0" y="0"/>
          <a:chExt cx="0" cy="0"/>
        </a:xfrm>
      </p:grpSpPr>
      <p:grpSp>
        <p:nvGrpSpPr>
          <p:cNvPr id="94" name="Groupe 5"/>
          <p:cNvGrpSpPr/>
          <p:nvPr/>
        </p:nvGrpSpPr>
        <p:grpSpPr>
          <a:xfrm>
            <a:off x="65558" y="7022130"/>
            <a:ext cx="3461527" cy="324496"/>
            <a:chOff x="0" y="0"/>
            <a:chExt cx="3461526" cy="324495"/>
          </a:xfrm>
        </p:grpSpPr>
        <p:sp>
          <p:nvSpPr>
            <p:cNvPr id="86" name="Rectangle 19"/>
            <p:cNvSpPr/>
            <p:nvPr/>
          </p:nvSpPr>
          <p:spPr>
            <a:xfrm>
              <a:off x="448146" y="0"/>
              <a:ext cx="324495" cy="324495"/>
            </a:xfrm>
            <a:prstGeom prst="rect">
              <a:avLst/>
            </a:prstGeom>
            <a:solidFill>
              <a:srgbClr val="011F39"/>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87" name="Rectangle 20"/>
            <p:cNvSpPr/>
            <p:nvPr/>
          </p:nvSpPr>
          <p:spPr>
            <a:xfrm>
              <a:off x="896294" y="0"/>
              <a:ext cx="324495" cy="324495"/>
            </a:xfrm>
            <a:prstGeom prst="rect">
              <a:avLst/>
            </a:prstGeom>
            <a:solidFill>
              <a:srgbClr val="3B518E"/>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88" name="Rectangle 21"/>
            <p:cNvSpPr/>
            <p:nvPr/>
          </p:nvSpPr>
          <p:spPr>
            <a:xfrm>
              <a:off x="1344441" y="0"/>
              <a:ext cx="324495" cy="324495"/>
            </a:xfrm>
            <a:prstGeom prst="rect">
              <a:avLst/>
            </a:prstGeom>
            <a:solidFill>
              <a:srgbClr val="95B258"/>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89" name="Rectangle 22"/>
            <p:cNvSpPr/>
            <p:nvPr/>
          </p:nvSpPr>
          <p:spPr>
            <a:xfrm>
              <a:off x="1792590" y="0"/>
              <a:ext cx="324495" cy="324495"/>
            </a:xfrm>
            <a:prstGeom prst="rect">
              <a:avLst/>
            </a:prstGeom>
            <a:solidFill>
              <a:srgbClr val="AAD23B"/>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90" name="Rectangle 23"/>
            <p:cNvSpPr/>
            <p:nvPr/>
          </p:nvSpPr>
          <p:spPr>
            <a:xfrm>
              <a:off x="2240737" y="0"/>
              <a:ext cx="324495" cy="324495"/>
            </a:xfrm>
            <a:prstGeom prst="rect">
              <a:avLst/>
            </a:prstGeom>
            <a:solidFill>
              <a:srgbClr val="4AA5B7"/>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91" name="Rectangle 24"/>
            <p:cNvSpPr/>
            <p:nvPr/>
          </p:nvSpPr>
          <p:spPr>
            <a:xfrm>
              <a:off x="2688884" y="-1"/>
              <a:ext cx="324495" cy="324495"/>
            </a:xfrm>
            <a:prstGeom prst="rect">
              <a:avLst/>
            </a:prstGeom>
            <a:solidFill>
              <a:srgbClr val="016B9F"/>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92" name="Rectangle 25"/>
            <p:cNvSpPr/>
            <p:nvPr/>
          </p:nvSpPr>
          <p:spPr>
            <a:xfrm>
              <a:off x="3137031" y="-1"/>
              <a:ext cx="324495" cy="324495"/>
            </a:xfrm>
            <a:prstGeom prst="rect">
              <a:avLst/>
            </a:prstGeom>
            <a:solidFill>
              <a:srgbClr val="06516F"/>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sp>
          <p:nvSpPr>
            <p:cNvPr id="93" name="Rectangle 4"/>
            <p:cNvSpPr/>
            <p:nvPr/>
          </p:nvSpPr>
          <p:spPr>
            <a:xfrm>
              <a:off x="-1" y="0"/>
              <a:ext cx="324495" cy="324495"/>
            </a:xfrm>
            <a:prstGeom prst="rect">
              <a:avLst/>
            </a:prstGeom>
            <a:solidFill>
              <a:srgbClr val="222933"/>
            </a:solidFill>
            <a:ln w="12700" cap="flat">
              <a:solidFill>
                <a:srgbClr val="808080"/>
              </a:solidFill>
              <a:prstDash val="solid"/>
              <a:miter lim="800000"/>
            </a:ln>
            <a:effectLst/>
          </p:spPr>
          <p:txBody>
            <a:bodyPr wrap="square" lIns="45719" tIns="45719" rIns="45719" bIns="45719" numCol="1" anchor="ctr">
              <a:noAutofit/>
            </a:bodyPr>
            <a:lstStyle/>
            <a:p>
              <a:pPr algn="ctr">
                <a:defRPr>
                  <a:solidFill>
                    <a:srgbClr val="08BC80"/>
                  </a:solidFill>
                </a:defRPr>
              </a:pPr>
            </a:p>
          </p:txBody>
        </p:sp>
      </p:grpSp>
      <p:pic>
        <p:nvPicPr>
          <p:cNvPr id="95" name="Pipette" descr="Pipette"/>
          <p:cNvPicPr>
            <a:picLocks noChangeAspect="1"/>
          </p:cNvPicPr>
          <p:nvPr/>
        </p:nvPicPr>
        <p:blipFill>
          <a:blip r:embed="rId2">
            <a:extLst/>
          </a:blip>
          <a:stretch>
            <a:fillRect/>
          </a:stretch>
        </p:blipFill>
        <p:spPr>
          <a:xfrm rot="5400000">
            <a:off x="3428787" y="7022130"/>
            <a:ext cx="502893" cy="502893"/>
          </a:xfrm>
          <a:prstGeom prst="rect">
            <a:avLst/>
          </a:prstGeom>
          <a:ln w="12700">
            <a:miter lim="400000"/>
          </a:ln>
        </p:spPr>
      </p:pic>
      <p:sp>
        <p:nvSpPr>
          <p:cNvPr id="9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grpSp>
        <p:nvGrpSpPr>
          <p:cNvPr id="9" name="Groupe 18"/>
          <p:cNvGrpSpPr/>
          <p:nvPr/>
        </p:nvGrpSpPr>
        <p:grpSpPr>
          <a:xfrm>
            <a:off x="0" y="7022130"/>
            <a:ext cx="3013379" cy="324495"/>
            <a:chOff x="0" y="0"/>
            <a:chExt cx="3013378" cy="324494"/>
          </a:xfrm>
        </p:grpSpPr>
        <p:sp>
          <p:nvSpPr>
            <p:cNvPr id="2" name="Rectangle 19"/>
            <p:cNvSpPr/>
            <p:nvPr/>
          </p:nvSpPr>
          <p:spPr>
            <a:xfrm>
              <a:off x="-1" y="1"/>
              <a:ext cx="324494" cy="324494"/>
            </a:xfrm>
            <a:prstGeom prst="rect">
              <a:avLst/>
            </a:prstGeom>
            <a:solidFill>
              <a:srgbClr val="011F39"/>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3" name="Rectangle 20"/>
            <p:cNvSpPr/>
            <p:nvPr/>
          </p:nvSpPr>
          <p:spPr>
            <a:xfrm>
              <a:off x="448147" y="1"/>
              <a:ext cx="324494" cy="324494"/>
            </a:xfrm>
            <a:prstGeom prst="rect">
              <a:avLst/>
            </a:prstGeom>
            <a:solidFill>
              <a:srgbClr val="3B518E"/>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4" name="Rectangle 21"/>
            <p:cNvSpPr/>
            <p:nvPr/>
          </p:nvSpPr>
          <p:spPr>
            <a:xfrm>
              <a:off x="896295" y="1"/>
              <a:ext cx="324494" cy="324494"/>
            </a:xfrm>
            <a:prstGeom prst="rect">
              <a:avLst/>
            </a:prstGeom>
            <a:solidFill>
              <a:srgbClr val="95B258"/>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5" name="Rectangle 22"/>
            <p:cNvSpPr/>
            <p:nvPr/>
          </p:nvSpPr>
          <p:spPr>
            <a:xfrm>
              <a:off x="1344442" y="0"/>
              <a:ext cx="324494" cy="324494"/>
            </a:xfrm>
            <a:prstGeom prst="rect">
              <a:avLst/>
            </a:prstGeom>
            <a:solidFill>
              <a:srgbClr val="AAD23B"/>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6" name="Rectangle 23"/>
            <p:cNvSpPr/>
            <p:nvPr/>
          </p:nvSpPr>
          <p:spPr>
            <a:xfrm>
              <a:off x="1792590" y="0"/>
              <a:ext cx="324494" cy="324494"/>
            </a:xfrm>
            <a:prstGeom prst="rect">
              <a:avLst/>
            </a:prstGeom>
            <a:solidFill>
              <a:srgbClr val="4AA5B7"/>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7" name="Rectangle 24"/>
            <p:cNvSpPr/>
            <p:nvPr/>
          </p:nvSpPr>
          <p:spPr>
            <a:xfrm>
              <a:off x="2240737" y="0"/>
              <a:ext cx="324494" cy="324494"/>
            </a:xfrm>
            <a:prstGeom prst="rect">
              <a:avLst/>
            </a:prstGeom>
            <a:solidFill>
              <a:srgbClr val="016B9F"/>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sp>
          <p:nvSpPr>
            <p:cNvPr id="8" name="Rectangle 25"/>
            <p:cNvSpPr/>
            <p:nvPr/>
          </p:nvSpPr>
          <p:spPr>
            <a:xfrm>
              <a:off x="2688885" y="0"/>
              <a:ext cx="324494" cy="324493"/>
            </a:xfrm>
            <a:prstGeom prst="rect">
              <a:avLst/>
            </a:prstGeom>
            <a:solidFill>
              <a:srgbClr val="06516F"/>
            </a:solidFill>
            <a:ln w="12700" cap="flat">
              <a:noFill/>
              <a:miter lim="400000"/>
            </a:ln>
            <a:effectLst/>
          </p:spPr>
          <p:txBody>
            <a:bodyPr wrap="square" lIns="45719" tIns="45719" rIns="45719" bIns="45719" numCol="1" anchor="ctr">
              <a:noAutofit/>
            </a:bodyPr>
            <a:lstStyle/>
            <a:p>
              <a:pPr algn="ctr">
                <a:defRPr>
                  <a:solidFill>
                    <a:srgbClr val="08BC80"/>
                  </a:solidFill>
                </a:defRPr>
              </a:pPr>
            </a:p>
          </p:txBody>
        </p:sp>
      </p:grpSp>
      <p:sp>
        <p:nvSpPr>
          <p:cNvPr id="10" name="Numéro de diapositive"/>
          <p:cNvSpPr txBox="1"/>
          <p:nvPr>
            <p:ph type="sldNum" sz="quarter" idx="2"/>
          </p:nvPr>
        </p:nvSpPr>
        <p:spPr>
          <a:xfrm>
            <a:off x="5892800" y="6172200"/>
            <a:ext cx="2844800" cy="368301"/>
          </a:xfrm>
          <a:prstGeom prst="rect">
            <a:avLst/>
          </a:prstGeom>
          <a:ln w="12700">
            <a:miter lim="400000"/>
          </a:ln>
        </p:spPr>
        <p:txBody>
          <a:bodyPr wrap="none" lIns="45719" rIns="45719" anchor="ctr">
            <a:spAutoFit/>
          </a:bodyPr>
          <a:lstStyle>
            <a:lvl1pPr algn="r">
              <a:defRPr sz="1200"/>
            </a:lvl1pPr>
          </a:lstStyle>
          <a:p>
            <a:pPr/>
            <a:fld id="{86CB4B4D-7CA3-9044-876B-883B54F8677D}" type="slidenum"/>
          </a:p>
        </p:txBody>
      </p:sp>
      <p:sp>
        <p:nvSpPr>
          <p:cNvPr id="11" name="Texte du titre"/>
          <p:cNvSpPr txBox="1"/>
          <p:nvPr>
            <p:ph type="title"/>
          </p:nvPr>
        </p:nvSpPr>
        <p:spPr>
          <a:xfrm>
            <a:off x="609600" y="92074"/>
            <a:ext cx="10972800" cy="1508126"/>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Texte du titre</a:t>
            </a:r>
          </a:p>
        </p:txBody>
      </p:sp>
      <p:sp>
        <p:nvSpPr>
          <p:cNvPr id="12" name="Texte niveau 1…"/>
          <p:cNvSpPr txBox="1"/>
          <p:nvPr>
            <p:ph type="body" idx="1"/>
          </p:nvPr>
        </p:nvSpPr>
        <p:spPr>
          <a:xfrm>
            <a:off x="609600" y="1600200"/>
            <a:ext cx="109728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Texte niveau 1</a:t>
            </a:r>
          </a:p>
          <a:p>
            <a:pPr lvl="1"/>
            <a:r>
              <a:t>Texte niveau 2</a:t>
            </a:r>
          </a:p>
          <a:p>
            <a:pPr lvl="2"/>
            <a:r>
              <a:t>Texte niveau 3</a:t>
            </a:r>
          </a:p>
          <a:p>
            <a:pPr lvl="3"/>
            <a:r>
              <a:t>Texte niveau 4</a:t>
            </a:r>
          </a:p>
          <a:p>
            <a:pPr lvl="4"/>
            <a:r>
              <a:t>Texte niveau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mj-lt"/>
          <a:ea typeface="+mj-ea"/>
          <a:cs typeface="+mj-cs"/>
          <a:sym typeface="Segoe U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Segoe U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azure.microsoft.com/free/?WT.mc_id=A261C142F" TargetMode="Externa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kubernetes.io/docs/concepts/configuration/organize-cluster-access-kubeconfig/#merging-kubeconfig-files" TargetMode="Externa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learn.microsoft.com/fr-fr/azure/architecture/reference-architectures/containers/aks/baseline-aks" TargetMode="Externa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kubernetes.io/docs/reference/kubectl/jsonpath/" TargetMode="Externa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4.png"/></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1.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github.com/kubernetes/autoscaler/tree/master/vertical-pod-autoscaler" TargetMode="External"/></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png"/><Relationship Id="rId3" Type="http://schemas.openxmlformats.org/officeDocument/2006/relationships/image" Target="../media/image1.png"/></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fr.wikipedia.org/wiki/Let's_Encrypt" TargetMode="External"/></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registry.terraform.io/providers/ovh/ovh/latest/docs/resources/domain_zone_record" TargetMode="External"/><Relationship Id="rId4" Type="http://schemas.openxmlformats.org/officeDocument/2006/relationships/hyperlink" Target="https://github.com/StackExchange/dnscontrol" TargetMode="External"/><Relationship Id="rId5" Type="http://schemas.openxmlformats.org/officeDocument/2006/relationships/hyperlink" Target="https://github.com/octodns/octodns" TargetMode="External"/></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acme.cert-manager.io/docs/releases/release-notes/release-notes-1.18/#acme-http01-challenge-paths-now-use-pathtype-exact-in-ingress-routes" TargetMode="External"/><Relationship Id="rId4" Type="http://schemas.openxmlformats.org/officeDocument/2006/relationships/hyperlink" Target="https://kubernetes.github.io/ingress-nginx/user-guide/nginx-configuration/configmap/#strict-validate-path-type" TargetMode="External"/></Relationships>

</file>

<file path=ppt/slides/_rels/slide47.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hyperlink" Target="https://kubernetes.io/docs/reference/kubectl/jsonpath/" TargetMode="External"/><Relationship Id="rId4" Type="http://schemas.openxmlformats.org/officeDocument/2006/relationships/hyperlink" Target="https://kubernetes.io/docs/reference/access-authn-authz/rbac/" TargetMode="External"/><Relationship Id="rId5" Type="http://schemas.openxmlformats.org/officeDocument/2006/relationships/hyperlink" Target="https://kubernetes.io/docs/concepts/security/service-accounts/" TargetMode="External"/></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7.xml.rels><?xml version="1.0" encoding="UTF-8"?>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6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6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6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png"/><Relationship Id="rId6" Type="http://schemas.openxmlformats.org/officeDocument/2006/relationships/image" Target="../media/image11.png"/><Relationship Id="rId7" Type="http://schemas.openxmlformats.org/officeDocument/2006/relationships/image" Target="../media/image12.png"/></Relationships>

</file>

<file path=ppt/slides/_rels/slide6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3.png"/></Relationships>

</file>

<file path=ppt/slides/_rels/slide6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14.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 Id="rId3" Type="http://schemas.openxmlformats.org/officeDocument/2006/relationships/image" Target="../media/image7.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bg>
      <p:bgPr>
        <a:solidFill>
          <a:srgbClr val="FFFFFF"/>
        </a:solidFill>
      </p:bgPr>
    </p:bg>
    <p:spTree>
      <p:nvGrpSpPr>
        <p:cNvPr id="1" name=""/>
        <p:cNvGrpSpPr/>
        <p:nvPr/>
      </p:nvGrpSpPr>
      <p:grpSpPr>
        <a:xfrm>
          <a:off x="0" y="0"/>
          <a:ext cx="0" cy="0"/>
          <a:chOff x="0" y="0"/>
          <a:chExt cx="0" cy="0"/>
        </a:xfrm>
      </p:grpSpPr>
      <p:sp>
        <p:nvSpPr>
          <p:cNvPr id="105" name="Améliorations à faire / terminer :…"/>
          <p:cNvSpPr txBox="1"/>
          <p:nvPr/>
        </p:nvSpPr>
        <p:spPr>
          <a:xfrm>
            <a:off x="62091" y="406785"/>
            <a:ext cx="12067818" cy="5995800"/>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400"/>
            </a:pPr>
            <a:r>
              <a:rPr b="1"/>
              <a:t>Améliorations à faire / terminer :</a:t>
            </a:r>
            <a:endParaRPr b="1"/>
          </a:p>
          <a:p>
            <a:pPr>
              <a:defRPr sz="1400"/>
            </a:pPr>
            <a:br/>
            <a:r>
              <a:t>- ??? Compléter diapo « rappels concepts Docker » ???</a:t>
            </a:r>
          </a:p>
          <a:p>
            <a:pPr>
              <a:defRPr sz="1400"/>
            </a:pPr>
          </a:p>
          <a:p>
            <a:pPr>
              <a:defRPr sz="1400"/>
            </a:pPr>
            <a:r>
              <a:t>- Intercaler une diapo (entre 16 et 17, APRÈS la diapo d’introduction du chapitre) sur les manipulations basiques (avec kubectl) concernant les pods et les déploiements et expliquant le pourquoi des pods</a:t>
            </a:r>
          </a:p>
          <a:p>
            <a:pPr>
              <a:defRPr sz="1400"/>
            </a:pPr>
          </a:p>
          <a:p>
            <a:pPr>
              <a:defRPr sz="1400"/>
            </a:pPr>
            <a:r>
              <a:t>[ - Ajouter diapo(s) sur les techniques de placement des pods (nodeName, nodeSelector, nodeAffinity, …) ]</a:t>
            </a:r>
          </a:p>
          <a:p>
            <a:pPr>
              <a:defRPr sz="1400"/>
            </a:pPr>
          </a:p>
          <a:p>
            <a:pPr>
              <a:defRPr sz="1400"/>
            </a:pPr>
            <a:r>
              <a:t>- Créer storageaccount avec Terraform !? Avec très probablement https://registry.terraform.io/providers/hashicorp/azurerm/latest/docs/resources/storage_account</a:t>
            </a:r>
          </a:p>
          <a:p>
            <a:pPr>
              <a:defRPr sz="1400"/>
            </a:pPr>
          </a:p>
          <a:p>
            <a:pPr>
              <a:defRPr sz="1400"/>
            </a:pPr>
            <a:r>
              <a:t>- k create ingress </a:t>
            </a:r>
            <a:r>
              <a:rPr b="1"/>
              <a:t>--default-backend</a:t>
            </a:r>
            <a:r>
              <a:t> boutique:80 boutique --rule='ing.formateur-devops.ovh/shop/*=boutique:80'</a:t>
            </a:r>
          </a:p>
          <a:p>
            <a:pPr>
              <a:defRPr sz="1400"/>
            </a:pPr>
          </a:p>
          <a:p>
            <a:pPr>
              <a:defRPr b="1" sz="1400"/>
            </a:pPr>
            <a:r>
              <a:t>Questions en suspens :</a:t>
            </a:r>
          </a:p>
          <a:p>
            <a:pPr>
              <a:defRPr b="1" sz="1400"/>
            </a:pPr>
          </a:p>
          <a:p>
            <a:pPr>
              <a:defRPr sz="1400"/>
            </a:pPr>
            <a:r>
              <a:t>NRG=$(az aks show -g rg-ycadin_cours-azure-kubernetes -n cluster-yc --query nodeResourceGroup -otsv)</a:t>
            </a:r>
          </a:p>
          <a:p>
            <a:pPr>
              <a:defRPr sz="1400"/>
            </a:pPr>
            <a:r>
              <a:t>az storage account create -g $NRG -n entrepot4aks -l francecentral </a:t>
            </a:r>
            <a:r>
              <a:rPr b="1">
                <a:solidFill>
                  <a:srgbClr val="77BB41"/>
                </a:solidFill>
              </a:rPr>
              <a:t>--sku Standard_LRS</a:t>
            </a:r>
            <a:r>
              <a:t>   # sku par défaut</a:t>
            </a:r>
          </a:p>
          <a:p>
            <a:pPr>
              <a:defRPr sz="1400"/>
            </a:pPr>
            <a:r>
              <a:t>FICHIER classe-de-stockage-entrepot.yaml :</a:t>
            </a:r>
          </a:p>
          <a:p>
            <a:pPr>
              <a:defRPr sz="1400"/>
            </a:pPr>
            <a:r>
              <a:t>apiVersion: storage.k8s.io/v1</a:t>
            </a:r>
          </a:p>
          <a:p>
            <a:pPr>
              <a:defRPr sz="1400"/>
            </a:pPr>
            <a:r>
              <a:t>kind: StorageClass</a:t>
            </a:r>
          </a:p>
          <a:p>
            <a:pPr>
              <a:defRPr sz="1400"/>
            </a:pPr>
            <a:r>
              <a:t>metadata:</a:t>
            </a:r>
          </a:p>
          <a:p>
            <a:pPr>
              <a:defRPr sz="1400"/>
            </a:pPr>
            <a:r>
              <a:t>  name: entrepot-azurefile-csi</a:t>
            </a:r>
          </a:p>
          <a:p>
            <a:pPr>
              <a:defRPr sz="1400"/>
            </a:pPr>
            <a:r>
              <a:t>provisioner: file.csi.azure.com</a:t>
            </a:r>
          </a:p>
          <a:p>
            <a:pPr>
              <a:defRPr sz="1400"/>
            </a:pPr>
            <a:r>
              <a:t>parameters:</a:t>
            </a:r>
          </a:p>
          <a:p>
            <a:pPr>
              <a:defRPr sz="1400"/>
            </a:pPr>
            <a:r>
              <a:t>  </a:t>
            </a:r>
            <a:r>
              <a:rPr b="1">
                <a:solidFill>
                  <a:srgbClr val="77BB41"/>
                </a:solidFill>
              </a:rPr>
              <a:t>skuName: Standard_LRS</a:t>
            </a:r>
            <a:r>
              <a:t>   # par défaut   -   REDONDANT AVEC OPTION --sku DE LA COMMANDE az storage account create ???</a:t>
            </a:r>
          </a:p>
          <a:p>
            <a:pPr>
              <a:defRPr sz="1400"/>
            </a:pPr>
            <a:r>
              <a:t># NOTE : des noms comme entrepot ou depot sont considérés comme déjà existants !!!</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Titre 1"/>
          <p:cNvSpPr txBox="1"/>
          <p:nvPr/>
        </p:nvSpPr>
        <p:spPr>
          <a:xfrm>
            <a:off x="653905" y="929819"/>
            <a:ext cx="9535972"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Nodes, pods, services, deployments, …</a:t>
            </a:r>
          </a:p>
        </p:txBody>
      </p:sp>
      <p:pic>
        <p:nvPicPr>
          <p:cNvPr id="200"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01"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02" name="Pour arriver à ses fins, Kubernetes s’appuie sur une très grande variété de types de ressources que l’on sera amené, en fonction des besoins, à compléter en en ajoutant de nouveaux. Une installation basique offre facilement plus d’une cinquantaine de typ"/>
          <p:cNvSpPr txBox="1"/>
          <p:nvPr/>
        </p:nvSpPr>
        <p:spPr>
          <a:xfrm>
            <a:off x="996278" y="2221577"/>
            <a:ext cx="10199444" cy="284716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b="1" sz="2000">
                <a:latin typeface="+mj-lt"/>
                <a:ea typeface="+mj-ea"/>
                <a:cs typeface="+mj-cs"/>
                <a:sym typeface="Segoe UI"/>
              </a:defRPr>
            </a:pPr>
            <a:r>
              <a:t>Pour arriver à ses fins, Kubernetes s’appuie sur une très grande variété de types de ressources que l’on sera amené, en fonction des besoins, à compléter en en ajoutant de nouveaux.</a:t>
            </a:r>
            <a:br/>
            <a:r>
              <a:t>Une installation basique offre facilement plus d’une cinquantaine de types (là où Docker n’en propose que quatre, sans possibilité d’extension).</a:t>
            </a:r>
          </a:p>
          <a:p>
            <a:pPr>
              <a:defRPr b="1" sz="2000">
                <a:latin typeface="+mj-lt"/>
                <a:ea typeface="+mj-ea"/>
                <a:cs typeface="+mj-cs"/>
                <a:sym typeface="Segoe UI"/>
              </a:defRPr>
            </a:pPr>
          </a:p>
          <a:p>
            <a:pPr>
              <a:defRPr b="1" sz="2000">
                <a:latin typeface="+mj-lt"/>
                <a:ea typeface="+mj-ea"/>
                <a:cs typeface="+mj-cs"/>
                <a:sym typeface="Segoe UI"/>
              </a:defRPr>
            </a:pPr>
            <a:r>
              <a:t>Exécuter la commande    </a:t>
            </a:r>
            <a:r>
              <a:rPr b="0">
                <a:latin typeface="Courier New"/>
                <a:ea typeface="Courier New"/>
                <a:cs typeface="Courier New"/>
                <a:sym typeface="Courier New"/>
              </a:rPr>
              <a:t>kubectl api-resources  </a:t>
            </a:r>
            <a:r>
              <a:t>permet de se faire une bonne idée de la diversité des resources disponibles dans son cluster.</a:t>
            </a:r>
          </a:p>
        </p:txBody>
      </p:sp>
      <p:sp>
        <p:nvSpPr>
          <p:cNvPr id="203"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Titre 1"/>
          <p:cNvSpPr txBox="1"/>
          <p:nvPr/>
        </p:nvSpPr>
        <p:spPr>
          <a:xfrm>
            <a:off x="653905" y="802819"/>
            <a:ext cx="9535972"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Remarque :</a:t>
            </a:r>
          </a:p>
        </p:txBody>
      </p:sp>
      <p:pic>
        <p:nvPicPr>
          <p:cNvPr id="20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0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08" name="Contrairement à un orchestrateur comme Docker Swarm qui ne nécessite que peu d’administration (et celle-ci se révèle en général très simple), Kubernetes peut impliquer un important travail d’administration et par conséquent une équipe de spécialistes déd"/>
          <p:cNvSpPr txBox="1"/>
          <p:nvPr/>
        </p:nvSpPr>
        <p:spPr>
          <a:xfrm>
            <a:off x="724500" y="1829369"/>
            <a:ext cx="10743001" cy="38633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b="1" sz="2000">
                <a:latin typeface="+mj-lt"/>
                <a:ea typeface="+mj-ea"/>
                <a:cs typeface="+mj-cs"/>
                <a:sym typeface="Segoe UI"/>
              </a:defRPr>
            </a:pPr>
            <a:r>
              <a:t>Contrairement à un orchestrateur comme Docker Swarm qui ne nécessite que peu d’administration (et celle-ci se révèle en général très simple), Kubernetes peut impliquer un important travail d’administration et par conséquent une équipe de spécialistes dédiée à cette tâche.</a:t>
            </a:r>
            <a:br/>
            <a:r>
              <a:t>On comprendra d’autant mieux que l’on y distingue l’activité d’administration de celle d’exploitation d’un cluster.</a:t>
            </a:r>
            <a:br/>
            <a:r>
              <a:t>Il sera tout aussi facile de comprendre pourquoi de grandes sociétés (qui disposent pourtant de départements informatiques de pointe) préfèrent déléguer l’infogérance de leur(s) cluster(s) de production pour ne se consacrer qu’à leur exploitation.</a:t>
            </a:r>
            <a:br/>
            <a:r>
              <a:t>Ces « hébergeurs », spécialisés en administration Kubernetes sont, pour les plus connus, Amazon avec EKS, Google avec GKE, Microsoft avec AKS, etc.</a:t>
            </a:r>
          </a:p>
        </p:txBody>
      </p:sp>
      <p:sp>
        <p:nvSpPr>
          <p:cNvPr id="209"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Titre 1"/>
          <p:cNvSpPr txBox="1"/>
          <p:nvPr/>
        </p:nvSpPr>
        <p:spPr>
          <a:xfrm>
            <a:off x="653905" y="929819"/>
            <a:ext cx="10645965"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Déploiement d’un cluster AKS avec Terraform</a:t>
            </a:r>
          </a:p>
        </p:txBody>
      </p:sp>
      <p:pic>
        <p:nvPicPr>
          <p:cNvPr id="212"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13"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14" name="Espace réservé du contenu 2"/>
          <p:cNvSpPr txBox="1"/>
          <p:nvPr/>
        </p:nvSpPr>
        <p:spPr>
          <a:xfrm>
            <a:off x="907905" y="2278331"/>
            <a:ext cx="9630389" cy="3078267"/>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Prérequis</a:t>
            </a:r>
          </a:p>
          <a:p>
            <a:pPr lvl="1" marL="685800" indent="-228600">
              <a:lnSpc>
                <a:spcPct val="90000"/>
              </a:lnSpc>
              <a:spcBef>
                <a:spcPts val="1000"/>
              </a:spcBef>
              <a:buClr>
                <a:srgbClr val="4AA5B7"/>
              </a:buClr>
              <a:buSzPct val="100000"/>
              <a:buFont typeface="Arial"/>
              <a:buChar char="•"/>
              <a:defRPr>
                <a:latin typeface="+mj-lt"/>
                <a:ea typeface="+mj-ea"/>
                <a:cs typeface="+mj-cs"/>
                <a:sym typeface="Segoe UI"/>
              </a:defRPr>
            </a:pPr>
            <a:r>
              <a:t>Vous devez avoir un compte Azure avec un abonnement actif.</a:t>
            </a:r>
            <a:br/>
            <a:r>
              <a:t>Si vous n’en avez pas un, </a:t>
            </a:r>
            <a:r>
              <a:rPr i="1" u="sng">
                <a:solidFill>
                  <a:srgbClr val="115EA3"/>
                </a:solidFill>
                <a:uFill>
                  <a:solidFill>
                    <a:srgbClr val="115EA3"/>
                  </a:solidFill>
                </a:uFill>
                <a:hlinkClick r:id="rId3" invalidUrl="" action="" tgtFrame="" tooltip="" history="1" highlightClick="0" endSnd="0"/>
              </a:rPr>
              <a:t>créez un compte gratuitement</a:t>
            </a:r>
            <a:r>
              <a:t>.</a:t>
            </a:r>
          </a:p>
          <a:p>
            <a:pPr lvl="1" marL="685800" indent="-228600">
              <a:lnSpc>
                <a:spcPct val="90000"/>
              </a:lnSpc>
              <a:spcBef>
                <a:spcPts val="1000"/>
              </a:spcBef>
              <a:buClr>
                <a:srgbClr val="4AA5B7"/>
              </a:buClr>
              <a:buSzPct val="100000"/>
              <a:buFont typeface="Arial"/>
              <a:buChar char="•"/>
              <a:defRPr>
                <a:latin typeface="+mj-lt"/>
                <a:ea typeface="+mj-ea"/>
                <a:cs typeface="+mj-cs"/>
                <a:sym typeface="Segoe UI"/>
              </a:defRPr>
            </a:pPr>
            <a:r>
              <a:t>Az-cli installé (</a:t>
            </a:r>
            <a:r>
              <a:rPr i="1"/>
              <a:t>https://learn.microsoft.com/fr-fr/cli/azure/install-azure-cli</a:t>
            </a:r>
            <a:r>
              <a:t>)</a:t>
            </a:r>
          </a:p>
          <a:p>
            <a:pPr lvl="1" marL="685800" indent="-228600">
              <a:lnSpc>
                <a:spcPct val="90000"/>
              </a:lnSpc>
              <a:spcBef>
                <a:spcPts val="1000"/>
              </a:spcBef>
              <a:buClr>
                <a:srgbClr val="4AA5B7"/>
              </a:buClr>
              <a:buSzPct val="100000"/>
              <a:buFont typeface="Arial"/>
              <a:buChar char="•"/>
              <a:defRPr>
                <a:latin typeface="+mj-lt"/>
                <a:ea typeface="+mj-ea"/>
                <a:cs typeface="+mj-cs"/>
                <a:sym typeface="Segoe UI"/>
              </a:defRPr>
            </a:pPr>
            <a:r>
              <a:t>Connecté à votre abonnement Azure (</a:t>
            </a:r>
            <a:r>
              <a:rPr>
                <a:latin typeface="Courier New"/>
                <a:ea typeface="Courier New"/>
                <a:cs typeface="Courier New"/>
                <a:sym typeface="Courier New"/>
              </a:rPr>
              <a:t>az login</a:t>
            </a:r>
            <a:r>
              <a:t>)</a:t>
            </a:r>
          </a:p>
          <a:p>
            <a:pPr lvl="1" marL="685800" indent="-228600">
              <a:lnSpc>
                <a:spcPct val="90000"/>
              </a:lnSpc>
              <a:spcBef>
                <a:spcPts val="1000"/>
              </a:spcBef>
              <a:buClr>
                <a:srgbClr val="4AA5B7"/>
              </a:buClr>
              <a:buSzPct val="100000"/>
              <a:buFont typeface="Arial"/>
              <a:buChar char="•"/>
              <a:defRPr>
                <a:latin typeface="+mj-lt"/>
                <a:ea typeface="+mj-ea"/>
                <a:cs typeface="+mj-cs"/>
                <a:sym typeface="Segoe UI"/>
              </a:defRPr>
            </a:pPr>
            <a:r>
              <a:t>Terraform installé (</a:t>
            </a:r>
            <a:r>
              <a:rPr i="1"/>
              <a:t>https://developer.hashicorp.com/terraform/downloads</a:t>
            </a:r>
            <a:r>
              <a:t>)</a:t>
            </a:r>
          </a:p>
          <a:p>
            <a:pPr lvl="1" marL="685800" indent="-228600">
              <a:lnSpc>
                <a:spcPct val="90000"/>
              </a:lnSpc>
              <a:spcBef>
                <a:spcPts val="1000"/>
              </a:spcBef>
              <a:buClr>
                <a:srgbClr val="4AA5B7"/>
              </a:buClr>
              <a:buSzPct val="100000"/>
              <a:buFont typeface="Arial"/>
              <a:buChar char="•"/>
              <a:defRPr>
                <a:latin typeface="+mj-lt"/>
                <a:ea typeface="+mj-ea"/>
                <a:cs typeface="+mj-cs"/>
                <a:sym typeface="Segoe UI"/>
              </a:defRPr>
            </a:pPr>
            <a:r>
              <a:t>Kubectl installé (</a:t>
            </a:r>
            <a:r>
              <a:rPr i="1"/>
              <a:t>https://kubernetes.io/docs/tasks/tools/install-kubectl-linux/*</a:t>
            </a:r>
            <a:r>
              <a:t>)</a:t>
            </a:r>
          </a:p>
          <a:p>
            <a:pPr>
              <a:lnSpc>
                <a:spcPct val="90000"/>
              </a:lnSpc>
              <a:spcBef>
                <a:spcPts val="500"/>
              </a:spcBef>
              <a:defRPr>
                <a:latin typeface="+mj-lt"/>
                <a:ea typeface="+mj-ea"/>
                <a:cs typeface="+mj-cs"/>
                <a:sym typeface="Segoe UI"/>
              </a:defRPr>
            </a:pPr>
            <a:r>
              <a:t>                                     </a:t>
            </a:r>
            <a:r>
              <a:rPr b="1" sz="1500"/>
              <a:t>ATTENTION : les explications en français peuvent être obsolètes !</a:t>
            </a:r>
          </a:p>
        </p:txBody>
      </p:sp>
      <p:sp>
        <p:nvSpPr>
          <p:cNvPr id="215"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7" name="Titre 1"/>
          <p:cNvSpPr txBox="1"/>
          <p:nvPr/>
        </p:nvSpPr>
        <p:spPr>
          <a:xfrm>
            <a:off x="653905" y="929819"/>
            <a:ext cx="10645965"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Déploiement d’un cluster AKS avec Terraform</a:t>
            </a:r>
          </a:p>
        </p:txBody>
      </p:sp>
      <p:pic>
        <p:nvPicPr>
          <p:cNvPr id="218"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19"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20" name="variable &quot;resource_group_location&quot; {…"/>
          <p:cNvSpPr txBox="1"/>
          <p:nvPr/>
        </p:nvSpPr>
        <p:spPr>
          <a:xfrm>
            <a:off x="217643" y="3755020"/>
            <a:ext cx="11756714" cy="1513841"/>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p>
            <a:pPr defTabSz="457200">
              <a:defRPr sz="1200">
                <a:solidFill>
                  <a:srgbClr val="4FC1FF"/>
                </a:solidFill>
                <a:latin typeface="Menlo Regular"/>
                <a:ea typeface="Menlo Regular"/>
                <a:cs typeface="Menlo Regular"/>
                <a:sym typeface="Menlo Regular"/>
              </a:defRPr>
            </a:pPr>
            <a:r>
              <a:rPr>
                <a:solidFill>
                  <a:srgbClr val="4EC9B0"/>
                </a:solidFill>
              </a:rPr>
              <a:t>variable</a:t>
            </a:r>
            <a:r>
              <a:rPr>
                <a:solidFill>
                  <a:srgbClr val="CCCCCC"/>
                </a:solidFill>
              </a:rPr>
              <a:t> </a:t>
            </a:r>
            <a:r>
              <a:t>"resource_group_location"</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default     </a:t>
            </a:r>
            <a:r>
              <a:rPr>
                <a:solidFill>
                  <a:srgbClr val="D4D4D4"/>
                </a:solidFill>
              </a:rPr>
              <a:t>=</a:t>
            </a:r>
            <a:r>
              <a:rPr>
                <a:solidFill>
                  <a:srgbClr val="9CDCFE"/>
                </a:solidFill>
              </a:rPr>
              <a:t> </a:t>
            </a:r>
            <a:r>
              <a:rPr>
                <a:solidFill>
                  <a:srgbClr val="CE9178"/>
                </a:solidFill>
              </a:rPr>
              <a:t>"francecentral"</a:t>
            </a:r>
            <a:r>
              <a:rPr>
                <a:solidFill>
                  <a:srgbClr val="CCCCCC"/>
                </a:solidFill>
              </a:rPr>
              <a:t>   </a:t>
            </a:r>
            <a:r>
              <a:t># az account list-locations | jq '[ .[] | select(.name | startswith("france")).name ] | sort'</a:t>
            </a:r>
            <a:endParaRPr>
              <a:solidFill>
                <a:srgbClr val="CCCCCC"/>
              </a:solidFill>
            </a:endParaRP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description </a:t>
            </a:r>
            <a:r>
              <a:rPr>
                <a:solidFill>
                  <a:srgbClr val="D4D4D4"/>
                </a:solidFill>
              </a:rPr>
              <a:t>=</a:t>
            </a:r>
            <a:r>
              <a:rPr>
                <a:solidFill>
                  <a:srgbClr val="9CDCFE"/>
                </a:solidFill>
              </a:rPr>
              <a:t> </a:t>
            </a:r>
            <a:r>
              <a:t>"Localisation géographique du groupe de ressources"</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a:p>
            <a:pPr defTabSz="457200">
              <a:defRPr sz="1200">
                <a:solidFill>
                  <a:srgbClr val="4FC1FF"/>
                </a:solidFill>
                <a:latin typeface="Menlo Regular"/>
                <a:ea typeface="Menlo Regular"/>
                <a:cs typeface="Menlo Regular"/>
                <a:sym typeface="Menlo Regular"/>
              </a:defRPr>
            </a:pPr>
            <a:r>
              <a:rPr>
                <a:solidFill>
                  <a:srgbClr val="4EC9B0"/>
                </a:solidFill>
              </a:rPr>
              <a:t>variable</a:t>
            </a:r>
            <a:r>
              <a:rPr>
                <a:solidFill>
                  <a:srgbClr val="CCCCCC"/>
                </a:solidFill>
              </a:rPr>
              <a:t> </a:t>
            </a:r>
            <a:r>
              <a:t>"node_count"</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default     </a:t>
            </a:r>
            <a:r>
              <a:rPr>
                <a:solidFill>
                  <a:srgbClr val="D4D4D4"/>
                </a:solidFill>
              </a:rPr>
              <a:t>=</a:t>
            </a:r>
            <a:r>
              <a:rPr>
                <a:solidFill>
                  <a:srgbClr val="9CDCFE"/>
                </a:solidFill>
              </a:rPr>
              <a:t> </a:t>
            </a:r>
            <a:r>
              <a:rPr>
                <a:solidFill>
                  <a:srgbClr val="B5CEA8"/>
                </a:solidFill>
              </a:rPr>
              <a:t>3</a:t>
            </a:r>
            <a:r>
              <a:rPr>
                <a:solidFill>
                  <a:srgbClr val="CCCCCC"/>
                </a:solidFill>
              </a:rPr>
              <a:t>   </a:t>
            </a:r>
            <a:r>
              <a:t># compter environ 10 minutes pour créer le cluster</a:t>
            </a:r>
            <a:endParaRPr>
              <a:solidFill>
                <a:srgbClr val="CCCCCC"/>
              </a:solidFill>
            </a:endParaRP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description </a:t>
            </a:r>
            <a:r>
              <a:rPr>
                <a:solidFill>
                  <a:srgbClr val="D4D4D4"/>
                </a:solidFill>
              </a:rPr>
              <a:t>=</a:t>
            </a:r>
            <a:r>
              <a:rPr>
                <a:solidFill>
                  <a:srgbClr val="9CDCFE"/>
                </a:solidFill>
              </a:rPr>
              <a:t> </a:t>
            </a:r>
            <a:r>
              <a:t>"Quantité initiale de nœuds pour la réserve (pool)"</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p:txBody>
      </p:sp>
      <p:sp>
        <p:nvSpPr>
          <p:cNvPr id="221" name="terraform {…"/>
          <p:cNvSpPr txBox="1"/>
          <p:nvPr/>
        </p:nvSpPr>
        <p:spPr>
          <a:xfrm>
            <a:off x="211108" y="1864286"/>
            <a:ext cx="11769784" cy="1869441"/>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defTabSz="457200">
              <a:defRPr sz="1200">
                <a:solidFill>
                  <a:srgbClr val="4EC9B0"/>
                </a:solidFill>
                <a:latin typeface="Menlo Regular"/>
                <a:ea typeface="Menlo Regular"/>
                <a:cs typeface="Menlo Regular"/>
                <a:sym typeface="Menlo Regular"/>
              </a:defRPr>
            </a:pPr>
            <a:r>
              <a:t>terraform</a:t>
            </a:r>
            <a:r>
              <a:rPr>
                <a:solidFill>
                  <a:srgbClr val="CCCCCC"/>
                </a:solidFill>
              </a:rPr>
              <a:t> {</a:t>
            </a:r>
            <a:endParaRPr>
              <a:solidFill>
                <a:srgbClr val="CCCCCC"/>
              </a:solidFill>
            </a:endParaRPr>
          </a:p>
          <a:p>
            <a:pPr defTabSz="457200">
              <a:defRPr sz="1200">
                <a:solidFill>
                  <a:srgbClr val="4EC9B0"/>
                </a:solidFill>
                <a:latin typeface="Menlo Regular"/>
                <a:ea typeface="Menlo Regular"/>
                <a:cs typeface="Menlo Regular"/>
                <a:sym typeface="Menlo Regular"/>
              </a:defRPr>
            </a:pPr>
            <a:r>
              <a:rPr>
                <a:solidFill>
                  <a:srgbClr val="CCCCCC"/>
                </a:solidFill>
              </a:rPr>
              <a:t>    </a:t>
            </a:r>
            <a:r>
              <a:t>required_providers</a:t>
            </a:r>
            <a:r>
              <a:rPr>
                <a:solidFill>
                  <a:srgbClr val="CCCCCC"/>
                </a:solidFill>
              </a:rPr>
              <a:t> {</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r>
              <a:rPr>
                <a:solidFill>
                  <a:srgbClr val="9CDCFE"/>
                </a:solidFill>
              </a:rPr>
              <a:t>azurerm </a:t>
            </a:r>
            <a:r>
              <a:rPr>
                <a:solidFill>
                  <a:srgbClr val="D4D4D4"/>
                </a:solidFill>
              </a:rPr>
              <a:t>=</a:t>
            </a:r>
            <a:r>
              <a:rPr>
                <a:solidFill>
                  <a:srgbClr val="9CDCFE"/>
                </a:solidFill>
              </a:rPr>
              <a:t> </a:t>
            </a:r>
            <a:r>
              <a:t>{</a:t>
            </a: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source</a:t>
            </a:r>
            <a:r>
              <a:rPr>
                <a:solidFill>
                  <a:srgbClr val="CCCCCC"/>
                </a:solidFill>
              </a:rPr>
              <a:t>  </a:t>
            </a:r>
            <a:r>
              <a:rPr>
                <a:solidFill>
                  <a:srgbClr val="D4D4D4"/>
                </a:solidFill>
              </a:rPr>
              <a:t>=</a:t>
            </a:r>
            <a:r>
              <a:rPr>
                <a:solidFill>
                  <a:srgbClr val="CCCCCC"/>
                </a:solidFill>
              </a:rPr>
              <a:t> </a:t>
            </a:r>
            <a:r>
              <a:t>"hashicorp/azurerm"</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p>
          <a:p>
            <a:pPr defTabSz="457200">
              <a:defRPr sz="1200">
                <a:solidFill>
                  <a:srgbClr val="6A9955"/>
                </a:solidFill>
                <a:latin typeface="Menlo Regular"/>
                <a:ea typeface="Menlo Regular"/>
                <a:cs typeface="Menlo Regular"/>
                <a:sym typeface="Menlo Regular"/>
              </a:defRPr>
            </a:pPr>
            <a:r>
              <a:t>    }</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a:p>
            <a:pPr defTabSz="457200">
              <a:defRPr sz="1200">
                <a:solidFill>
                  <a:srgbClr val="4FC1FF"/>
                </a:solidFill>
                <a:latin typeface="Menlo Regular"/>
                <a:ea typeface="Menlo Regular"/>
                <a:cs typeface="Menlo Regular"/>
                <a:sym typeface="Menlo Regular"/>
              </a:defRPr>
            </a:pPr>
            <a:r>
              <a:rPr>
                <a:solidFill>
                  <a:srgbClr val="4EC9B0"/>
                </a:solidFill>
              </a:rPr>
              <a:t>provider</a:t>
            </a:r>
            <a:r>
              <a:rPr>
                <a:solidFill>
                  <a:srgbClr val="CCCCCC"/>
                </a:solidFill>
              </a:rPr>
              <a:t> </a:t>
            </a:r>
            <a:r>
              <a:t>"azurerm"</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subscription_id </a:t>
            </a:r>
            <a:r>
              <a:rPr>
                <a:solidFill>
                  <a:srgbClr val="D4D4D4"/>
                </a:solidFill>
              </a:rPr>
              <a:t>=</a:t>
            </a:r>
            <a:r>
              <a:rPr>
                <a:solidFill>
                  <a:srgbClr val="9CDCFE"/>
                </a:solidFill>
              </a:rPr>
              <a:t> </a:t>
            </a:r>
            <a:r>
              <a:rPr>
                <a:solidFill>
                  <a:srgbClr val="CE9178"/>
                </a:solidFill>
              </a:rPr>
              <a:t>« aaaaaaaa-bbbb-cccc-dddd-eeeeeeeeeeee"</a:t>
            </a:r>
            <a:r>
              <a:rPr>
                <a:solidFill>
                  <a:srgbClr val="CCCCCC"/>
                </a:solidFill>
              </a:rPr>
              <a:t>   </a:t>
            </a:r>
            <a:r>
              <a:t># colonne "SubscriptionId" avec "az account list -o table"</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p:txBody>
      </p:sp>
      <p:sp>
        <p:nvSpPr>
          <p:cNvPr id="222" name="output &quot;kube_config&quot; {…"/>
          <p:cNvSpPr txBox="1"/>
          <p:nvPr/>
        </p:nvSpPr>
        <p:spPr>
          <a:xfrm>
            <a:off x="219574" y="5290153"/>
            <a:ext cx="11756713" cy="624841"/>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defTabSz="457200">
              <a:defRPr sz="1200">
                <a:solidFill>
                  <a:srgbClr val="4FC1FF"/>
                </a:solidFill>
                <a:latin typeface="Menlo Regular"/>
                <a:ea typeface="Menlo Regular"/>
                <a:cs typeface="Menlo Regular"/>
                <a:sym typeface="Menlo Regular"/>
              </a:defRPr>
            </a:pPr>
            <a:r>
              <a:rPr>
                <a:solidFill>
                  <a:srgbClr val="4EC9B0"/>
                </a:solidFill>
              </a:rPr>
              <a:t>output</a:t>
            </a:r>
            <a:r>
              <a:rPr>
                <a:solidFill>
                  <a:srgbClr val="CCCCCC"/>
                </a:solidFill>
              </a:rPr>
              <a:t> </a:t>
            </a:r>
            <a:r>
              <a:t>"kube_config"</a:t>
            </a:r>
            <a:r>
              <a:rPr>
                <a:solidFill>
                  <a:srgbClr val="CCCCCC"/>
                </a:solidFill>
              </a:rPr>
              <a:t> {</a:t>
            </a:r>
            <a:endParaRPr>
              <a:solidFill>
                <a:srgbClr val="CCCCCC"/>
              </a:solidFill>
            </a:endParaRPr>
          </a:p>
          <a:p>
            <a:pPr defTabSz="457200">
              <a:defRPr sz="1200">
                <a:solidFill>
                  <a:srgbClr val="9CDCFE"/>
                </a:solidFill>
                <a:latin typeface="Menlo Regular"/>
                <a:ea typeface="Menlo Regular"/>
                <a:cs typeface="Menlo Regular"/>
                <a:sym typeface="Menlo Regular"/>
              </a:defRPr>
            </a:pPr>
            <a:r>
              <a:rPr>
                <a:solidFill>
                  <a:srgbClr val="CCCCCC"/>
                </a:solidFill>
              </a:rPr>
              <a:t>  </a:t>
            </a:r>
            <a:r>
              <a:t>value </a:t>
            </a:r>
            <a:r>
              <a:rPr>
                <a:solidFill>
                  <a:srgbClr val="D4D4D4"/>
                </a:solidFill>
              </a:rPr>
              <a:t>=</a:t>
            </a:r>
            <a:r>
              <a:t> azurerm_kubernetes_cluster</a:t>
            </a:r>
            <a:r>
              <a:rPr>
                <a:solidFill>
                  <a:srgbClr val="D4D4D4"/>
                </a:solidFill>
              </a:rPr>
              <a:t>.</a:t>
            </a:r>
            <a:r>
              <a:t>k8s</a:t>
            </a:r>
            <a:r>
              <a:rPr>
                <a:solidFill>
                  <a:srgbClr val="D4D4D4"/>
                </a:solidFill>
              </a:rPr>
              <a:t>.</a:t>
            </a:r>
            <a:r>
              <a:t>kube_config_raw</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p:txBody>
      </p:sp>
      <p:sp>
        <p:nvSpPr>
          <p:cNvPr id="223" name="Numéro de diapositive"/>
          <p:cNvSpPr txBox="1"/>
          <p:nvPr>
            <p:ph type="sldNum" sz="quarter" idx="2"/>
          </p:nvPr>
        </p:nvSpPr>
        <p:spPr>
          <a:xfrm>
            <a:off x="11091381" y="6404292"/>
            <a:ext cx="262420"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25"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26"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27" name="import {                                         # https://developer.hashicorp.com/terraform/language/import…"/>
          <p:cNvSpPr txBox="1"/>
          <p:nvPr/>
        </p:nvSpPr>
        <p:spPr>
          <a:xfrm>
            <a:off x="160419" y="663536"/>
            <a:ext cx="11842190" cy="5425441"/>
          </a:xfrm>
          <a:prstGeom prst="rect">
            <a:avLst/>
          </a:prstGeom>
          <a:solidFill>
            <a:srgbClr val="000000"/>
          </a:solidFill>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defTabSz="457200">
              <a:defRPr sz="1200">
                <a:solidFill>
                  <a:srgbClr val="6A9955"/>
                </a:solidFill>
                <a:latin typeface="Menlo Regular"/>
                <a:ea typeface="Menlo Regular"/>
                <a:cs typeface="Menlo Regular"/>
                <a:sym typeface="Menlo Regular"/>
              </a:defRPr>
            </a:pPr>
            <a:r>
              <a:rPr>
                <a:solidFill>
                  <a:srgbClr val="4EC9B0"/>
                </a:solidFill>
              </a:rPr>
              <a:t>import</a:t>
            </a:r>
            <a:r>
              <a:rPr>
                <a:solidFill>
                  <a:srgbClr val="CCCCCC"/>
                </a:solidFill>
              </a:rPr>
              <a:t> {                                         </a:t>
            </a:r>
            <a:r>
              <a:t># https://developer.hashicorp.com/terraform/language/import</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r>
              <a:rPr>
                <a:solidFill>
                  <a:srgbClr val="9CDCFE"/>
                </a:solidFill>
              </a:rPr>
              <a:t>to </a:t>
            </a:r>
            <a:r>
              <a:rPr>
                <a:solidFill>
                  <a:srgbClr val="D4D4D4"/>
                </a:solidFill>
              </a:rPr>
              <a:t>=</a:t>
            </a:r>
            <a:r>
              <a:rPr>
                <a:solidFill>
                  <a:srgbClr val="9CDCFE"/>
                </a:solidFill>
              </a:rPr>
              <a:t> </a:t>
            </a:r>
            <a:r>
              <a:t>azurerm_resource_group</a:t>
            </a:r>
            <a:r>
              <a:rPr>
                <a:solidFill>
                  <a:srgbClr val="D4D4D4"/>
                </a:solidFill>
              </a:rPr>
              <a:t>.</a:t>
            </a:r>
            <a:r>
              <a:rPr>
                <a:solidFill>
                  <a:srgbClr val="9CDCFE"/>
                </a:solidFill>
              </a:rPr>
              <a:t>rg_a_moi</a:t>
            </a: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id </a:t>
            </a:r>
            <a:r>
              <a:rPr>
                <a:solidFill>
                  <a:srgbClr val="D4D4D4"/>
                </a:solidFill>
              </a:rPr>
              <a:t>=</a:t>
            </a:r>
            <a:r>
              <a:rPr>
                <a:solidFill>
                  <a:srgbClr val="9CDCFE"/>
                </a:solidFill>
              </a:rPr>
              <a:t> </a:t>
            </a:r>
            <a:r>
              <a:t>"/subscriptions/aaaaaaaa-bbbb-cccc-dddd-eeeeeeeeeeee/resourceGroups/rg-ycadin_cours-azure-kubernetes"</a:t>
            </a:r>
            <a:endParaRPr>
              <a:solidFill>
                <a:srgbClr val="CCCCCC"/>
              </a:solidFill>
            </a:endParaRPr>
          </a:p>
          <a:p>
            <a:pPr defTabSz="457200">
              <a:defRPr sz="1200">
                <a:solidFill>
                  <a:srgbClr val="CCCCCC"/>
                </a:solidFill>
                <a:latin typeface="Menlo Regular"/>
                <a:ea typeface="Menlo Regular"/>
                <a:cs typeface="Menlo Regular"/>
                <a:sym typeface="Menlo Regular"/>
              </a:defRPr>
            </a:pPr>
            <a:r>
              <a:t>}</a:t>
            </a:r>
          </a:p>
          <a:p>
            <a:pPr defTabSz="457200">
              <a:defRPr sz="1200">
                <a:solidFill>
                  <a:srgbClr val="6A9955"/>
                </a:solidFill>
                <a:latin typeface="Menlo Regular"/>
                <a:ea typeface="Menlo Regular"/>
                <a:cs typeface="Menlo Regular"/>
                <a:sym typeface="Menlo Regular"/>
              </a:defRPr>
            </a:pPr>
            <a:r>
              <a:rPr>
                <a:solidFill>
                  <a:srgbClr val="4EC9B0"/>
                </a:solidFill>
              </a:rPr>
              <a:t>resource</a:t>
            </a:r>
            <a:r>
              <a:rPr>
                <a:solidFill>
                  <a:srgbClr val="CCCCCC"/>
                </a:solidFill>
              </a:rPr>
              <a:t> </a:t>
            </a:r>
            <a:r>
              <a:rPr>
                <a:solidFill>
                  <a:srgbClr val="4FC1FF"/>
                </a:solidFill>
              </a:rPr>
              <a:t>"azurerm_resource_group"</a:t>
            </a:r>
            <a:r>
              <a:rPr>
                <a:solidFill>
                  <a:srgbClr val="CCCCCC"/>
                </a:solidFill>
              </a:rPr>
              <a:t> </a:t>
            </a:r>
            <a:r>
              <a:rPr>
                <a:solidFill>
                  <a:srgbClr val="4FC1FF"/>
                </a:solidFill>
              </a:rPr>
              <a:t>"rg_a_moi"</a:t>
            </a:r>
            <a:r>
              <a:rPr>
                <a:solidFill>
                  <a:srgbClr val="CCCCCC"/>
                </a:solidFill>
              </a:rPr>
              <a:t> {   </a:t>
            </a:r>
            <a:r>
              <a:t># terraform import azurerm_resource_group.rg_a_moi \</a:t>
            </a:r>
          </a:p>
          <a:p>
            <a:pPr defTabSz="457200">
              <a:defRPr sz="1200">
                <a:solidFill>
                  <a:srgbClr val="6A9955"/>
                </a:solidFill>
                <a:latin typeface="Menlo Regular"/>
                <a:ea typeface="Menlo Regular"/>
                <a:cs typeface="Menlo Regular"/>
                <a:sym typeface="Menlo Regular"/>
              </a:defRPr>
            </a:pPr>
            <a:r>
              <a:t>  </a:t>
            </a:r>
            <a:r>
              <a:rPr>
                <a:solidFill>
                  <a:srgbClr val="9CDCFE"/>
                </a:solidFill>
              </a:rPr>
              <a:t>location </a:t>
            </a:r>
            <a:r>
              <a:rPr>
                <a:solidFill>
                  <a:srgbClr val="D4D4D4"/>
                </a:solidFill>
              </a:rPr>
              <a:t>=</a:t>
            </a:r>
            <a:r>
              <a:rPr>
                <a:solidFill>
                  <a:srgbClr val="9CDCFE"/>
                </a:solidFill>
              </a:rPr>
              <a:t> var</a:t>
            </a:r>
            <a:r>
              <a:rPr>
                <a:solidFill>
                  <a:srgbClr val="D4D4D4"/>
                </a:solidFill>
              </a:rPr>
              <a:t>.</a:t>
            </a:r>
            <a:r>
              <a:rPr>
                <a:solidFill>
                  <a:srgbClr val="9CDCFE"/>
                </a:solidFill>
              </a:rPr>
              <a:t>resource_group_location</a:t>
            </a:r>
            <a:r>
              <a:t>         #    $(az group show -g rg-ycadin_cours-azure-kubernetes --query id -otsv)</a:t>
            </a:r>
            <a:endParaRPr>
              <a:solidFill>
                <a:srgbClr val="CCCCCC"/>
              </a:solidFill>
            </a:endParaRP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name     </a:t>
            </a:r>
            <a:r>
              <a:rPr>
                <a:solidFill>
                  <a:srgbClr val="D4D4D4"/>
                </a:solidFill>
              </a:rPr>
              <a:t>=</a:t>
            </a:r>
            <a:r>
              <a:rPr>
                <a:solidFill>
                  <a:srgbClr val="9CDCFE"/>
                </a:solidFill>
              </a:rPr>
              <a:t> </a:t>
            </a:r>
            <a:r>
              <a:t>"rg-ycadin_cours-azure-kubernetes"</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tags </a:t>
            </a:r>
            <a:r>
              <a:rPr>
                <a:solidFill>
                  <a:srgbClr val="D4D4D4"/>
                </a:solidFill>
              </a:rPr>
              <a:t>=</a:t>
            </a:r>
            <a:r>
              <a:rPr>
                <a:solidFill>
                  <a:srgbClr val="9CDCFE"/>
                </a:solidFill>
              </a:rPr>
              <a:t> </a:t>
            </a:r>
            <a:r>
              <a:rPr>
                <a:solidFill>
                  <a:srgbClr val="CCCCCC"/>
                </a:solidFill>
              </a:rPr>
              <a:t>{</a:t>
            </a:r>
            <a:endParaRPr>
              <a:solidFill>
                <a:srgbClr val="CCCCCC"/>
              </a:solidFill>
            </a:endParaRP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user</a:t>
            </a:r>
            <a:r>
              <a:rPr>
                <a:solidFill>
                  <a:srgbClr val="CCCCCC"/>
                </a:solidFill>
              </a:rPr>
              <a:t> </a:t>
            </a:r>
            <a:r>
              <a:rPr>
                <a:solidFill>
                  <a:srgbClr val="D4D4D4"/>
                </a:solidFill>
              </a:rPr>
              <a:t>=</a:t>
            </a:r>
            <a:r>
              <a:rPr>
                <a:solidFill>
                  <a:srgbClr val="CCCCCC"/>
                </a:solidFill>
              </a:rPr>
              <a:t> </a:t>
            </a:r>
            <a:r>
              <a:t>"ycadin"</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p>
          <a:p>
            <a:pPr defTabSz="457200">
              <a:defRPr sz="1200">
                <a:solidFill>
                  <a:srgbClr val="CCCCCC"/>
                </a:solidFill>
                <a:latin typeface="Menlo Regular"/>
                <a:ea typeface="Menlo Regular"/>
                <a:cs typeface="Menlo Regular"/>
                <a:sym typeface="Menlo Regular"/>
              </a:defRPr>
            </a:pPr>
            <a:r>
              <a:t>}</a:t>
            </a:r>
          </a:p>
          <a:p>
            <a:pPr defTabSz="457200">
              <a:defRPr sz="1200">
                <a:solidFill>
                  <a:srgbClr val="6A9955"/>
                </a:solidFill>
                <a:latin typeface="Menlo Regular"/>
                <a:ea typeface="Menlo Regular"/>
                <a:cs typeface="Menlo Regular"/>
                <a:sym typeface="Menlo Regular"/>
              </a:defRPr>
            </a:pPr>
            <a:r>
              <a:rPr>
                <a:solidFill>
                  <a:srgbClr val="4EC9B0"/>
                </a:solidFill>
              </a:rPr>
              <a:t>resource</a:t>
            </a:r>
            <a:r>
              <a:rPr>
                <a:solidFill>
                  <a:srgbClr val="CCCCCC"/>
                </a:solidFill>
              </a:rPr>
              <a:t> </a:t>
            </a:r>
            <a:r>
              <a:rPr>
                <a:solidFill>
                  <a:srgbClr val="4FC1FF"/>
                </a:solidFill>
              </a:rPr>
              <a:t>"azurerm_kubernetes_cluster"</a:t>
            </a:r>
            <a:r>
              <a:rPr>
                <a:solidFill>
                  <a:srgbClr val="CCCCCC"/>
                </a:solidFill>
              </a:rPr>
              <a:t> </a:t>
            </a:r>
            <a:r>
              <a:rPr>
                <a:solidFill>
                  <a:srgbClr val="4FC1FF"/>
                </a:solidFill>
              </a:rPr>
              <a:t>"k8s"</a:t>
            </a:r>
            <a:r>
              <a:rPr>
                <a:solidFill>
                  <a:srgbClr val="CCCCCC"/>
                </a:solidFill>
              </a:rPr>
              <a:t> {    </a:t>
            </a:r>
            <a:r>
              <a:t># détails : az aks show -n cluster-yc -g rg-ycadin_cours-azure-kubernetes</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r>
              <a:rPr>
                <a:solidFill>
                  <a:srgbClr val="9CDCFE"/>
                </a:solidFill>
              </a:rPr>
              <a:t>location            </a:t>
            </a:r>
            <a:r>
              <a:rPr>
                <a:solidFill>
                  <a:srgbClr val="D4D4D4"/>
                </a:solidFill>
              </a:rPr>
              <a:t>=</a:t>
            </a:r>
            <a:r>
              <a:rPr>
                <a:solidFill>
                  <a:srgbClr val="9CDCFE"/>
                </a:solidFill>
              </a:rPr>
              <a:t> </a:t>
            </a:r>
            <a:r>
              <a:t>azurerm_resource_group</a:t>
            </a:r>
            <a:r>
              <a:rPr>
                <a:solidFill>
                  <a:srgbClr val="D4D4D4"/>
                </a:solidFill>
              </a:rPr>
              <a:t>.</a:t>
            </a:r>
            <a:r>
              <a:rPr>
                <a:solidFill>
                  <a:srgbClr val="9CDCFE"/>
                </a:solidFill>
              </a:rPr>
              <a:t>rg_a_moi</a:t>
            </a:r>
            <a:r>
              <a:rPr>
                <a:solidFill>
                  <a:srgbClr val="D4D4D4"/>
                </a:solidFill>
              </a:rPr>
              <a:t>.</a:t>
            </a:r>
            <a:r>
              <a:rPr>
                <a:solidFill>
                  <a:srgbClr val="9CDCFE"/>
                </a:solidFill>
              </a:rPr>
              <a:t>location</a:t>
            </a:r>
          </a:p>
          <a:p>
            <a:pPr defTabSz="457200">
              <a:defRPr sz="1200">
                <a:solidFill>
                  <a:srgbClr val="CCCCCC"/>
                </a:solidFill>
                <a:latin typeface="Menlo Regular"/>
                <a:ea typeface="Menlo Regular"/>
                <a:cs typeface="Menlo Regular"/>
                <a:sym typeface="Menlo Regular"/>
              </a:defRPr>
            </a:pPr>
            <a:r>
              <a:t>  </a:t>
            </a:r>
            <a:r>
              <a:rPr>
                <a:solidFill>
                  <a:srgbClr val="9CDCFE"/>
                </a:solidFill>
              </a:rPr>
              <a:t>resource_group_name </a:t>
            </a:r>
            <a:r>
              <a:rPr>
                <a:solidFill>
                  <a:srgbClr val="D4D4D4"/>
                </a:solidFill>
              </a:rPr>
              <a:t>=</a:t>
            </a:r>
            <a:r>
              <a:rPr>
                <a:solidFill>
                  <a:srgbClr val="9CDCFE"/>
                </a:solidFill>
              </a:rPr>
              <a:t> </a:t>
            </a:r>
            <a:r>
              <a:t>azurerm_resource_group</a:t>
            </a:r>
            <a:r>
              <a:rPr>
                <a:solidFill>
                  <a:srgbClr val="D4D4D4"/>
                </a:solidFill>
              </a:rPr>
              <a:t>.</a:t>
            </a:r>
            <a:r>
              <a:rPr>
                <a:solidFill>
                  <a:srgbClr val="9CDCFE"/>
                </a:solidFill>
              </a:rPr>
              <a:t>rg_a_moi</a:t>
            </a:r>
            <a:r>
              <a:rPr>
                <a:solidFill>
                  <a:srgbClr val="D4D4D4"/>
                </a:solidFill>
              </a:rPr>
              <a:t>.</a:t>
            </a:r>
            <a:r>
              <a:rPr>
                <a:solidFill>
                  <a:srgbClr val="9CDCFE"/>
                </a:solidFill>
              </a:rPr>
              <a:t>name</a:t>
            </a:r>
          </a:p>
          <a:p>
            <a:pPr defTabSz="457200">
              <a:defRPr sz="1200">
                <a:solidFill>
                  <a:srgbClr val="9CDCFE"/>
                </a:solidFill>
                <a:latin typeface="Menlo Regular"/>
                <a:ea typeface="Menlo Regular"/>
                <a:cs typeface="Menlo Regular"/>
                <a:sym typeface="Menlo Regular"/>
              </a:defRPr>
            </a:pPr>
            <a:r>
              <a:rPr>
                <a:solidFill>
                  <a:srgbClr val="CCCCCC"/>
                </a:solidFill>
              </a:rPr>
              <a:t>  </a:t>
            </a:r>
            <a:r>
              <a:t>name                </a:t>
            </a:r>
            <a:r>
              <a:rPr>
                <a:solidFill>
                  <a:srgbClr val="D4D4D4"/>
                </a:solidFill>
              </a:rPr>
              <a:t>=</a:t>
            </a:r>
            <a:r>
              <a:t> </a:t>
            </a:r>
            <a:r>
              <a:rPr>
                <a:solidFill>
                  <a:srgbClr val="CE9178"/>
                </a:solidFill>
              </a:rPr>
              <a:t>"cluster-yc"</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dns_prefix          </a:t>
            </a:r>
            <a:r>
              <a:rPr>
                <a:solidFill>
                  <a:srgbClr val="D4D4D4"/>
                </a:solidFill>
              </a:rPr>
              <a:t>=</a:t>
            </a:r>
            <a:r>
              <a:rPr>
                <a:solidFill>
                  <a:srgbClr val="9CDCFE"/>
                </a:solidFill>
              </a:rPr>
              <a:t> </a:t>
            </a:r>
            <a:r>
              <a:rPr>
                <a:solidFill>
                  <a:srgbClr val="CE9178"/>
                </a:solidFill>
              </a:rPr>
              <a:t>"k8s-yc-noeud"</a:t>
            </a:r>
            <a:r>
              <a:rPr>
                <a:solidFill>
                  <a:srgbClr val="CCCCCC"/>
                </a:solidFill>
              </a:rPr>
              <a:t>   </a:t>
            </a:r>
            <a:r>
              <a:t># préfixe des noms des nœuds créés</a:t>
            </a:r>
          </a:p>
          <a:p>
            <a:pPr defTabSz="457200">
              <a:defRPr sz="1200">
                <a:solidFill>
                  <a:srgbClr val="4EC9B0"/>
                </a:solidFill>
                <a:latin typeface="Menlo Regular"/>
                <a:ea typeface="Menlo Regular"/>
                <a:cs typeface="Menlo Regular"/>
                <a:sym typeface="Menlo Regular"/>
              </a:defRPr>
            </a:pPr>
            <a:r>
              <a:rPr>
                <a:solidFill>
                  <a:srgbClr val="CCCCCC"/>
                </a:solidFill>
              </a:rPr>
              <a:t>  </a:t>
            </a:r>
            <a:r>
              <a:t>identity</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type </a:t>
            </a:r>
            <a:r>
              <a:rPr>
                <a:solidFill>
                  <a:srgbClr val="D4D4D4"/>
                </a:solidFill>
              </a:rPr>
              <a:t>=</a:t>
            </a:r>
            <a:r>
              <a:rPr>
                <a:solidFill>
                  <a:srgbClr val="9CDCFE"/>
                </a:solidFill>
              </a:rPr>
              <a:t> </a:t>
            </a:r>
            <a:r>
              <a:rPr>
                <a:solidFill>
                  <a:srgbClr val="CE9178"/>
                </a:solidFill>
              </a:rPr>
              <a:t>"SystemAssigned"</a:t>
            </a:r>
            <a:r>
              <a:rPr>
                <a:solidFill>
                  <a:srgbClr val="CCCCCC"/>
                </a:solidFill>
              </a:rPr>
              <a:t>              </a:t>
            </a:r>
            <a:r>
              <a:t># ou "UserAssigned"</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p>
          <a:p>
            <a:pPr defTabSz="457200">
              <a:defRPr sz="1200">
                <a:solidFill>
                  <a:srgbClr val="4EC9B0"/>
                </a:solidFill>
                <a:latin typeface="Menlo Regular"/>
                <a:ea typeface="Menlo Regular"/>
                <a:cs typeface="Menlo Regular"/>
                <a:sym typeface="Menlo Regular"/>
              </a:defRPr>
            </a:pPr>
            <a:r>
              <a:rPr>
                <a:solidFill>
                  <a:srgbClr val="CCCCCC"/>
                </a:solidFill>
              </a:rPr>
              <a:t>  </a:t>
            </a:r>
            <a:r>
              <a:t>default_node_pool</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vm_size    </a:t>
            </a:r>
            <a:r>
              <a:rPr>
                <a:solidFill>
                  <a:srgbClr val="D4D4D4"/>
                </a:solidFill>
              </a:rPr>
              <a:t>=</a:t>
            </a:r>
            <a:r>
              <a:rPr>
                <a:solidFill>
                  <a:srgbClr val="9CDCFE"/>
                </a:solidFill>
              </a:rPr>
              <a:t> </a:t>
            </a:r>
            <a:r>
              <a:rPr>
                <a:solidFill>
                  <a:srgbClr val="CE9178"/>
                </a:solidFill>
              </a:rPr>
              <a:t>"Standard_A2_v2"</a:t>
            </a:r>
            <a:r>
              <a:rPr>
                <a:solidFill>
                  <a:srgbClr val="CCCCCC"/>
                </a:solidFill>
              </a:rPr>
              <a:t>        </a:t>
            </a:r>
            <a:r>
              <a:t># 2 CPUs 4 GiO (ancienne désignation : Standard_D2_v2 pour 2 CPUs 7 GiO)</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node_count </a:t>
            </a:r>
            <a:r>
              <a:rPr>
                <a:solidFill>
                  <a:srgbClr val="D4D4D4"/>
                </a:solidFill>
              </a:rPr>
              <a:t>=</a:t>
            </a:r>
            <a:r>
              <a:rPr>
                <a:solidFill>
                  <a:srgbClr val="9CDCFE"/>
                </a:solidFill>
              </a:rPr>
              <a:t> var</a:t>
            </a:r>
            <a:r>
              <a:rPr>
                <a:solidFill>
                  <a:srgbClr val="D4D4D4"/>
                </a:solidFill>
              </a:rPr>
              <a:t>.</a:t>
            </a:r>
            <a:r>
              <a:rPr>
                <a:solidFill>
                  <a:srgbClr val="9CDCFE"/>
                </a:solidFill>
              </a:rPr>
              <a:t>node_count</a:t>
            </a:r>
            <a:r>
              <a:rPr>
                <a:solidFill>
                  <a:srgbClr val="CCCCCC"/>
                </a:solidFill>
              </a:rPr>
              <a:t>          </a:t>
            </a:r>
            <a:r>
              <a:t># facultatif (3 par défaut)</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p>
          <a:p>
            <a:pPr defTabSz="457200">
              <a:defRPr sz="1200">
                <a:solidFill>
                  <a:srgbClr val="4EC9B0"/>
                </a:solidFill>
                <a:latin typeface="Menlo Regular"/>
                <a:ea typeface="Menlo Regular"/>
                <a:cs typeface="Menlo Regular"/>
                <a:sym typeface="Menlo Regular"/>
              </a:defRPr>
            </a:pPr>
            <a:r>
              <a:rPr>
                <a:solidFill>
                  <a:srgbClr val="CCCCCC"/>
                </a:solidFill>
              </a:rPr>
              <a:t>  </a:t>
            </a:r>
            <a:r>
              <a:t>network_profile</a:t>
            </a:r>
            <a:r>
              <a:rPr>
                <a:solidFill>
                  <a:srgbClr val="CCCCCC"/>
                </a:solidFill>
              </a:rPr>
              <a:t> {</a:t>
            </a:r>
            <a:endParaRPr>
              <a:solidFill>
                <a:srgbClr val="CCCCCC"/>
              </a:solidFill>
            </a:endParaRPr>
          </a:p>
          <a:p>
            <a:pPr defTabSz="457200">
              <a:defRPr sz="1200">
                <a:solidFill>
                  <a:srgbClr val="6A9955"/>
                </a:solidFill>
                <a:latin typeface="Menlo Regular"/>
                <a:ea typeface="Menlo Regular"/>
                <a:cs typeface="Menlo Regular"/>
                <a:sym typeface="Menlo Regular"/>
              </a:defRPr>
            </a:pPr>
            <a:r>
              <a:rPr>
                <a:solidFill>
                  <a:srgbClr val="CCCCCC"/>
                </a:solidFill>
              </a:rPr>
              <a:t>    </a:t>
            </a:r>
            <a:r>
              <a:rPr>
                <a:solidFill>
                  <a:srgbClr val="9CDCFE"/>
                </a:solidFill>
              </a:rPr>
              <a:t>network_plugin </a:t>
            </a:r>
            <a:r>
              <a:rPr>
                <a:solidFill>
                  <a:srgbClr val="D4D4D4"/>
                </a:solidFill>
              </a:rPr>
              <a:t>=</a:t>
            </a:r>
            <a:r>
              <a:rPr>
                <a:solidFill>
                  <a:srgbClr val="9CDCFE"/>
                </a:solidFill>
              </a:rPr>
              <a:t> </a:t>
            </a:r>
            <a:r>
              <a:rPr>
                <a:solidFill>
                  <a:srgbClr val="CE9178"/>
                </a:solidFill>
              </a:rPr>
              <a:t>"kubenet"</a:t>
            </a:r>
            <a:r>
              <a:rPr>
                <a:solidFill>
                  <a:srgbClr val="CCCCCC"/>
                </a:solidFill>
              </a:rPr>
              <a:t>           </a:t>
            </a:r>
            <a:r>
              <a:t># valeurs possibles : azure, kubenet ou none</a:t>
            </a:r>
            <a:br/>
            <a:r>
              <a:t>    </a:t>
            </a:r>
            <a:r>
              <a:rPr>
                <a:solidFill>
                  <a:srgbClr val="9CDCFE"/>
                </a:solidFill>
              </a:rPr>
              <a:t>network_policy </a:t>
            </a:r>
            <a:r>
              <a:rPr>
                <a:solidFill>
                  <a:srgbClr val="D4D4D4"/>
                </a:solidFill>
              </a:rPr>
              <a:t>=</a:t>
            </a:r>
            <a:r>
              <a:rPr>
                <a:solidFill>
                  <a:srgbClr val="9CDCFE"/>
                </a:solidFill>
              </a:rPr>
              <a:t> </a:t>
            </a:r>
            <a:r>
              <a:rPr>
                <a:solidFill>
                  <a:srgbClr val="CE9178"/>
                </a:solidFill>
              </a:rPr>
              <a:t>"calico"</a:t>
            </a:r>
            <a:r>
              <a:rPr>
                <a:solidFill>
                  <a:srgbClr val="CCCCCC"/>
                </a:solidFill>
              </a:rPr>
              <a:t>            </a:t>
            </a:r>
            <a:r>
              <a:t># none par défaut ; requis pour que les NetworkPolicies de Kubernetes aient un effet</a:t>
            </a:r>
          </a:p>
          <a:p>
            <a:pPr defTabSz="457200">
              <a:defRPr sz="1200">
                <a:solidFill>
                  <a:srgbClr val="CCCCCC"/>
                </a:solidFill>
                <a:latin typeface="Menlo Regular"/>
                <a:ea typeface="Menlo Regular"/>
                <a:cs typeface="Menlo Regular"/>
                <a:sym typeface="Menlo Regular"/>
              </a:defRPr>
            </a:pPr>
            <a:r>
              <a:t>  }</a:t>
            </a:r>
          </a:p>
          <a:p>
            <a:pPr defTabSz="457200">
              <a:defRPr sz="1200">
                <a:solidFill>
                  <a:srgbClr val="9CDCFE"/>
                </a:solidFill>
                <a:latin typeface="Menlo Regular"/>
                <a:ea typeface="Menlo Regular"/>
                <a:cs typeface="Menlo Regular"/>
                <a:sym typeface="Menlo Regular"/>
              </a:defRPr>
            </a:pPr>
            <a:r>
              <a:rPr>
                <a:solidFill>
                  <a:srgbClr val="CCCCCC"/>
                </a:solidFill>
              </a:rPr>
              <a:t>  </a:t>
            </a:r>
            <a:r>
              <a:t>tags </a:t>
            </a:r>
            <a:r>
              <a:rPr>
                <a:solidFill>
                  <a:srgbClr val="D4D4D4"/>
                </a:solidFill>
              </a:rPr>
              <a:t>=</a:t>
            </a:r>
            <a:r>
              <a:t> </a:t>
            </a:r>
            <a:r>
              <a:rPr>
                <a:solidFill>
                  <a:srgbClr val="CCCCCC"/>
                </a:solidFill>
              </a:rPr>
              <a:t>{</a:t>
            </a:r>
            <a:endParaRPr>
              <a:solidFill>
                <a:srgbClr val="CCCCCC"/>
              </a:solidFill>
            </a:endParaRPr>
          </a:p>
          <a:p>
            <a:pPr defTabSz="457200">
              <a:defRPr sz="1200">
                <a:solidFill>
                  <a:srgbClr val="CE9178"/>
                </a:solidFill>
                <a:latin typeface="Menlo Regular"/>
                <a:ea typeface="Menlo Regular"/>
                <a:cs typeface="Menlo Regular"/>
                <a:sym typeface="Menlo Regular"/>
              </a:defRPr>
            </a:pPr>
            <a:r>
              <a:rPr>
                <a:solidFill>
                  <a:srgbClr val="CCCCCC"/>
                </a:solidFill>
              </a:rPr>
              <a:t>    </a:t>
            </a:r>
            <a:r>
              <a:rPr>
                <a:solidFill>
                  <a:srgbClr val="9CDCFE"/>
                </a:solidFill>
              </a:rPr>
              <a:t>user</a:t>
            </a:r>
            <a:r>
              <a:rPr>
                <a:solidFill>
                  <a:srgbClr val="CCCCCC"/>
                </a:solidFill>
              </a:rPr>
              <a:t> </a:t>
            </a:r>
            <a:r>
              <a:rPr>
                <a:solidFill>
                  <a:srgbClr val="D4D4D4"/>
                </a:solidFill>
              </a:rPr>
              <a:t>=</a:t>
            </a:r>
            <a:r>
              <a:rPr>
                <a:solidFill>
                  <a:srgbClr val="CCCCCC"/>
                </a:solidFill>
              </a:rPr>
              <a:t> </a:t>
            </a:r>
            <a:r>
              <a:t>"ycadin"</a:t>
            </a:r>
            <a:endParaRPr>
              <a:solidFill>
                <a:srgbClr val="CCCCCC"/>
              </a:solidFill>
            </a:endParaRPr>
          </a:p>
          <a:p>
            <a:pPr defTabSz="457200">
              <a:defRPr sz="1200">
                <a:solidFill>
                  <a:srgbClr val="CCCCCC"/>
                </a:solidFill>
                <a:latin typeface="Menlo Regular"/>
                <a:ea typeface="Menlo Regular"/>
                <a:cs typeface="Menlo Regular"/>
                <a:sym typeface="Menlo Regular"/>
              </a:defRPr>
            </a:pPr>
            <a:r>
              <a:t> }</a:t>
            </a:r>
          </a:p>
        </p:txBody>
      </p:sp>
      <p:sp>
        <p:nvSpPr>
          <p:cNvPr id="22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Titre 1"/>
          <p:cNvSpPr txBox="1"/>
          <p:nvPr/>
        </p:nvSpPr>
        <p:spPr>
          <a:xfrm>
            <a:off x="653905" y="929819"/>
            <a:ext cx="8538261"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Prise en main d’AKS</a:t>
            </a:r>
          </a:p>
        </p:txBody>
      </p:sp>
      <p:pic>
        <p:nvPicPr>
          <p:cNvPr id="23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3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33" name="Espace réservé du contenu 2"/>
          <p:cNvSpPr txBox="1"/>
          <p:nvPr/>
        </p:nvSpPr>
        <p:spPr>
          <a:xfrm>
            <a:off x="843945" y="2194480"/>
            <a:ext cx="8736418" cy="1761665"/>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lvl1pPr>
            <a:lvl2pPr marL="685800" indent="-228600">
              <a:lnSpc>
                <a:spcPct val="90000"/>
              </a:lnSpc>
              <a:spcBef>
                <a:spcPts val="500"/>
              </a:spcBef>
              <a:buClr>
                <a:srgbClr val="4AA5B7"/>
              </a:buClr>
              <a:buSzPct val="100000"/>
              <a:buFont typeface="Arial"/>
              <a:buChar char="•"/>
              <a:defRPr>
                <a:latin typeface="+mj-lt"/>
                <a:ea typeface="+mj-ea"/>
                <a:cs typeface="+mj-cs"/>
                <a:sym typeface="Segoe UI"/>
              </a:defRPr>
            </a:lvl2pPr>
          </a:lstStyle>
          <a:p>
            <a:pPr/>
            <a:r>
              <a:t>Configuration minimale</a:t>
            </a:r>
          </a:p>
          <a:p>
            <a:pPr lvl="1"/>
            <a:r>
              <a:t>Utilisation des outputs Terraform pour mettre en place la communication entre kubectl (programme client) et le « cerveau » du cluster (l’api-server) :</a:t>
            </a:r>
          </a:p>
        </p:txBody>
      </p:sp>
      <p:sp>
        <p:nvSpPr>
          <p:cNvPr id="234" name="echo &quot;$(terraform output kube_config)&quot; &gt; azurek8s export KUBECONFIG=&quot;$PWD/azurek8s&quot;…"/>
          <p:cNvSpPr txBox="1"/>
          <p:nvPr/>
        </p:nvSpPr>
        <p:spPr>
          <a:xfrm>
            <a:off x="1538247" y="3508081"/>
            <a:ext cx="6826075" cy="1107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p>
            <a:pPr>
              <a:defRPr>
                <a:latin typeface="Courier New"/>
                <a:ea typeface="Courier New"/>
                <a:cs typeface="Courier New"/>
                <a:sym typeface="Courier New"/>
              </a:defRPr>
            </a:pPr>
            <a:r>
              <a:t>echo "$(terraform output kube_config)" &gt; azurek8s</a:t>
            </a:r>
            <a:br/>
            <a:r>
              <a:t>export KUBECONFIG="$PWD/azurek8s"</a:t>
            </a:r>
          </a:p>
          <a:p>
            <a:pPr>
              <a:defRPr>
                <a:latin typeface="Courier New"/>
                <a:ea typeface="Courier New"/>
                <a:cs typeface="Courier New"/>
                <a:sym typeface="Courier New"/>
              </a:defRPr>
            </a:pPr>
          </a:p>
          <a:p>
            <a:pPr>
              <a:defRPr>
                <a:latin typeface="Courier New"/>
                <a:ea typeface="Courier New"/>
                <a:cs typeface="Courier New"/>
                <a:sym typeface="Courier New"/>
              </a:defRPr>
            </a:pPr>
            <a:r>
              <a:t>kubectl version</a:t>
            </a:r>
          </a:p>
        </p:txBody>
      </p:sp>
      <p:sp>
        <p:nvSpPr>
          <p:cNvPr id="235"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236" name="Pour les autres modes d’accès (option --kubeconfig, variable KUBECONFIG ou fichier ~/.kube/config), consulter : https://kubernetes.io/docs/concepts/configuration/organize-cluster-access-kubeconfig/#merging-kubeconfig-files"/>
          <p:cNvSpPr txBox="1"/>
          <p:nvPr/>
        </p:nvSpPr>
        <p:spPr>
          <a:xfrm>
            <a:off x="766024" y="4922790"/>
            <a:ext cx="10659952" cy="62518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Pour les autres modes d’accès (option --kubeconfig, variable KUBECONFIG ou fichier ~/.kube/config), consulter :</a:t>
            </a:r>
            <a:br/>
            <a:r>
              <a:rPr u="sng">
                <a:solidFill>
                  <a:srgbClr val="0563C1"/>
                </a:solidFill>
                <a:uFill>
                  <a:solidFill>
                    <a:srgbClr val="0563C1"/>
                  </a:solidFill>
                </a:uFill>
                <a:hlinkClick r:id="rId3" invalidUrl="" action="" tgtFrame="" tooltip="" history="1" highlightClick="0" endSnd="0"/>
              </a:rPr>
              <a:t>https://kubernetes.io/docs/concepts/configuration/organize-cluster-access-kubeconfig/#merging-kubeconfig-files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238" name="Titre 1"/>
          <p:cNvSpPr txBox="1"/>
          <p:nvPr/>
        </p:nvSpPr>
        <p:spPr>
          <a:xfrm>
            <a:off x="683506" y="929819"/>
            <a:ext cx="9129506"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Architecture Azure liée à AKS (ressources associées)</a:t>
            </a:r>
          </a:p>
        </p:txBody>
      </p:sp>
      <p:pic>
        <p:nvPicPr>
          <p:cNvPr id="239"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40"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41" name="Espace réservé du contenu 2"/>
          <p:cNvSpPr txBox="1"/>
          <p:nvPr/>
        </p:nvSpPr>
        <p:spPr>
          <a:xfrm>
            <a:off x="7083968" y="2564360"/>
            <a:ext cx="3120454" cy="1432325"/>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marL="285750" indent="-285750">
              <a:lnSpc>
                <a:spcPct val="90000"/>
              </a:lnSpc>
              <a:spcBef>
                <a:spcPts val="1000"/>
              </a:spcBef>
              <a:buClr>
                <a:srgbClr val="4AA5B7"/>
              </a:buClr>
              <a:buSzPct val="100000"/>
              <a:buFont typeface="Arial"/>
              <a:buChar char="•"/>
              <a:defRPr b="1" sz="2000">
                <a:latin typeface="+mj-lt"/>
                <a:ea typeface="+mj-ea"/>
                <a:cs typeface="+mj-cs"/>
                <a:sym typeface="Segoe UI"/>
              </a:defRPr>
            </a:lvl1pPr>
            <a:lvl2pPr marL="742950" indent="-285750">
              <a:lnSpc>
                <a:spcPct val="90000"/>
              </a:lnSpc>
              <a:spcBef>
                <a:spcPts val="500"/>
              </a:spcBef>
              <a:buClr>
                <a:srgbClr val="4AA5B7"/>
              </a:buClr>
              <a:buSzPct val="100000"/>
              <a:buFont typeface="Arial"/>
              <a:buChar char="•"/>
              <a:defRPr>
                <a:latin typeface="+mj-lt"/>
                <a:ea typeface="+mj-ea"/>
                <a:cs typeface="+mj-cs"/>
                <a:sym typeface="Segoe UI"/>
              </a:defRPr>
            </a:lvl2pPr>
          </a:lstStyle>
          <a:p>
            <a:pPr/>
            <a:r>
              <a:t>xxxx</a:t>
            </a:r>
            <a:endParaRPr sz="2800"/>
          </a:p>
          <a:p>
            <a:pPr lvl="1"/>
            <a:r>
              <a:t>Zzzz</a:t>
            </a:r>
          </a:p>
        </p:txBody>
      </p:sp>
      <p:sp>
        <p:nvSpPr>
          <p:cNvPr id="242" name="https://learn.microsoft.com/fr-fr/azure/architecture/reference-architectures/containers/aks/baseline-aks ???"/>
          <p:cNvSpPr txBox="1"/>
          <p:nvPr/>
        </p:nvSpPr>
        <p:spPr>
          <a:xfrm>
            <a:off x="1216462" y="3666408"/>
            <a:ext cx="10243020" cy="333088"/>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p>
            <a:pPr/>
            <a:r>
              <a:rPr u="sng">
                <a:solidFill>
                  <a:srgbClr val="0563C1"/>
                </a:solidFill>
                <a:uFill>
                  <a:solidFill>
                    <a:srgbClr val="0563C1"/>
                  </a:solidFill>
                </a:uFill>
                <a:hlinkClick r:id="rId3" invalidUrl="" action="" tgtFrame="" tooltip="" history="1" highlightClick="0" endSnd="0"/>
              </a:rPr>
              <a:t>https://learn.microsoft.com/fr-fr/azure/architecture/reference-architectures/containers/aks/baseline-aks</a:t>
            </a:r>
            <a:r>
              <a:t> ???</a:t>
            </a:r>
          </a:p>
        </p:txBody>
      </p:sp>
      <p:sp>
        <p:nvSpPr>
          <p:cNvPr id="243" name="Numéro de diapositive"/>
          <p:cNvSpPr txBox="1"/>
          <p:nvPr>
            <p:ph type="sldNum" sz="quarter" idx="2"/>
          </p:nvPr>
        </p:nvSpPr>
        <p:spPr>
          <a:xfrm>
            <a:off x="11148010" y="6404292"/>
            <a:ext cx="205791"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5" name="Titre 1"/>
          <p:cNvSpPr txBox="1"/>
          <p:nvPr/>
        </p:nvSpPr>
        <p:spPr>
          <a:xfrm>
            <a:off x="254881" y="739319"/>
            <a:ext cx="11708928"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Utilisation de kubectl pour interagir avec le cluster</a:t>
            </a:r>
          </a:p>
        </p:txBody>
      </p:sp>
      <p:pic>
        <p:nvPicPr>
          <p:cNvPr id="24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4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48" name="kubectl get nodes kubectl get nodes --output wide   # en abrégé : kubectl get no -o wide  kubectl cluster-info kubectl cluster-info dump   # ATTENTION : produit BEAUCOUP de lignes !"/>
          <p:cNvSpPr txBox="1"/>
          <p:nvPr/>
        </p:nvSpPr>
        <p:spPr>
          <a:xfrm>
            <a:off x="1538247" y="2403181"/>
            <a:ext cx="9782494" cy="12471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a:latin typeface="Courier New"/>
                <a:ea typeface="Courier New"/>
                <a:cs typeface="Courier New"/>
                <a:sym typeface="Courier New"/>
              </a:defRPr>
            </a:pPr>
            <a:r>
              <a:t>kubectl get nodes</a:t>
            </a:r>
            <a:br/>
            <a:r>
              <a:t>kubectl get nodes --output wide   # en abrégé : kubectl get no -o wide</a:t>
            </a:r>
            <a:br/>
            <a:br>
              <a:rPr sz="1000"/>
            </a:br>
            <a:r>
              <a:t>kubectl cluster-info</a:t>
            </a:r>
            <a:br/>
            <a:r>
              <a:t>kubectl cluster-info dump   # ATTENTION : produit </a:t>
            </a:r>
            <a:r>
              <a:rPr b="1"/>
              <a:t>BEAUCOUP</a:t>
            </a:r>
            <a:r>
              <a:t> de lignes ! </a:t>
            </a:r>
          </a:p>
        </p:txBody>
      </p:sp>
      <p:sp>
        <p:nvSpPr>
          <p:cNvPr id="249" name="Espace réservé du contenu 2"/>
          <p:cNvSpPr txBox="1"/>
          <p:nvPr/>
        </p:nvSpPr>
        <p:spPr>
          <a:xfrm>
            <a:off x="716945" y="1610280"/>
            <a:ext cx="9782495" cy="81488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lvl1pPr>
            <a:lvl2pPr marL="685800" indent="-228600">
              <a:lnSpc>
                <a:spcPct val="90000"/>
              </a:lnSpc>
              <a:spcBef>
                <a:spcPts val="500"/>
              </a:spcBef>
              <a:buClr>
                <a:srgbClr val="4AA5B7"/>
              </a:buClr>
              <a:buSzPct val="100000"/>
              <a:buFont typeface="Arial"/>
              <a:buChar char="•"/>
              <a:defRPr>
                <a:latin typeface="+mj-lt"/>
                <a:ea typeface="+mj-ea"/>
                <a:cs typeface="+mj-cs"/>
                <a:sym typeface="Segoe UI"/>
              </a:defRPr>
            </a:lvl2pPr>
          </a:lstStyle>
          <a:p>
            <a:pPr/>
            <a:r>
              <a:t>Un « petit tour du propriétaire » :</a:t>
            </a:r>
          </a:p>
          <a:p>
            <a:pPr lvl="1"/>
            <a:r>
              <a:t>Liste des nœuds qui constituent le cluster et détail des moindres aspects du cluster :</a:t>
            </a:r>
          </a:p>
        </p:txBody>
      </p:sp>
      <p:sp>
        <p:nvSpPr>
          <p:cNvPr id="250" name="Espace réservé du contenu 2"/>
          <p:cNvSpPr txBox="1"/>
          <p:nvPr/>
        </p:nvSpPr>
        <p:spPr>
          <a:xfrm>
            <a:off x="716945" y="3693080"/>
            <a:ext cx="8736418" cy="108903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lvl1pPr>
          </a:lstStyle>
          <a:p>
            <a:pPr/>
            <a:r>
              <a:t>Se simplifier l’utilisation de kubectl :</a:t>
            </a:r>
          </a:p>
        </p:txBody>
      </p:sp>
      <p:sp>
        <p:nvSpPr>
          <p:cNvPr id="251" name="cat &gt;&gt; ~/.bashrc &lt;&lt;FIN_AJOUT…"/>
          <p:cNvSpPr txBox="1"/>
          <p:nvPr/>
        </p:nvSpPr>
        <p:spPr>
          <a:xfrm>
            <a:off x="1538247" y="4130381"/>
            <a:ext cx="9782494" cy="18694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a:latin typeface="Courier New"/>
                <a:ea typeface="Courier New"/>
                <a:cs typeface="Courier New"/>
                <a:sym typeface="Courier New"/>
              </a:defRPr>
            </a:pPr>
            <a:r>
              <a:t>cat &gt;&gt; ~/.bashrc &lt;&lt;FIN_AJOUT</a:t>
            </a:r>
          </a:p>
          <a:p>
            <a:pPr>
              <a:defRPr>
                <a:latin typeface="Courier New"/>
                <a:ea typeface="Courier New"/>
                <a:cs typeface="Courier New"/>
                <a:sym typeface="Courier New"/>
              </a:defRPr>
            </a:pPr>
            <a:r>
              <a:t>source &lt;(kubectl completion bash)</a:t>
            </a:r>
          </a:p>
          <a:p>
            <a:pPr>
              <a:defRPr>
                <a:latin typeface="Courier New"/>
                <a:ea typeface="Courier New"/>
                <a:cs typeface="Courier New"/>
                <a:sym typeface="Courier New"/>
              </a:defRPr>
            </a:pPr>
            <a:r>
              <a:t>alias k=kubectl</a:t>
            </a:r>
          </a:p>
          <a:p>
            <a:pPr>
              <a:defRPr>
                <a:latin typeface="Courier New"/>
                <a:ea typeface="Courier New"/>
                <a:cs typeface="Courier New"/>
                <a:sym typeface="Courier New"/>
              </a:defRPr>
            </a:pPr>
            <a:r>
              <a:t>source &lt;(k completion bash | sed s/kubectl/k/g)</a:t>
            </a:r>
            <a:br/>
            <a:r>
              <a:t>FIN_AJOUT</a:t>
            </a:r>
            <a:br/>
            <a:r>
              <a:t>. ~/.bashrc   # source et . sont une seule et même commande</a:t>
            </a:r>
          </a:p>
          <a:p>
            <a:pPr>
              <a:defRPr>
                <a:latin typeface="Courier New"/>
                <a:ea typeface="Courier New"/>
                <a:cs typeface="Courier New"/>
                <a:sym typeface="Courier New"/>
              </a:defRPr>
            </a:pPr>
            <a:r>
              <a:t>k ver&lt;TAB&gt;</a:t>
            </a:r>
          </a:p>
        </p:txBody>
      </p:sp>
      <p:sp>
        <p:nvSpPr>
          <p:cNvPr id="252"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4" name="Titre 1"/>
          <p:cNvSpPr txBox="1"/>
          <p:nvPr/>
        </p:nvSpPr>
        <p:spPr>
          <a:xfrm>
            <a:off x="653905" y="802820"/>
            <a:ext cx="9694391"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sz="4400">
                <a:solidFill>
                  <a:srgbClr val="06516F"/>
                </a:solidFill>
                <a:latin typeface="Segoe UI Light"/>
                <a:ea typeface="Segoe UI Light"/>
                <a:cs typeface="Segoe UI Light"/>
                <a:sym typeface="Segoe UI Light"/>
              </a:defRPr>
            </a:pPr>
            <a:r>
              <a:t>Namespaces :</a:t>
            </a:r>
            <a:br/>
            <a:r>
              <a:t>cloisonnement logique au sein du cluster</a:t>
            </a:r>
          </a:p>
        </p:txBody>
      </p:sp>
      <p:pic>
        <p:nvPicPr>
          <p:cNvPr id="255"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56"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57" name="Espace réservé du contenu 2"/>
          <p:cNvSpPr txBox="1"/>
          <p:nvPr/>
        </p:nvSpPr>
        <p:spPr>
          <a:xfrm>
            <a:off x="882505" y="2350298"/>
            <a:ext cx="9346959" cy="361638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a:t>
            </a:r>
            <a:br/>
            <a:r>
              <a:t>    </a:t>
            </a:r>
            <a:r>
              <a:rPr b="0" sz="1692">
                <a:latin typeface="Courier New"/>
                <a:ea typeface="Courier New"/>
                <a:cs typeface="Courier New"/>
                <a:sym typeface="Courier New"/>
              </a:rPr>
              <a:t>kubectl get namespaces</a:t>
            </a:r>
            <a:br>
              <a:rPr b="0" sz="1692">
                <a:latin typeface="Courier New"/>
                <a:ea typeface="Courier New"/>
                <a:cs typeface="Courier New"/>
                <a:sym typeface="Courier New"/>
              </a:rPr>
            </a:br>
            <a:r>
              <a:rPr b="0" sz="1692">
                <a:latin typeface="Courier New"/>
                <a:ea typeface="Courier New"/>
                <a:cs typeface="Courier New"/>
                <a:sym typeface="Courier New"/>
              </a:rPr>
              <a:t>  kubectl create namespace preprod</a:t>
            </a:r>
            <a:br>
              <a:rPr b="0" sz="1692">
                <a:latin typeface="Courier New"/>
                <a:ea typeface="Courier New"/>
                <a:cs typeface="Courier New"/>
                <a:sym typeface="Courier New"/>
              </a:rPr>
            </a:br>
            <a:r>
              <a:rPr b="0" sz="1692">
                <a:latin typeface="Courier New"/>
                <a:ea typeface="Courier New"/>
                <a:cs typeface="Courier New"/>
                <a:sym typeface="Courier New"/>
              </a:rPr>
              <a:t>  kubectl get ns</a:t>
            </a:r>
            <a:br>
              <a:rPr b="0" sz="1692">
                <a:latin typeface="Courier New"/>
                <a:ea typeface="Courier New"/>
                <a:cs typeface="Courier New"/>
                <a:sym typeface="Courier New"/>
              </a:rPr>
            </a:br>
            <a:endParaRPr sz="1316"/>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Utilisation</a:t>
            </a:r>
            <a:br/>
            <a:r>
              <a:t>    </a:t>
            </a:r>
            <a:r>
              <a:rPr b="0" sz="1692">
                <a:latin typeface="Courier New"/>
                <a:ea typeface="Courier New"/>
                <a:cs typeface="Courier New"/>
                <a:sym typeface="Courier New"/>
              </a:rPr>
              <a:t>kubectl run un-pod --image nginx:alpine --namespace preprod</a:t>
            </a:r>
            <a:br>
              <a:rPr b="0" sz="1692">
                <a:latin typeface="Courier New"/>
                <a:ea typeface="Courier New"/>
                <a:cs typeface="Courier New"/>
                <a:sym typeface="Courier New"/>
              </a:rPr>
            </a:br>
            <a:r>
              <a:rPr b="0" sz="1692">
                <a:latin typeface="Courier New"/>
                <a:ea typeface="Courier New"/>
                <a:cs typeface="Courier New"/>
                <a:sym typeface="Courier New"/>
              </a:rPr>
              <a:t>  k create -n preprod un-deploiement --image=https:alpine --replicas 3</a:t>
            </a:r>
            <a:br>
              <a:rPr b="0" sz="1692">
                <a:latin typeface="Courier New"/>
                <a:ea typeface="Courier New"/>
                <a:cs typeface="Courier New"/>
                <a:sym typeface="Courier New"/>
              </a:rPr>
            </a:br>
            <a:r>
              <a:rPr b="0" sz="1692">
                <a:latin typeface="Courier New"/>
                <a:ea typeface="Courier New"/>
                <a:cs typeface="Courier New"/>
                <a:sym typeface="Courier New"/>
              </a:rPr>
              <a:t>  k get all -n preprod</a:t>
            </a:r>
            <a:br>
              <a:rPr b="0" sz="1692">
                <a:latin typeface="Courier New"/>
                <a:ea typeface="Courier New"/>
                <a:cs typeface="Courier New"/>
                <a:sym typeface="Courier New"/>
              </a:rPr>
            </a:br>
            <a:r>
              <a:rPr b="0" sz="1692">
                <a:latin typeface="Courier New"/>
                <a:ea typeface="Courier New"/>
                <a:cs typeface="Courier New"/>
                <a:sym typeface="Courier New"/>
              </a:rPr>
              <a:t>  k get all --all-namespaces   # ou -A pour sa version courte </a:t>
            </a:r>
            <a:br>
              <a:rPr b="0" sz="1692">
                <a:latin typeface="Courier New"/>
                <a:ea typeface="Courier New"/>
                <a:cs typeface="Courier New"/>
                <a:sym typeface="Courier New"/>
              </a:rPr>
            </a:br>
            <a:endParaRPr sz="1316"/>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Suppression</a:t>
            </a:r>
            <a:br/>
            <a:r>
              <a:t>    </a:t>
            </a:r>
            <a:r>
              <a:rPr b="0" sz="1692">
                <a:latin typeface="Courier New"/>
                <a:ea typeface="Courier New"/>
                <a:cs typeface="Courier New"/>
                <a:sym typeface="Courier New"/>
              </a:rPr>
              <a:t>k delete ns preprod   # ATTENTION : </a:t>
            </a:r>
            <a:r>
              <a:rPr sz="1692">
                <a:latin typeface="Courier New"/>
                <a:ea typeface="Courier New"/>
                <a:cs typeface="Courier New"/>
                <a:sym typeface="Courier New"/>
              </a:rPr>
              <a:t>PAS</a:t>
            </a:r>
            <a:r>
              <a:rPr b="0" sz="1692">
                <a:latin typeface="Courier New"/>
                <a:ea typeface="Courier New"/>
                <a:cs typeface="Courier New"/>
                <a:sym typeface="Courier New"/>
              </a:rPr>
              <a:t> de demande de confirmation !</a:t>
            </a:r>
          </a:p>
        </p:txBody>
      </p:sp>
      <p:sp>
        <p:nvSpPr>
          <p:cNvPr id="25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Rectangle 5"/>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261" name="Graphique 6" descr="Graphique 6"/>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262"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FFFFFF"/>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FFFFFF"/>
                </a:solidFill>
                <a:latin typeface="+mj-lt"/>
                <a:ea typeface="+mj-ea"/>
                <a:cs typeface="+mj-cs"/>
                <a:sym typeface="Segoe UI"/>
              </a:defRPr>
            </a:pPr>
            <a:r>
              <a:t>Déploiement et gestion des applications</a:t>
            </a:r>
          </a:p>
        </p:txBody>
      </p:sp>
      <p:sp>
        <p:nvSpPr>
          <p:cNvPr id="263" name="Espace réservé du texte 19"/>
          <p:cNvSpPr txBox="1"/>
          <p:nvPr/>
        </p:nvSpPr>
        <p:spPr>
          <a:xfrm>
            <a:off x="354184" y="2699280"/>
            <a:ext cx="11483631" cy="13995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ct val="90000"/>
              </a:lnSpc>
              <a:spcBef>
                <a:spcPts val="1000"/>
              </a:spcBef>
              <a:defRPr sz="4400">
                <a:solidFill>
                  <a:srgbClr val="FFFFFF"/>
                </a:solidFill>
                <a:latin typeface="Segoe UI Light"/>
                <a:ea typeface="Segoe UI Light"/>
                <a:cs typeface="Segoe UI Light"/>
                <a:sym typeface="Segoe UI Light"/>
              </a:defRPr>
            </a:pPr>
            <a:r>
              <a:t>Module </a:t>
            </a:r>
            <a:br/>
            <a:r>
              <a:rPr b="1">
                <a:latin typeface="+mj-lt"/>
                <a:ea typeface="+mj-ea"/>
                <a:cs typeface="+mj-cs"/>
                <a:sym typeface="Segoe UI"/>
              </a:rPr>
              <a:t>Déploiement et gestion des applications</a:t>
            </a:r>
          </a:p>
        </p:txBody>
      </p:sp>
      <p:sp>
        <p:nvSpPr>
          <p:cNvPr id="264"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7" name="Rectangle 10"/>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108" name="Image 7" descr="Image 7"/>
          <p:cNvPicPr>
            <a:picLocks noChangeAspect="1"/>
          </p:cNvPicPr>
          <p:nvPr/>
        </p:nvPicPr>
        <p:blipFill>
          <a:blip r:embed="rId2">
            <a:extLst/>
          </a:blip>
          <a:srcRect l="1" t="0" r="67780" b="0"/>
          <a:stretch>
            <a:fillRect/>
          </a:stretch>
        </p:blipFill>
        <p:spPr>
          <a:xfrm>
            <a:off x="1" y="0"/>
            <a:ext cx="3470989" cy="6858000"/>
          </a:xfrm>
          <a:prstGeom prst="rect">
            <a:avLst/>
          </a:prstGeom>
          <a:ln w="12700">
            <a:miter lim="400000"/>
          </a:ln>
        </p:spPr>
      </p:pic>
      <p:sp>
        <p:nvSpPr>
          <p:cNvPr id="109" name="Titre 1"/>
          <p:cNvSpPr txBox="1"/>
          <p:nvPr>
            <p:ph type="title" idx="4294967295"/>
          </p:nvPr>
        </p:nvSpPr>
        <p:spPr>
          <a:xfrm>
            <a:off x="3819525" y="2235200"/>
            <a:ext cx="8017951" cy="2387600"/>
          </a:xfrm>
          <a:prstGeom prst="rect">
            <a:avLst/>
          </a:prstGeom>
        </p:spPr>
        <p:txBody>
          <a:bodyPr/>
          <a:lstStyle/>
          <a:p>
            <a:pPr algn="ctr">
              <a:defRPr>
                <a:solidFill>
                  <a:srgbClr val="FFFFFF"/>
                </a:solidFill>
                <a:latin typeface="Segoe UI Light"/>
                <a:ea typeface="Segoe UI Light"/>
                <a:cs typeface="Segoe UI Light"/>
                <a:sym typeface="Segoe UI Light"/>
              </a:defRPr>
            </a:pPr>
            <a:r>
              <a:t>AKS : Azure Kubernetes Services</a:t>
            </a:r>
            <a:br/>
            <a:r>
              <a:rPr>
                <a:solidFill>
                  <a:srgbClr val="92D050"/>
                </a:solidFill>
              </a:rPr>
              <a:t>Orchestration de conteneurs</a:t>
            </a:r>
            <a:br>
              <a:rPr>
                <a:solidFill>
                  <a:srgbClr val="92D050"/>
                </a:solidFill>
              </a:rPr>
            </a:br>
            <a:r>
              <a:rPr>
                <a:solidFill>
                  <a:srgbClr val="92D050"/>
                </a:solidFill>
              </a:rPr>
              <a:t>dans le Cloud public</a:t>
            </a:r>
          </a:p>
        </p:txBody>
      </p:sp>
      <p:pic>
        <p:nvPicPr>
          <p:cNvPr id="110" name="Graphique 9" descr="Graphique 9"/>
          <p:cNvPicPr>
            <a:picLocks noChangeAspect="1"/>
          </p:cNvPicPr>
          <p:nvPr/>
        </p:nvPicPr>
        <p:blipFill>
          <a:blip r:embed="rId3">
            <a:extLst/>
          </a:blip>
          <a:stretch>
            <a:fillRect/>
          </a:stretch>
        </p:blipFill>
        <p:spPr>
          <a:xfrm>
            <a:off x="11005656" y="5704513"/>
            <a:ext cx="831821" cy="831821"/>
          </a:xfrm>
          <a:prstGeom prst="rect">
            <a:avLst/>
          </a:prstGeom>
          <a:ln w="12700">
            <a:miter lim="400000"/>
          </a:ln>
        </p:spPr>
      </p:pic>
      <p:sp>
        <p:nvSpPr>
          <p:cNvPr id="111"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6" name="Titre 1"/>
          <p:cNvSpPr txBox="1"/>
          <p:nvPr/>
        </p:nvSpPr>
        <p:spPr>
          <a:xfrm>
            <a:off x="653905" y="612320"/>
            <a:ext cx="10884190"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sz="4400">
                <a:solidFill>
                  <a:srgbClr val="06516F"/>
                </a:solidFill>
                <a:latin typeface="Segoe UI Light"/>
                <a:ea typeface="Segoe UI Light"/>
                <a:cs typeface="Segoe UI Light"/>
                <a:sym typeface="Segoe UI Light"/>
              </a:defRPr>
            </a:pPr>
            <a:r>
              <a:t>Manifestes</a:t>
            </a:r>
            <a:br/>
            <a:r>
              <a:t>(Deployment, Service, ConfigMap, Secret, …)</a:t>
            </a:r>
          </a:p>
        </p:txBody>
      </p:sp>
      <p:pic>
        <p:nvPicPr>
          <p:cNvPr id="267"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6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269" name="Travailler en mode interactif avec kubectl correspond à un fonctionnement impératif.…"/>
          <p:cNvSpPr txBox="1"/>
          <p:nvPr/>
        </p:nvSpPr>
        <p:spPr>
          <a:xfrm>
            <a:off x="438234" y="2223069"/>
            <a:ext cx="11315532" cy="35585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Travailler en mode interactif avec kubectl correspond à un fonctionnement impératif.</a:t>
            </a:r>
          </a:p>
          <a:p>
            <a:pPr/>
            <a:r>
              <a:t>C'est pratique pour découvrir Kubernetes et expérimenter mais, dans le cadre d'une utilisation professionnelle, ce mode présente deux défauts majeurs :</a:t>
            </a:r>
          </a:p>
          <a:p>
            <a:pPr lvl="1"/>
            <a:r>
              <a:t>1) il n'est que difficilement possible d'accéder aux innombrables détails des différentes ressources que</a:t>
            </a:r>
            <a:br/>
            <a:r>
              <a:t>l'on est amené à manipuler.</a:t>
            </a:r>
          </a:p>
          <a:p>
            <a:pPr lvl="1"/>
            <a:r>
              <a:t>2) Surtout il est compliqué de conserver une trace des différentes opérations effectuées. Il est risqué de</a:t>
            </a:r>
            <a:br/>
            <a:r>
              <a:t>se baser sur l'historique de l'interpréteur de commandes employé (cela pose de nombreux problèmes).</a:t>
            </a:r>
          </a:p>
          <a:p>
            <a:pPr/>
          </a:p>
          <a:p>
            <a:pPr/>
            <a:r>
              <a:t>Pour ces raisons et pour d'autres encore, Kubernetes recommande fortement d'opter pour un fonctionnement déclaratif. Le principe consiste à décrire les ressources que l'on veut mettre en œuvre dans des fichiers au format YAML (privilégié par Kubernetes) que l'on appelle des manifestes et d'utiliser les actions </a:t>
            </a:r>
            <a:r>
              <a:rPr>
                <a:latin typeface="Courier New"/>
                <a:ea typeface="Courier New"/>
                <a:cs typeface="Courier New"/>
                <a:sym typeface="Courier New"/>
              </a:rPr>
              <a:t>create</a:t>
            </a:r>
            <a:r>
              <a:t> / </a:t>
            </a:r>
            <a:r>
              <a:rPr>
                <a:latin typeface="Courier New"/>
                <a:ea typeface="Courier New"/>
                <a:cs typeface="Courier New"/>
                <a:sym typeface="Courier New"/>
              </a:rPr>
              <a:t>apply</a:t>
            </a:r>
            <a:r>
              <a:t> / </a:t>
            </a:r>
            <a:r>
              <a:rPr>
                <a:latin typeface="Courier New"/>
                <a:ea typeface="Courier New"/>
                <a:cs typeface="Courier New"/>
                <a:sym typeface="Courier New"/>
              </a:rPr>
              <a:t>delete</a:t>
            </a:r>
            <a:r>
              <a:t> de kubectl en leur communiquant en paramètre ces fichiers (ou des dossiers entiers).</a:t>
            </a:r>
          </a:p>
        </p:txBody>
      </p:sp>
      <p:sp>
        <p:nvSpPr>
          <p:cNvPr id="270"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2" name="Titre 1"/>
          <p:cNvSpPr txBox="1"/>
          <p:nvPr/>
        </p:nvSpPr>
        <p:spPr>
          <a:xfrm>
            <a:off x="653905" y="358320"/>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Exemples de manifestes :</a:t>
            </a:r>
          </a:p>
        </p:txBody>
      </p:sp>
      <p:pic>
        <p:nvPicPr>
          <p:cNvPr id="273"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74"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275" name="apiVersion: apps/v1…"/>
          <p:cNvSpPr txBox="1"/>
          <p:nvPr/>
        </p:nvSpPr>
        <p:spPr>
          <a:xfrm>
            <a:off x="1018222" y="1310061"/>
            <a:ext cx="1938312" cy="5126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apps/v1</a:t>
            </a:r>
          </a:p>
          <a:p>
            <a:pPr>
              <a:defRPr sz="1600"/>
            </a:pPr>
            <a:r>
              <a:t>kind: Deployment</a:t>
            </a:r>
          </a:p>
          <a:p>
            <a:pPr>
              <a:defRPr sz="1600"/>
            </a:pPr>
            <a:r>
              <a:t>metadata:</a:t>
            </a:r>
          </a:p>
          <a:p>
            <a:pPr>
              <a:defRPr sz="1600"/>
            </a:pPr>
            <a:r>
              <a:t>  name: vitrine</a:t>
            </a:r>
          </a:p>
          <a:p>
            <a:pPr>
              <a:defRPr sz="1600"/>
            </a:pPr>
            <a:r>
              <a:t>  namespace: preprod</a:t>
            </a:r>
          </a:p>
          <a:p>
            <a:pPr>
              <a:defRPr sz="1600"/>
            </a:pPr>
            <a:r>
              <a:t>  labels:</a:t>
            </a:r>
          </a:p>
          <a:p>
            <a:pPr>
              <a:defRPr sz="1600"/>
            </a:pPr>
            <a:r>
              <a:t>    app: vitrine</a:t>
            </a:r>
          </a:p>
          <a:p>
            <a:pPr>
              <a:defRPr sz="1600"/>
            </a:pPr>
            <a:r>
              <a:t>spec:</a:t>
            </a:r>
          </a:p>
          <a:p>
            <a:pPr>
              <a:defRPr sz="1600"/>
            </a:pPr>
            <a:r>
              <a:t>  replicas: 3</a:t>
            </a:r>
          </a:p>
          <a:p>
            <a:pPr>
              <a:defRPr sz="1600"/>
            </a:pPr>
            <a:r>
              <a:t>  selector:</a:t>
            </a:r>
          </a:p>
          <a:p>
            <a:pPr>
              <a:defRPr sz="1600"/>
            </a:pPr>
            <a:r>
              <a:t>    matchLabels:</a:t>
            </a:r>
          </a:p>
          <a:p>
            <a:pPr>
              <a:defRPr sz="1600"/>
            </a:pPr>
            <a:r>
              <a:t>      app: vitrine</a:t>
            </a:r>
          </a:p>
          <a:p>
            <a:pPr>
              <a:defRPr sz="1600"/>
            </a:pPr>
            <a:r>
              <a:t>  template:</a:t>
            </a:r>
          </a:p>
          <a:p>
            <a:pPr>
              <a:defRPr sz="1600"/>
            </a:pPr>
            <a:r>
              <a:t>    metadata:</a:t>
            </a:r>
          </a:p>
          <a:p>
            <a:pPr>
              <a:defRPr sz="1600"/>
            </a:pPr>
            <a:r>
              <a:t>      labels:</a:t>
            </a:r>
          </a:p>
          <a:p>
            <a:pPr>
              <a:defRPr sz="1600"/>
            </a:pPr>
            <a:r>
              <a:t>        app: vitrine</a:t>
            </a:r>
          </a:p>
          <a:p>
            <a:pPr>
              <a:defRPr sz="1600"/>
            </a:pPr>
            <a:r>
              <a:t>    spec:</a:t>
            </a:r>
          </a:p>
          <a:p>
            <a:pPr>
              <a:defRPr sz="1600"/>
            </a:pPr>
            <a:r>
              <a:t>      containers:</a:t>
            </a:r>
          </a:p>
          <a:p>
            <a:pPr>
              <a:defRPr sz="1600"/>
            </a:pPr>
            <a:r>
              <a:t>      - name: web</a:t>
            </a:r>
          </a:p>
          <a:p>
            <a:pPr>
              <a:defRPr sz="1600"/>
            </a:pPr>
            <a:r>
              <a:t>        image: nginx:1.26</a:t>
            </a:r>
          </a:p>
        </p:txBody>
      </p:sp>
      <p:sp>
        <p:nvSpPr>
          <p:cNvPr id="276" name="apiVersion: v1…"/>
          <p:cNvSpPr txBox="1"/>
          <p:nvPr/>
        </p:nvSpPr>
        <p:spPr>
          <a:xfrm>
            <a:off x="4142422" y="1310060"/>
            <a:ext cx="1938312" cy="3856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v1</a:t>
            </a:r>
          </a:p>
          <a:p>
            <a:pPr>
              <a:defRPr sz="1600"/>
            </a:pPr>
            <a:r>
              <a:t>kind: Service</a:t>
            </a:r>
          </a:p>
          <a:p>
            <a:pPr>
              <a:defRPr sz="1600"/>
            </a:pPr>
            <a:r>
              <a:t>metadata:</a:t>
            </a:r>
          </a:p>
          <a:p>
            <a:pPr>
              <a:defRPr sz="1600"/>
            </a:pPr>
            <a:r>
              <a:t>  name: vitrine</a:t>
            </a:r>
          </a:p>
          <a:p>
            <a:pPr>
              <a:defRPr sz="1600"/>
            </a:pPr>
            <a:r>
              <a:t>  namespace: preprod</a:t>
            </a:r>
          </a:p>
          <a:p>
            <a:pPr>
              <a:defRPr sz="1600"/>
            </a:pPr>
            <a:r>
              <a:t>  labels:</a:t>
            </a:r>
          </a:p>
          <a:p>
            <a:pPr>
              <a:defRPr sz="1600"/>
            </a:pPr>
            <a:r>
              <a:t>    app: vitrine</a:t>
            </a:r>
          </a:p>
          <a:p>
            <a:pPr>
              <a:defRPr sz="1600"/>
            </a:pPr>
            <a:r>
              <a:t>spec:</a:t>
            </a:r>
          </a:p>
          <a:p>
            <a:pPr>
              <a:defRPr sz="1600"/>
            </a:pPr>
            <a:r>
              <a:t>  selector:</a:t>
            </a:r>
          </a:p>
          <a:p>
            <a:pPr>
              <a:defRPr sz="1600"/>
            </a:pPr>
            <a:r>
              <a:t>    app: vitrine</a:t>
            </a:r>
          </a:p>
          <a:p>
            <a:pPr>
              <a:defRPr sz="1600"/>
            </a:pPr>
            <a:r>
              <a:t>  ports:</a:t>
            </a:r>
          </a:p>
          <a:p>
            <a:pPr>
              <a:defRPr sz="1600"/>
            </a:pPr>
            <a:r>
              <a:t>  - port: 80</a:t>
            </a:r>
          </a:p>
          <a:p>
            <a:pPr>
              <a:defRPr sz="1600"/>
            </a:pPr>
            <a:r>
              <a:t>    protocol: TCP</a:t>
            </a:r>
          </a:p>
          <a:p>
            <a:pPr>
              <a:defRPr sz="1600"/>
            </a:pPr>
            <a:r>
              <a:t>    targetPort: 80</a:t>
            </a:r>
          </a:p>
          <a:p>
            <a:pPr>
              <a:defRPr sz="1600"/>
            </a:pPr>
            <a:r>
              <a:t>  type: LoadBalancer</a:t>
            </a:r>
          </a:p>
        </p:txBody>
      </p:sp>
      <p:sp>
        <p:nvSpPr>
          <p:cNvPr id="277" name="apiVersion: v1…"/>
          <p:cNvSpPr txBox="1"/>
          <p:nvPr/>
        </p:nvSpPr>
        <p:spPr>
          <a:xfrm>
            <a:off x="7190422" y="1310060"/>
            <a:ext cx="3573685" cy="4872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v1</a:t>
            </a:r>
          </a:p>
          <a:p>
            <a:pPr>
              <a:defRPr sz="1600"/>
            </a:pPr>
            <a:r>
              <a:t>kind: ConfigMap</a:t>
            </a:r>
          </a:p>
          <a:p>
            <a:pPr>
              <a:defRPr sz="1600"/>
            </a:pPr>
            <a:r>
              <a:t>metadata:</a:t>
            </a:r>
          </a:p>
          <a:p>
            <a:pPr>
              <a:defRPr sz="1600"/>
            </a:pPr>
            <a:r>
              <a:t>  name: nginx-furtif</a:t>
            </a:r>
          </a:p>
          <a:p>
            <a:pPr>
              <a:defRPr sz="1600"/>
            </a:pPr>
            <a:r>
              <a:t>data:</a:t>
            </a:r>
          </a:p>
          <a:p>
            <a:pPr>
              <a:defRPr sz="1600"/>
            </a:pPr>
            <a:r>
              <a:t>  furtif.conf: |</a:t>
            </a:r>
          </a:p>
          <a:p>
            <a:pPr>
              <a:defRPr sz="1600"/>
            </a:pPr>
            <a:r>
              <a:t>    server_tokens on;</a:t>
            </a:r>
          </a:p>
          <a:p>
            <a:pPr>
              <a:defRPr sz="1600"/>
            </a:pPr>
          </a:p>
          <a:p>
            <a:pPr>
              <a:defRPr sz="1600"/>
            </a:pPr>
          </a:p>
          <a:p>
            <a:pPr>
              <a:defRPr sz="1600"/>
            </a:pPr>
          </a:p>
          <a:p>
            <a:pPr>
              <a:defRPr sz="1600"/>
            </a:pPr>
          </a:p>
          <a:p>
            <a:pPr>
              <a:defRPr sz="1600"/>
            </a:pPr>
            <a:r>
              <a:t>apiVersion: v1</a:t>
            </a:r>
          </a:p>
          <a:p>
            <a:pPr>
              <a:defRPr sz="1600"/>
            </a:pPr>
            <a:r>
              <a:t>kind: Secret</a:t>
            </a:r>
          </a:p>
          <a:p>
            <a:pPr>
              <a:defRPr sz="1600"/>
            </a:pPr>
            <a:r>
              <a:t>metadata:</a:t>
            </a:r>
          </a:p>
          <a:p>
            <a:pPr>
              <a:defRPr sz="1600"/>
            </a:pPr>
            <a:r>
              <a:t>  name: mongodb-confidentiel</a:t>
            </a:r>
          </a:p>
          <a:p>
            <a:pPr>
              <a:defRPr sz="1600"/>
            </a:pPr>
            <a:r>
              <a:t>type: Opaque</a:t>
            </a:r>
          </a:p>
          <a:p>
            <a:pPr>
              <a:defRPr sz="1600"/>
            </a:pPr>
            <a:r>
              <a:t>data:</a:t>
            </a:r>
          </a:p>
          <a:p>
            <a:pPr>
              <a:defRPr sz="1600"/>
            </a:pPr>
            <a:r>
              <a:t>  mongo-root-username: dXNlcm5hbWU=</a:t>
            </a:r>
          </a:p>
          <a:p>
            <a:pPr>
              <a:defRPr sz="1600"/>
            </a:pPr>
            <a:r>
              <a:t>  mongo-root-password: cGFzc3dvcmQ=</a:t>
            </a:r>
          </a:p>
        </p:txBody>
      </p:sp>
      <p:sp>
        <p:nvSpPr>
          <p:cNvPr id="27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0" name="Titre 1"/>
          <p:cNvSpPr txBox="1"/>
          <p:nvPr/>
        </p:nvSpPr>
        <p:spPr>
          <a:xfrm>
            <a:off x="590405" y="371020"/>
            <a:ext cx="9694391"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Utilisation des manifestes :</a:t>
            </a:r>
          </a:p>
        </p:txBody>
      </p:sp>
      <p:pic>
        <p:nvPicPr>
          <p:cNvPr id="28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8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283" name="Espace réservé du contenu 2"/>
          <p:cNvSpPr txBox="1"/>
          <p:nvPr/>
        </p:nvSpPr>
        <p:spPr>
          <a:xfrm>
            <a:off x="637121" y="1162771"/>
            <a:ext cx="11004181" cy="5023699"/>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Création</a:t>
            </a:r>
            <a:br/>
            <a:r>
              <a:t>    </a:t>
            </a:r>
            <a:r>
              <a:rPr b="0" sz="1764">
                <a:latin typeface="Courier New"/>
                <a:ea typeface="Courier New"/>
                <a:cs typeface="Courier New"/>
                <a:sym typeface="Courier New"/>
              </a:rPr>
              <a:t>kubectl create -f un_manifeste.yaml</a:t>
            </a:r>
            <a:br>
              <a:rPr b="0" sz="1764">
                <a:latin typeface="Courier New"/>
                <a:ea typeface="Courier New"/>
                <a:cs typeface="Courier New"/>
                <a:sym typeface="Courier New"/>
              </a:rPr>
            </a:br>
            <a:r>
              <a:rPr b="0" sz="1764">
                <a:latin typeface="Courier New"/>
                <a:ea typeface="Courier New"/>
                <a:cs typeface="Courier New"/>
                <a:sym typeface="Courier New"/>
              </a:rPr>
              <a:t>  k create --recursive -f dossier   # lit les fichiers .yaml, .yml et .json</a:t>
            </a:r>
            <a:br>
              <a:rPr b="0" sz="1764">
                <a:latin typeface="Courier New"/>
                <a:ea typeface="Courier New"/>
                <a:cs typeface="Courier New"/>
                <a:sym typeface="Courier New"/>
              </a:rPr>
            </a:br>
            <a:endParaRPr sz="882"/>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Mise à jour (ou création)</a:t>
            </a:r>
            <a:br/>
            <a:r>
              <a:t>    </a:t>
            </a:r>
            <a:r>
              <a:rPr b="0" sz="1764">
                <a:latin typeface="Courier New"/>
                <a:ea typeface="Courier New"/>
                <a:cs typeface="Courier New"/>
                <a:sym typeface="Courier New"/>
              </a:rPr>
              <a:t>kubectl apply -f un_manifeste.yaml</a:t>
            </a:r>
            <a:br>
              <a:rPr b="0" sz="1764">
                <a:latin typeface="Courier New"/>
                <a:ea typeface="Courier New"/>
                <a:cs typeface="Courier New"/>
                <a:sym typeface="Courier New"/>
              </a:rPr>
            </a:br>
            <a:endParaRPr sz="882"/>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Suppression</a:t>
            </a:r>
            <a:br/>
            <a:r>
              <a:t>    </a:t>
            </a:r>
            <a:r>
              <a:rPr b="0" sz="1764">
                <a:latin typeface="Courier New"/>
                <a:ea typeface="Courier New"/>
                <a:cs typeface="Courier New"/>
                <a:sym typeface="Courier New"/>
              </a:rPr>
              <a:t>kubectl delete -f un_manifeste.yaml</a:t>
            </a:r>
            <a:endParaRPr b="0" sz="1764">
              <a:latin typeface="Courier New"/>
              <a:ea typeface="Courier New"/>
              <a:cs typeface="Courier New"/>
              <a:sym typeface="Courier New"/>
            </a:endParaRPr>
          </a:p>
          <a:p>
            <a:pPr defTabSz="896111">
              <a:lnSpc>
                <a:spcPct val="90000"/>
              </a:lnSpc>
              <a:spcBef>
                <a:spcPts val="900"/>
              </a:spcBef>
              <a:defRPr b="1" sz="1176">
                <a:latin typeface="+mj-lt"/>
                <a:ea typeface="+mj-ea"/>
                <a:cs typeface="+mj-cs"/>
                <a:sym typeface="Segoe UI"/>
              </a:defRPr>
            </a:pPr>
            <a:endParaRPr b="0" sz="980">
              <a:latin typeface="Courier New"/>
              <a:ea typeface="Courier New"/>
              <a:cs typeface="Courier New"/>
              <a:sym typeface="Courier New"/>
            </a:endParaRPr>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Édition (à la volée, au format YAML)</a:t>
            </a:r>
            <a:br/>
            <a:r>
              <a:t>    </a:t>
            </a:r>
            <a:r>
              <a:rPr b="0" sz="1764">
                <a:latin typeface="Courier New"/>
                <a:ea typeface="Courier New"/>
                <a:cs typeface="Courier New"/>
                <a:sym typeface="Courier New"/>
              </a:rPr>
              <a:t>kubectl edit pod/un-pod</a:t>
            </a:r>
            <a:br>
              <a:rPr b="0" sz="1764">
                <a:latin typeface="Courier New"/>
                <a:ea typeface="Courier New"/>
                <a:cs typeface="Courier New"/>
                <a:sym typeface="Courier New"/>
              </a:rPr>
            </a:br>
            <a:endParaRPr sz="980"/>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Documentation (« explication ») / génération de modèles</a:t>
            </a:r>
            <a:br/>
            <a:r>
              <a:t>    </a:t>
            </a:r>
            <a:r>
              <a:rPr b="0" sz="1764">
                <a:latin typeface="Courier New"/>
                <a:ea typeface="Courier New"/>
                <a:cs typeface="Courier New"/>
                <a:sym typeface="Courier New"/>
              </a:rPr>
              <a:t>kubectl explain [ --recursive ] pod ; kubectl explain pod.metadata</a:t>
            </a:r>
            <a:br>
              <a:rPr b="0" sz="1764">
                <a:latin typeface="Courier New"/>
                <a:ea typeface="Courier New"/>
                <a:cs typeface="Courier New"/>
                <a:sym typeface="Courier New"/>
              </a:rPr>
            </a:br>
            <a:r>
              <a:rPr b="0" sz="1764">
                <a:latin typeface="Courier New"/>
                <a:ea typeface="Courier New"/>
                <a:cs typeface="Courier New"/>
                <a:sym typeface="Courier New"/>
              </a:rPr>
              <a:t>  k create deploy/modele --image nginx -oyaml --dry-run=client &gt; mod_deploy.yml</a:t>
            </a:r>
            <a:br>
              <a:rPr b="0" sz="1764">
                <a:latin typeface="Courier New"/>
                <a:ea typeface="Courier New"/>
                <a:cs typeface="Courier New"/>
                <a:sym typeface="Courier New"/>
              </a:rPr>
            </a:br>
            <a:r>
              <a:rPr b="0" sz="1764">
                <a:latin typeface="Courier New"/>
                <a:ea typeface="Courier New"/>
                <a:cs typeface="Courier New"/>
                <a:sym typeface="Courier New"/>
              </a:rPr>
              <a:t>  k get -n kube-system ds/cloud-node-manager -o yaml &gt; exemple_daemonset.yaml</a:t>
            </a:r>
          </a:p>
        </p:txBody>
      </p:sp>
      <p:sp>
        <p:nvSpPr>
          <p:cNvPr id="284"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Titre 1"/>
          <p:cNvSpPr txBox="1"/>
          <p:nvPr/>
        </p:nvSpPr>
        <p:spPr>
          <a:xfrm>
            <a:off x="526905" y="434520"/>
            <a:ext cx="11430959"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Les labels pour catégoriser les ressources</a:t>
            </a:r>
          </a:p>
        </p:txBody>
      </p:sp>
      <p:pic>
        <p:nvPicPr>
          <p:cNvPr id="287"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8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289" name="Espace réservé du contenu 2"/>
          <p:cNvSpPr txBox="1"/>
          <p:nvPr/>
        </p:nvSpPr>
        <p:spPr>
          <a:xfrm>
            <a:off x="637121" y="2547071"/>
            <a:ext cx="11004181" cy="3638854"/>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Visualisation / exploitation</a:t>
            </a:r>
            <a:br/>
            <a:r>
              <a:t>    </a:t>
            </a:r>
            <a:r>
              <a:rPr b="0" sz="1746">
                <a:latin typeface="Courier New"/>
                <a:ea typeface="Courier New"/>
                <a:cs typeface="Courier New"/>
                <a:sym typeface="Courier New"/>
              </a:rPr>
              <a:t>kubectl get all --show-labels</a:t>
            </a:r>
            <a:br>
              <a:rPr b="0" sz="1746">
                <a:latin typeface="Courier New"/>
                <a:ea typeface="Courier New"/>
                <a:cs typeface="Courier New"/>
                <a:sym typeface="Courier New"/>
              </a:rPr>
            </a:br>
            <a:r>
              <a:rPr b="0" sz="1746">
                <a:latin typeface="Courier New"/>
                <a:ea typeface="Courier New"/>
                <a:cs typeface="Courier New"/>
                <a:sym typeface="Courier New"/>
              </a:rPr>
              <a:t>  kubectl get all --selector app==vitrine   # --selector et -l sont équivalentes</a:t>
            </a:r>
            <a:br>
              <a:rPr b="0" sz="1746">
                <a:latin typeface="Courier New"/>
                <a:ea typeface="Courier New"/>
                <a:cs typeface="Courier New"/>
                <a:sym typeface="Courier New"/>
              </a:rPr>
            </a:br>
            <a:endParaRPr sz="970"/>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Création</a:t>
            </a:r>
            <a:br/>
            <a:r>
              <a:t>    </a:t>
            </a:r>
            <a:r>
              <a:rPr b="0" sz="1746">
                <a:latin typeface="Courier New"/>
                <a:ea typeface="Courier New"/>
                <a:cs typeface="Courier New"/>
                <a:sym typeface="Courier New"/>
              </a:rPr>
              <a:t>kubectl label namespace/preprod responsable=Thomas</a:t>
            </a:r>
            <a:br>
              <a:rPr b="0" sz="1746">
                <a:latin typeface="Courier New"/>
                <a:ea typeface="Courier New"/>
                <a:cs typeface="Courier New"/>
                <a:sym typeface="Courier New"/>
              </a:rPr>
            </a:br>
            <a:endParaRPr sz="970"/>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Modification</a:t>
            </a:r>
            <a:br/>
            <a:r>
              <a:t>    </a:t>
            </a:r>
            <a:r>
              <a:rPr b="0" sz="1746">
                <a:latin typeface="Courier New"/>
                <a:ea typeface="Courier New"/>
                <a:cs typeface="Courier New"/>
                <a:sym typeface="Courier New"/>
              </a:rPr>
              <a:t>kubectl label namespace preprod responsable=Alice --overwrite</a:t>
            </a:r>
            <a:br>
              <a:rPr b="0" sz="1746">
                <a:latin typeface="Courier New"/>
                <a:ea typeface="Courier New"/>
                <a:cs typeface="Courier New"/>
                <a:sym typeface="Courier New"/>
              </a:rPr>
            </a:br>
            <a:endParaRPr sz="970"/>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Suppression</a:t>
            </a:r>
            <a:br/>
            <a:r>
              <a:t>    </a:t>
            </a:r>
            <a:r>
              <a:rPr b="0" sz="1746">
                <a:latin typeface="Courier New"/>
                <a:ea typeface="Courier New"/>
                <a:cs typeface="Courier New"/>
                <a:sym typeface="Courier New"/>
              </a:rPr>
              <a:t>kubectl label namespace preprod responsable</a:t>
            </a:r>
            <a:r>
              <a:rPr sz="1746">
                <a:latin typeface="Courier New"/>
                <a:ea typeface="Courier New"/>
                <a:cs typeface="Courier New"/>
                <a:sym typeface="Courier New"/>
              </a:rPr>
              <a:t>-</a:t>
            </a:r>
          </a:p>
        </p:txBody>
      </p:sp>
      <p:sp>
        <p:nvSpPr>
          <p:cNvPr id="290" name="Les labels représentent un type de donnée essentiel pour le fonctionnement de Kubernetes.…"/>
          <p:cNvSpPr txBox="1"/>
          <p:nvPr/>
        </p:nvSpPr>
        <p:spPr>
          <a:xfrm>
            <a:off x="637122" y="1259127"/>
            <a:ext cx="11004180" cy="120938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Les labels représentent un type de donnée essentiel pour le fonctionnement de Kubernetes.</a:t>
            </a:r>
          </a:p>
          <a:p>
            <a:pPr/>
            <a:r>
              <a:t>Ils servent tour à tour pour discriminer les résultats de l’action get, pour l’établissement de relations entre ressources (un replicaset et les pods qui lui sont associés par exemple ou entre un service et la ressource qu’il permet d’exposer).</a:t>
            </a:r>
          </a:p>
          <a:p>
            <a:pPr/>
            <a:r>
              <a:t>Enfin ils sont un des principaux moyens utilisés pour déterminer le placement des pods sur les nœuds du cluster.</a:t>
            </a:r>
          </a:p>
        </p:txBody>
      </p:sp>
      <p:sp>
        <p:nvSpPr>
          <p:cNvPr id="291"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3" name="Titre 1"/>
          <p:cNvSpPr txBox="1"/>
          <p:nvPr/>
        </p:nvSpPr>
        <p:spPr>
          <a:xfrm>
            <a:off x="653905" y="358320"/>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Annotations</a:t>
            </a:r>
          </a:p>
        </p:txBody>
      </p:sp>
      <p:pic>
        <p:nvPicPr>
          <p:cNvPr id="29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29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296" name="Les labels présentent plusieurs limitations, quant aux noms qu’ils peuvent avoir mais aussi à la taille et au jeu de caractères qu’ils autorisent dans leur valeur. Il peut, parfois, s’avérer utile, d’enregistrer dans les ressources des éléments d’informa"/>
          <p:cNvSpPr txBox="1"/>
          <p:nvPr/>
        </p:nvSpPr>
        <p:spPr>
          <a:xfrm>
            <a:off x="675992" y="1130521"/>
            <a:ext cx="9895780" cy="208568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Les labels présentent plusieurs limitations, quant aux noms qu’ils peuvent avoir mais aussi à la taille et au jeu de caractères qu’ils autorisent dans leur valeur.</a:t>
            </a:r>
            <a:br/>
            <a:r>
              <a:t>Il peut, parfois, s’avérer utile, d’enregistrer dans les ressources des éléments d’informations textuels dont la taille et/ou le contenu outrepassent les possibilités autorisées par les labels.</a:t>
            </a:r>
            <a:br/>
            <a:r>
              <a:t>Pour répondre à ce besoin, il existe les annotations, leur mise en œuvre est similaire à celle des labels.</a:t>
            </a:r>
            <a:br/>
            <a:r>
              <a:t>Contrairement aux labels, il ne faut pas utiliser les annotations pour répondre à des exigences techniques (certains contrôleurs, et non des moindres, ne respectent pas cette préconisation).</a:t>
            </a:r>
          </a:p>
        </p:txBody>
      </p:sp>
      <p:sp>
        <p:nvSpPr>
          <p:cNvPr id="297" name="Espace réservé du contenu 2"/>
          <p:cNvSpPr txBox="1"/>
          <p:nvPr/>
        </p:nvSpPr>
        <p:spPr>
          <a:xfrm>
            <a:off x="637121" y="3245571"/>
            <a:ext cx="11004181" cy="3031339"/>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Visualisation / exploitation</a:t>
            </a:r>
            <a:br/>
            <a:r>
              <a:t>    </a:t>
            </a:r>
            <a:r>
              <a:rPr b="0" sz="1800">
                <a:latin typeface="Courier New"/>
                <a:ea typeface="Courier New"/>
                <a:cs typeface="Courier New"/>
                <a:sym typeface="Courier New"/>
              </a:rPr>
              <a:t>kubectl get ns preprod -o </a:t>
            </a:r>
            <a:r>
              <a:rPr b="0" sz="1800" u="sng">
                <a:solidFill>
                  <a:srgbClr val="0563C1"/>
                </a:solidFill>
                <a:uFill>
                  <a:solidFill>
                    <a:srgbClr val="0563C1"/>
                  </a:solidFill>
                </a:uFill>
                <a:latin typeface="Courier New"/>
                <a:ea typeface="Courier New"/>
                <a:cs typeface="Courier New"/>
                <a:sym typeface="Courier New"/>
                <a:hlinkClick r:id="rId3" invalidUrl="" action="" tgtFrame="" tooltip="" history="1" highlightClick="0" endSnd="0"/>
              </a:rPr>
              <a:t>jsonpath</a:t>
            </a:r>
            <a:r>
              <a:rPr b="0" sz="1800">
                <a:latin typeface="Courier New"/>
                <a:ea typeface="Courier New"/>
                <a:cs typeface="Courier New"/>
                <a:sym typeface="Courier New"/>
              </a:rPr>
              <a:t>='{.metadata.annotations}{"\n"}'</a:t>
            </a:r>
            <a:endParaRPr b="0">
              <a:latin typeface="Courier New"/>
              <a:ea typeface="Courier New"/>
              <a:cs typeface="Courier New"/>
              <a:sym typeface="Courier New"/>
            </a:endParaRPr>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Création</a:t>
            </a:r>
            <a:br/>
            <a:r>
              <a:t>    </a:t>
            </a:r>
            <a:r>
              <a:rPr b="0" sz="1800">
                <a:latin typeface="Courier New"/>
                <a:ea typeface="Courier New"/>
                <a:cs typeface="Courier New"/>
                <a:sym typeface="Courier New"/>
              </a:rPr>
              <a:t>kubectl annotate namespace/preprod statut="Dernière révision le 2 août"</a:t>
            </a:r>
            <a:endParaRPr sz="1000"/>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Modification</a:t>
            </a:r>
            <a:br/>
            <a:r>
              <a:t>    </a:t>
            </a:r>
            <a:r>
              <a:rPr b="0" sz="1800">
                <a:latin typeface="Courier New"/>
                <a:ea typeface="Courier New"/>
                <a:cs typeface="Courier New"/>
                <a:sym typeface="Courier New"/>
              </a:rPr>
              <a:t>kubectl annotate namespace preprod statut="Last release 08/02" --overwrite</a:t>
            </a:r>
            <a:endParaRPr sz="1000"/>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Suppression</a:t>
            </a:r>
            <a:br/>
            <a:r>
              <a:t>    </a:t>
            </a:r>
            <a:r>
              <a:rPr b="0" sz="1800">
                <a:latin typeface="Courier New"/>
                <a:ea typeface="Courier New"/>
                <a:cs typeface="Courier New"/>
                <a:sym typeface="Courier New"/>
              </a:rPr>
              <a:t>kubectl annotate namespace preprod statut-</a:t>
            </a:r>
          </a:p>
        </p:txBody>
      </p:sp>
      <p:sp>
        <p:nvSpPr>
          <p:cNvPr id="29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0" name="Titre 1"/>
          <p:cNvSpPr txBox="1"/>
          <p:nvPr/>
        </p:nvSpPr>
        <p:spPr>
          <a:xfrm>
            <a:off x="653905" y="625020"/>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Exposition (réseau) des applications</a:t>
            </a:r>
          </a:p>
        </p:txBody>
      </p:sp>
      <p:pic>
        <p:nvPicPr>
          <p:cNvPr id="30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0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03" name="L’impressionnante diversité de types de ressources offerte par Kubernetes (plusieurs dizaines contre quatre pour Docker et moins d’une dizaine pour Docker Swarm) s’explique, entre autres, par un souci de forte spécialisation de chaque type de ressource. "/>
          <p:cNvSpPr txBox="1"/>
          <p:nvPr/>
        </p:nvSpPr>
        <p:spPr>
          <a:xfrm>
            <a:off x="675992" y="1524222"/>
            <a:ext cx="10840017" cy="442248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L’impressionnante diversité de types de ressources offerte par Kubernetes (plusieurs dizaines contre quatre pour Docker et moins d’une dizaine pour Docker Swarm) s’explique, entre autres, par un souci de forte spécialisation de chaque type de ressource. De fait, ni les pods, ni les déploiements, pas plus que les daemonsets ou les statefulsets ne sont, de base, accessibles en réseau. Pour leur fournir de la « connectivité » il convient de les associer à une ressource complémentaire, un service.</a:t>
            </a:r>
            <a:br/>
            <a:r>
              <a:t>Les services se déclinent en quatre types : ClusterIP (par défaut), NodePort, LoadBalancer et ExternalName.</a:t>
            </a:r>
            <a:br/>
            <a:r>
              <a:rPr b="1"/>
              <a:t>ClusterIP</a:t>
            </a:r>
            <a:r>
              <a:t> est limité à un usage interne au cluster, pour la communication entre pods.</a:t>
            </a:r>
            <a:br/>
            <a:r>
              <a:rPr b="1"/>
              <a:t>NodePort</a:t>
            </a:r>
            <a:r>
              <a:t> permet d’associer un port de communication (choisi par l’api-server, par défaut dans l’intervalle 30000-32767) permettant l’accès au pods (qualifiés de « endpoints ») associés à ce service depuis n’importe quel nœud du cluster sur le port en question. Les paquets sont aiguillés alternativement (principe de répartition de charge) vers les différents endpoints du service.</a:t>
            </a:r>
            <a:br/>
            <a:r>
              <a:rPr b="1"/>
              <a:t>ExternalName</a:t>
            </a:r>
            <a:r>
              <a:t> n’est qu’un mécanisme d’alias (comme l’enregistrement CNAME d’un service DNS).</a:t>
            </a:r>
            <a:br/>
            <a:r>
              <a:rPr b="1"/>
              <a:t>LoadBalancer</a:t>
            </a:r>
            <a:r>
              <a:t> est, contrairement à ce que peut laisser supposer sa désignation, un mécanisme qui ignore le répartiteur de charge présent dans Kubernetes au profit d’un LoadBalancer externe. (Solution en général proposée chez les « gros » hébergeurs de clusters Kubernetes infogérés, tels que Amazon, Google ou Microsoft.) </a:t>
            </a:r>
          </a:p>
        </p:txBody>
      </p:sp>
      <p:sp>
        <p:nvSpPr>
          <p:cNvPr id="304"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Titre 1"/>
          <p:cNvSpPr txBox="1"/>
          <p:nvPr/>
        </p:nvSpPr>
        <p:spPr>
          <a:xfrm>
            <a:off x="653905" y="599620"/>
            <a:ext cx="719170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Exposition réseau, exemples :</a:t>
            </a:r>
          </a:p>
        </p:txBody>
      </p:sp>
      <p:pic>
        <p:nvPicPr>
          <p:cNvPr id="307"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0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09" name="Espace réservé du contenu 2"/>
          <p:cNvSpPr txBox="1"/>
          <p:nvPr/>
        </p:nvSpPr>
        <p:spPr>
          <a:xfrm>
            <a:off x="593909" y="1551450"/>
            <a:ext cx="11004182" cy="4485375"/>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6313" indent="-226313" defTabSz="905255">
              <a:lnSpc>
                <a:spcPct val="90000"/>
              </a:lnSpc>
              <a:spcBef>
                <a:spcPts val="900"/>
              </a:spcBef>
              <a:buClr>
                <a:srgbClr val="4AA5B7"/>
              </a:buClr>
              <a:buSzPct val="100000"/>
              <a:buFont typeface="Arial"/>
              <a:buChar char="•"/>
              <a:defRPr b="1" sz="1979">
                <a:latin typeface="+mj-lt"/>
                <a:ea typeface="+mj-ea"/>
                <a:cs typeface="+mj-cs"/>
                <a:sym typeface="Segoe UI"/>
              </a:defRPr>
            </a:pPr>
            <a:r>
              <a:t>NodePort</a:t>
            </a:r>
            <a:br/>
            <a:r>
              <a:t>    </a:t>
            </a:r>
            <a:r>
              <a:rPr b="0" sz="1782">
                <a:latin typeface="Courier New"/>
                <a:ea typeface="Courier New"/>
                <a:cs typeface="Courier New"/>
                <a:sym typeface="Courier New"/>
              </a:rPr>
              <a:t>kubectl create deploy boutique --image nginx --replicas 3</a:t>
            </a:r>
            <a:br>
              <a:rPr b="0" sz="1782">
                <a:latin typeface="Courier New"/>
                <a:ea typeface="Courier New"/>
                <a:cs typeface="Courier New"/>
                <a:sym typeface="Courier New"/>
              </a:rPr>
            </a:br>
            <a:r>
              <a:rPr b="0" sz="1782">
                <a:latin typeface="Courier New"/>
                <a:ea typeface="Courier New"/>
                <a:cs typeface="Courier New"/>
                <a:sym typeface="Courier New"/>
              </a:rPr>
              <a:t>  kubectl expose deploy boutique --type NodePort </a:t>
            </a:r>
            <a:r>
              <a:rPr sz="1782">
                <a:latin typeface="Courier New"/>
                <a:ea typeface="Courier New"/>
                <a:cs typeface="Courier New"/>
                <a:sym typeface="Courier New"/>
              </a:rPr>
              <a:t>--port 80</a:t>
            </a:r>
            <a:br>
              <a:rPr b="0" sz="1782">
                <a:latin typeface="Courier New"/>
                <a:ea typeface="Courier New"/>
                <a:cs typeface="Courier New"/>
                <a:sym typeface="Courier New"/>
              </a:rPr>
            </a:br>
            <a:r>
              <a:rPr b="0" sz="1782">
                <a:latin typeface="Courier New"/>
                <a:ea typeface="Courier New"/>
                <a:cs typeface="Courier New"/>
                <a:sym typeface="Courier New"/>
              </a:rPr>
              <a:t> </a:t>
            </a:r>
            <a:r>
              <a:rPr i="1" sz="1782">
                <a:latin typeface="Courier New"/>
                <a:ea typeface="Courier New"/>
                <a:cs typeface="Courier New"/>
                <a:sym typeface="Courier New"/>
              </a:rPr>
              <a:t>*</a:t>
            </a:r>
            <a:r>
              <a:rPr b="0" i="1" sz="1782">
                <a:latin typeface="Courier New"/>
                <a:ea typeface="Courier New"/>
                <a:cs typeface="Courier New"/>
                <a:sym typeface="Courier New"/>
              </a:rPr>
              <a:t> K8s ne peut deviner sur quels ports « écoutent » les conteneurs d’un pod</a:t>
            </a:r>
            <a:br>
              <a:rPr b="0" i="1" sz="1782">
                <a:latin typeface="Courier New"/>
                <a:ea typeface="Courier New"/>
                <a:cs typeface="Courier New"/>
                <a:sym typeface="Courier New"/>
              </a:rPr>
            </a:br>
            <a:r>
              <a:rPr b="0" i="1" sz="1782">
                <a:latin typeface="Courier New"/>
                <a:ea typeface="Courier New"/>
                <a:cs typeface="Courier New"/>
                <a:sym typeface="Courier New"/>
              </a:rPr>
              <a:t>  </a:t>
            </a:r>
            <a:r>
              <a:rPr b="0" sz="1782">
                <a:latin typeface="Courier New"/>
                <a:ea typeface="Courier New"/>
                <a:cs typeface="Courier New"/>
                <a:sym typeface="Courier New"/>
              </a:rPr>
              <a:t>kubectl get svc/boutique -o wide</a:t>
            </a:r>
            <a:endParaRPr b="0" sz="1782">
              <a:latin typeface="Courier New"/>
              <a:ea typeface="Courier New"/>
              <a:cs typeface="Courier New"/>
              <a:sym typeface="Courier New"/>
            </a:endParaRPr>
          </a:p>
          <a:p>
            <a:pPr defTabSz="905255">
              <a:lnSpc>
                <a:spcPct val="90000"/>
              </a:lnSpc>
              <a:spcBef>
                <a:spcPts val="900"/>
              </a:spcBef>
              <a:defRPr b="1" sz="989">
                <a:latin typeface="+mj-lt"/>
                <a:ea typeface="+mj-ea"/>
                <a:cs typeface="+mj-cs"/>
                <a:sym typeface="Segoe UI"/>
              </a:defRPr>
            </a:pPr>
            <a:endParaRPr b="0">
              <a:latin typeface="Courier New"/>
              <a:ea typeface="Courier New"/>
              <a:cs typeface="Courier New"/>
              <a:sym typeface="Courier New"/>
            </a:endParaRPr>
          </a:p>
          <a:p>
            <a:pPr marL="226313" indent="-226313" defTabSz="905255">
              <a:lnSpc>
                <a:spcPct val="90000"/>
              </a:lnSpc>
              <a:spcBef>
                <a:spcPts val="900"/>
              </a:spcBef>
              <a:buClr>
                <a:srgbClr val="4AA5B7"/>
              </a:buClr>
              <a:buSzPct val="100000"/>
              <a:buFont typeface="Arial"/>
              <a:buChar char="•"/>
              <a:defRPr b="1" sz="1979">
                <a:latin typeface="+mj-lt"/>
                <a:ea typeface="+mj-ea"/>
                <a:cs typeface="+mj-cs"/>
                <a:sym typeface="Segoe UI"/>
              </a:defRPr>
            </a:pPr>
            <a:r>
              <a:t>LoadBalancer</a:t>
            </a:r>
            <a:br/>
            <a:r>
              <a:t>    </a:t>
            </a:r>
            <a:r>
              <a:rPr b="0" sz="1782">
                <a:latin typeface="Courier New"/>
                <a:ea typeface="Courier New"/>
                <a:cs typeface="Courier New"/>
                <a:sym typeface="Courier New"/>
              </a:rPr>
              <a:t>kubectl create deploy compta --image nginx --replicas 3 --port 80</a:t>
            </a:r>
            <a:br>
              <a:rPr b="0" sz="1782">
                <a:latin typeface="Courier New"/>
                <a:ea typeface="Courier New"/>
                <a:cs typeface="Courier New"/>
                <a:sym typeface="Courier New"/>
              </a:rPr>
            </a:br>
            <a:r>
              <a:rPr b="0" sz="1782">
                <a:latin typeface="Courier New"/>
                <a:ea typeface="Courier New"/>
                <a:cs typeface="Courier New"/>
                <a:sym typeface="Courier New"/>
              </a:rPr>
              <a:t>  k expose deploy/compta --type=LoadBalancer   # port renseigné ci-dessus</a:t>
            </a:r>
            <a:br>
              <a:rPr b="0" sz="1782">
                <a:latin typeface="Courier New"/>
                <a:ea typeface="Courier New"/>
                <a:cs typeface="Courier New"/>
                <a:sym typeface="Courier New"/>
              </a:rPr>
            </a:br>
            <a:r>
              <a:rPr b="0" sz="1782">
                <a:latin typeface="Courier New"/>
                <a:ea typeface="Courier New"/>
                <a:cs typeface="Courier New"/>
                <a:sym typeface="Courier New"/>
              </a:rPr>
              <a:t>  k get svc compta </a:t>
            </a:r>
            <a:r>
              <a:rPr sz="1782">
                <a:latin typeface="Courier New"/>
                <a:ea typeface="Courier New"/>
                <a:cs typeface="Courier New"/>
                <a:sym typeface="Courier New"/>
              </a:rPr>
              <a:t>--watch</a:t>
            </a:r>
            <a:br>
              <a:rPr b="0" sz="1782">
                <a:latin typeface="Courier New"/>
                <a:ea typeface="Courier New"/>
                <a:cs typeface="Courier New"/>
                <a:sym typeface="Courier New"/>
              </a:rPr>
            </a:br>
            <a:r>
              <a:rPr b="0" sz="1782">
                <a:latin typeface="Courier New"/>
                <a:ea typeface="Courier New"/>
                <a:cs typeface="Courier New"/>
                <a:sym typeface="Courier New"/>
              </a:rPr>
              <a:t> </a:t>
            </a:r>
            <a:r>
              <a:rPr i="1" sz="1782">
                <a:latin typeface="Courier New"/>
                <a:ea typeface="Courier New"/>
                <a:cs typeface="Courier New"/>
                <a:sym typeface="Courier New"/>
              </a:rPr>
              <a:t>*</a:t>
            </a:r>
            <a:r>
              <a:rPr b="0" i="1" sz="1782">
                <a:latin typeface="Courier New"/>
                <a:ea typeface="Courier New"/>
                <a:cs typeface="Courier New"/>
                <a:sym typeface="Courier New"/>
              </a:rPr>
              <a:t> </a:t>
            </a:r>
            <a:r>
              <a:rPr b="0" sz="1782">
                <a:latin typeface="Courier New"/>
                <a:ea typeface="Courier New"/>
                <a:cs typeface="Courier New"/>
                <a:sym typeface="Courier New"/>
              </a:rPr>
              <a:t>l’obtention d’une « EXTERNAL-IP » peut prendre plusieurs secondes</a:t>
            </a:r>
            <a:br>
              <a:rPr b="0" sz="1782">
                <a:latin typeface="Courier New"/>
                <a:ea typeface="Courier New"/>
                <a:cs typeface="Courier New"/>
                <a:sym typeface="Courier New"/>
              </a:rPr>
            </a:br>
            <a:r>
              <a:rPr b="0" sz="1782">
                <a:latin typeface="Courier New"/>
                <a:ea typeface="Courier New"/>
                <a:cs typeface="Courier New"/>
                <a:sym typeface="Courier New"/>
              </a:rPr>
              <a:t>  curl $(k get svc compta -o jsonpath='{.status.loadBalancer.ingress[].ip}')</a:t>
            </a:r>
            <a:br>
              <a:rPr b="0" sz="1782">
                <a:latin typeface="Courier New"/>
                <a:ea typeface="Courier New"/>
                <a:cs typeface="Courier New"/>
                <a:sym typeface="Courier New"/>
              </a:rPr>
            </a:br>
            <a:endParaRPr sz="989"/>
          </a:p>
          <a:p>
            <a:pPr marL="226313" indent="-226313" defTabSz="905255">
              <a:lnSpc>
                <a:spcPct val="90000"/>
              </a:lnSpc>
              <a:spcBef>
                <a:spcPts val="900"/>
              </a:spcBef>
              <a:buClr>
                <a:srgbClr val="4AA5B7"/>
              </a:buClr>
              <a:buSzPct val="100000"/>
              <a:buFont typeface="Arial"/>
              <a:buChar char="•"/>
              <a:defRPr b="1" sz="1979">
                <a:latin typeface="+mj-lt"/>
                <a:ea typeface="+mj-ea"/>
                <a:cs typeface="+mj-cs"/>
                <a:sym typeface="Segoe UI"/>
              </a:defRPr>
            </a:pPr>
            <a:r>
              <a:t>Suppression</a:t>
            </a:r>
            <a:br/>
            <a:r>
              <a:t>    </a:t>
            </a:r>
            <a:r>
              <a:rPr b="0" sz="1782">
                <a:latin typeface="Courier New"/>
                <a:ea typeface="Courier New"/>
                <a:cs typeface="Courier New"/>
                <a:sym typeface="Courier New"/>
              </a:rPr>
              <a:t>k delete svc boutique     # seuls les services sont supprimés, les</a:t>
            </a:r>
            <a:br>
              <a:rPr b="0" sz="1782">
                <a:latin typeface="Courier New"/>
                <a:ea typeface="Courier New"/>
                <a:cs typeface="Courier New"/>
                <a:sym typeface="Courier New"/>
              </a:rPr>
            </a:br>
            <a:r>
              <a:rPr b="0" sz="1782">
                <a:latin typeface="Courier New"/>
                <a:ea typeface="Courier New"/>
                <a:cs typeface="Courier New"/>
                <a:sym typeface="Courier New"/>
              </a:rPr>
              <a:t>  k delete service/compta   # déploiements correspondants ne sont pas affectés</a:t>
            </a:r>
          </a:p>
        </p:txBody>
      </p:sp>
      <p:sp>
        <p:nvSpPr>
          <p:cNvPr id="310"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312" name="Titre 1"/>
          <p:cNvSpPr txBox="1"/>
          <p:nvPr/>
        </p:nvSpPr>
        <p:spPr>
          <a:xfrm>
            <a:off x="653905" y="929820"/>
            <a:ext cx="10884190"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Création et déploiement d’images Docker adaptées à Kubernetes</a:t>
            </a:r>
          </a:p>
        </p:txBody>
      </p:sp>
      <p:pic>
        <p:nvPicPr>
          <p:cNvPr id="313"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14"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15" name="Numéro de diapositive"/>
          <p:cNvSpPr txBox="1"/>
          <p:nvPr>
            <p:ph type="sldNum" sz="quarter" idx="2"/>
          </p:nvPr>
        </p:nvSpPr>
        <p:spPr>
          <a:xfrm>
            <a:off x="11148010" y="6404292"/>
            <a:ext cx="205791"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7" name="Titre 1"/>
          <p:cNvSpPr txBox="1"/>
          <p:nvPr/>
        </p:nvSpPr>
        <p:spPr>
          <a:xfrm>
            <a:off x="526905" y="205920"/>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Stockage persistant</a:t>
            </a:r>
          </a:p>
        </p:txBody>
      </p:sp>
      <p:pic>
        <p:nvPicPr>
          <p:cNvPr id="318"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19"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20" name="Les pods (et leurs conteneurs) n’étant pas voués à exister éternellement, il peut être nécessaire de déporter à l’extérieur de ces pods les données traitées par les programmes qui s’exécutent au sein des conteneurs afin dans assurer la conservation durab"/>
          <p:cNvSpPr txBox="1"/>
          <p:nvPr/>
        </p:nvSpPr>
        <p:spPr>
          <a:xfrm>
            <a:off x="533174" y="1008360"/>
            <a:ext cx="10814002" cy="538981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Les pods (et leurs conteneurs) n’étant pas voués à exister éternellement, il peut être nécessaire de déporter à l’extérieur de ces pods les données traitées par les programmes qui s’exécutent au sein des conteneurs afin dans assurer la conservation durable, indépendamment du cycle de vie des pods.</a:t>
            </a:r>
            <a:br/>
            <a:r>
              <a:t>À cette fin Kubernetes fournit un type de volume appelé Persistent Volume, comparable aux volumes de Docker.</a:t>
            </a:r>
            <a:br/>
            <a:r>
              <a:t>Les PV (Persistent Volume) de Kubernetes se distinguent de leurs homologues Docker sur au moins trois aspects :</a:t>
            </a:r>
          </a:p>
          <a:p>
            <a:pPr lvl="1" marL="685800" indent="-228600">
              <a:lnSpc>
                <a:spcPct val="90000"/>
              </a:lnSpc>
              <a:spcBef>
                <a:spcPts val="1000"/>
              </a:spcBef>
              <a:buClr>
                <a:srgbClr val="4AA5B7"/>
              </a:buClr>
              <a:buSzPct val="100000"/>
              <a:buFont typeface="Arial"/>
              <a:buChar char="•"/>
            </a:pPr>
            <a:r>
              <a:t>un découplage entre l’offre de stockage à proprement parler (ressources de type PersistentVolume) et les demandes de stockage (ressources de type PersistentVolumeClaim).</a:t>
            </a:r>
            <a:br/>
            <a:r>
              <a:t>L’idée étant que l’offre de stockage est définie par les administrateurs du stockage de l’infrastructure qui accueille le cluster Kubernetes (car eux seuls connaissent les capacités disponibles et surtout les protocoles de partage de fichiers employés en interne).</a:t>
            </a:r>
            <a:br/>
            <a:r>
              <a:t>Les demandes de stockage (PVC) sont, elles, définies par les exploitants (utilisateurs) du cluster.</a:t>
            </a:r>
            <a:br/>
            <a:r>
              <a:t>Kubernetes se chargeant de mettre en correspondance, de façon optimale, les premiers avec les secondes.</a:t>
            </a:r>
            <a:br/>
            <a:r>
              <a:t>Cette décorrélation facilite le portage d’applications entre clusters (développement -&gt; production, par exemple) situés dans des infrastructures ne disposant pas des mêmes solutions de stockage (elles sont en général « propriétaires » dans les clouds Amazon, Google ou Microsoft).</a:t>
            </a:r>
          </a:p>
          <a:p>
            <a:pPr lvl="1" marL="685800" indent="-228600">
              <a:lnSpc>
                <a:spcPct val="90000"/>
              </a:lnSpc>
              <a:spcBef>
                <a:spcPts val="1000"/>
              </a:spcBef>
              <a:buClr>
                <a:srgbClr val="4AA5B7"/>
              </a:buClr>
              <a:buSzPct val="100000"/>
              <a:buFont typeface="Arial"/>
              <a:buChar char="•"/>
            </a:pPr>
            <a:r>
              <a:t>Tandis que les volumes Docker se déclinent en seulement deux variantes, nommé et « bind », les PV se déclinent quant à eux en un grand nombre de variantes : hostPath, emptyDir, local, NFS, CephFS, iSCSI, etc.</a:t>
            </a:r>
          </a:p>
          <a:p>
            <a:pPr lvl="1" marL="662939" indent="-205739">
              <a:lnSpc>
                <a:spcPct val="90000"/>
              </a:lnSpc>
              <a:spcBef>
                <a:spcPts val="1000"/>
              </a:spcBef>
              <a:buClr>
                <a:srgbClr val="4AA5B7"/>
              </a:buClr>
              <a:buSzPct val="100000"/>
              <a:buFont typeface="Arial"/>
              <a:buChar char="•"/>
            </a:pPr>
            <a:r>
              <a:t>Des classes de stockage (StorageClass) permettent de gérer dynamiquement le provisionnement des PV.</a:t>
            </a:r>
          </a:p>
        </p:txBody>
      </p:sp>
      <p:sp>
        <p:nvSpPr>
          <p:cNvPr id="321"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Titre 1"/>
          <p:cNvSpPr txBox="1"/>
          <p:nvPr/>
        </p:nvSpPr>
        <p:spPr>
          <a:xfrm>
            <a:off x="323814" y="233597"/>
            <a:ext cx="660753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Mise en œuvre, manifestes :</a:t>
            </a:r>
          </a:p>
        </p:txBody>
      </p:sp>
      <p:pic>
        <p:nvPicPr>
          <p:cNvPr id="32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2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26" name="apiVersion: storage.k8s.io/v1…"/>
          <p:cNvSpPr txBox="1"/>
          <p:nvPr/>
        </p:nvSpPr>
        <p:spPr>
          <a:xfrm>
            <a:off x="878522" y="1157660"/>
            <a:ext cx="3358987" cy="5380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storage.k8s.io/v1</a:t>
            </a:r>
          </a:p>
          <a:p>
            <a:pPr>
              <a:defRPr sz="1600"/>
            </a:pPr>
            <a:r>
              <a:t>kind: StorageClass</a:t>
            </a:r>
          </a:p>
          <a:p>
            <a:pPr>
              <a:defRPr sz="1600"/>
            </a:pPr>
            <a:r>
              <a:t>metadata:</a:t>
            </a:r>
          </a:p>
          <a:p>
            <a:pPr>
              <a:defRPr sz="1600"/>
            </a:pPr>
            <a:r>
              <a:t>  name: </a:t>
            </a:r>
            <a:r>
              <a:rPr b="1">
                <a:solidFill>
                  <a:srgbClr val="FF22E9"/>
                </a:solidFill>
              </a:rPr>
              <a:t>entrepot-azurefile-csi</a:t>
            </a:r>
          </a:p>
          <a:p>
            <a:pPr>
              <a:defRPr sz="1600"/>
            </a:pPr>
            <a:r>
              <a:t>provisioner: file.csi.azure.com</a:t>
            </a:r>
          </a:p>
          <a:p>
            <a:pPr>
              <a:defRPr sz="1600"/>
            </a:pPr>
            <a:r>
              <a:t>parameters:</a:t>
            </a:r>
          </a:p>
          <a:p>
            <a:pPr>
              <a:defRPr sz="1600"/>
            </a:pPr>
            <a:r>
              <a:t>  skuName: Standard_LRS  # par défaut</a:t>
            </a:r>
          </a:p>
          <a:p>
            <a:pPr>
              <a:defRPr sz="1600"/>
            </a:pPr>
            <a:r>
              <a:t>  storageAccount: </a:t>
            </a:r>
            <a:r>
              <a:rPr b="1">
                <a:solidFill>
                  <a:srgbClr val="4E5AB9"/>
                </a:solidFill>
              </a:rPr>
              <a:t>entrepot4aks</a:t>
            </a:r>
          </a:p>
          <a:p>
            <a:pPr>
              <a:defRPr sz="1600"/>
            </a:pPr>
            <a:r>
              <a:t>allowVolumeExpansion: true</a:t>
            </a:r>
          </a:p>
          <a:p>
            <a:pPr>
              <a:defRPr sz="1600"/>
            </a:pPr>
            <a:r>
              <a:t>reclaimPolicy: Delete</a:t>
            </a:r>
          </a:p>
          <a:p>
            <a:pPr>
              <a:defRPr sz="1600"/>
            </a:pPr>
            <a:r>
              <a:t>volumeBindingMode: Immediate</a:t>
            </a:r>
          </a:p>
          <a:p>
            <a:pPr>
              <a:defRPr sz="1600"/>
            </a:pPr>
            <a:r>
              <a:t>mountOptions:</a:t>
            </a:r>
          </a:p>
          <a:p>
            <a:pPr>
              <a:defRPr sz="1600"/>
            </a:pPr>
            <a:r>
              <a:t>  - dir_mode=0777</a:t>
            </a:r>
          </a:p>
          <a:p>
            <a:pPr>
              <a:defRPr sz="1600"/>
            </a:pPr>
            <a:r>
              <a:t>  - file_mode=0777</a:t>
            </a:r>
          </a:p>
          <a:p>
            <a:pPr>
              <a:defRPr sz="1600"/>
            </a:pPr>
            <a:r>
              <a:t>  - uid=0</a:t>
            </a:r>
          </a:p>
          <a:p>
            <a:pPr>
              <a:defRPr sz="1600"/>
            </a:pPr>
            <a:r>
              <a:t>  - gid=0</a:t>
            </a:r>
          </a:p>
          <a:p>
            <a:pPr>
              <a:defRPr sz="1600"/>
            </a:pPr>
            <a:r>
              <a:t>  - mfsymlinks</a:t>
            </a:r>
          </a:p>
          <a:p>
            <a:pPr>
              <a:defRPr sz="1600"/>
            </a:pPr>
            <a:r>
              <a:t>  - cache=strict</a:t>
            </a:r>
          </a:p>
          <a:p>
            <a:pPr>
              <a:defRPr sz="1600"/>
            </a:pPr>
            <a:r>
              <a:t>  - nosharesock</a:t>
            </a:r>
          </a:p>
          <a:p>
            <a:pPr>
              <a:defRPr sz="1600"/>
            </a:pPr>
            <a:r>
              <a:t>  - actimeo=30</a:t>
            </a:r>
          </a:p>
          <a:p>
            <a:pPr>
              <a:defRPr sz="1600"/>
            </a:pPr>
            <a:r>
              <a:t>  - nobrl</a:t>
            </a:r>
          </a:p>
        </p:txBody>
      </p:sp>
      <p:sp>
        <p:nvSpPr>
          <p:cNvPr id="327" name="apiVersion: v1…"/>
          <p:cNvSpPr txBox="1"/>
          <p:nvPr/>
        </p:nvSpPr>
        <p:spPr>
          <a:xfrm>
            <a:off x="4015951" y="3812352"/>
            <a:ext cx="3655308" cy="2840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v1</a:t>
            </a:r>
          </a:p>
          <a:p>
            <a:pPr>
              <a:defRPr sz="1600"/>
            </a:pPr>
            <a:r>
              <a:t>kind: PersistentVolumeClaim</a:t>
            </a:r>
          </a:p>
          <a:p>
            <a:pPr>
              <a:defRPr sz="1600"/>
            </a:pPr>
            <a:r>
              <a:t>metadata:</a:t>
            </a:r>
          </a:p>
          <a:p>
            <a:pPr>
              <a:defRPr sz="1600"/>
            </a:pPr>
            <a:r>
              <a:t>  name: </a:t>
            </a:r>
            <a:r>
              <a:rPr b="1">
                <a:solidFill>
                  <a:srgbClr val="77BB41"/>
                </a:solidFill>
              </a:rPr>
              <a:t>demande-pv-boutique</a:t>
            </a:r>
          </a:p>
          <a:p>
            <a:pPr>
              <a:defRPr sz="1600"/>
            </a:pPr>
            <a:r>
              <a:t>spec:</a:t>
            </a:r>
          </a:p>
          <a:p>
            <a:pPr>
              <a:defRPr sz="1600"/>
            </a:pPr>
            <a:r>
              <a:t>  storageClassName: </a:t>
            </a:r>
            <a:r>
              <a:rPr b="1">
                <a:solidFill>
                  <a:srgbClr val="FF22E9"/>
                </a:solidFill>
              </a:rPr>
              <a:t>entrepot-azurefile-csi</a:t>
            </a:r>
          </a:p>
          <a:p>
            <a:pPr>
              <a:defRPr sz="1600"/>
            </a:pPr>
            <a:r>
              <a:t>  accessModes:</a:t>
            </a:r>
          </a:p>
          <a:p>
            <a:pPr>
              <a:defRPr sz="1600"/>
            </a:pPr>
            <a:r>
              <a:t>    - ReadWriteMany</a:t>
            </a:r>
          </a:p>
          <a:p>
            <a:pPr>
              <a:defRPr sz="1600"/>
            </a:pPr>
            <a:r>
              <a:t>  resources:</a:t>
            </a:r>
          </a:p>
          <a:p>
            <a:pPr>
              <a:defRPr sz="1600"/>
            </a:pPr>
            <a:r>
              <a:t>    requests:</a:t>
            </a:r>
          </a:p>
          <a:p>
            <a:pPr>
              <a:defRPr sz="1600"/>
            </a:pPr>
            <a:r>
              <a:t>      storage: 500Mi</a:t>
            </a:r>
          </a:p>
        </p:txBody>
      </p:sp>
      <p:sp>
        <p:nvSpPr>
          <p:cNvPr id="328" name="apiVersion: apps/v1…"/>
          <p:cNvSpPr txBox="1"/>
          <p:nvPr/>
        </p:nvSpPr>
        <p:spPr>
          <a:xfrm>
            <a:off x="7495222" y="90860"/>
            <a:ext cx="3715987" cy="6650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apps/v1</a:t>
            </a:r>
          </a:p>
          <a:p>
            <a:pPr>
              <a:defRPr sz="1600"/>
            </a:pPr>
            <a:r>
              <a:t>kind: Deployment</a:t>
            </a:r>
          </a:p>
          <a:p>
            <a:pPr>
              <a:defRPr sz="1600"/>
            </a:pPr>
            <a:r>
              <a:t>metadata:</a:t>
            </a:r>
          </a:p>
          <a:p>
            <a:pPr>
              <a:defRPr sz="1600"/>
            </a:pPr>
            <a:r>
              <a:t>  name: boutique</a:t>
            </a:r>
          </a:p>
          <a:p>
            <a:pPr>
              <a:defRPr sz="1600"/>
            </a:pPr>
            <a:r>
              <a:t>  labels:</a:t>
            </a:r>
          </a:p>
          <a:p>
            <a:pPr>
              <a:defRPr sz="1600"/>
            </a:pPr>
            <a:r>
              <a:t>    app: boutique</a:t>
            </a:r>
          </a:p>
          <a:p>
            <a:pPr>
              <a:defRPr sz="1600"/>
            </a:pPr>
            <a:r>
              <a:t>spec:</a:t>
            </a:r>
          </a:p>
          <a:p>
            <a:pPr>
              <a:defRPr sz="1600"/>
            </a:pPr>
            <a:r>
              <a:t>  replicas: 2</a:t>
            </a:r>
          </a:p>
          <a:p>
            <a:pPr>
              <a:defRPr sz="1600"/>
            </a:pPr>
            <a:r>
              <a:t>  selector:</a:t>
            </a:r>
          </a:p>
          <a:p>
            <a:pPr>
              <a:defRPr sz="1600"/>
            </a:pPr>
            <a:r>
              <a:t>    matchLabels:</a:t>
            </a:r>
          </a:p>
          <a:p>
            <a:pPr>
              <a:defRPr sz="1600"/>
            </a:pPr>
            <a:r>
              <a:t>      app: boutique</a:t>
            </a:r>
          </a:p>
          <a:p>
            <a:pPr>
              <a:defRPr sz="1600"/>
            </a:pPr>
            <a:r>
              <a:t>  template:</a:t>
            </a:r>
          </a:p>
          <a:p>
            <a:pPr>
              <a:defRPr sz="1600"/>
            </a:pPr>
            <a:r>
              <a:t>    metadata:</a:t>
            </a:r>
          </a:p>
          <a:p>
            <a:pPr>
              <a:defRPr sz="1600"/>
            </a:pPr>
            <a:r>
              <a:t>      labels:</a:t>
            </a:r>
          </a:p>
          <a:p>
            <a:pPr>
              <a:defRPr sz="1600"/>
            </a:pPr>
            <a:r>
              <a:t>        app: boutique</a:t>
            </a:r>
          </a:p>
          <a:p>
            <a:pPr>
              <a:defRPr sz="1600"/>
            </a:pPr>
            <a:r>
              <a:t>    spec:</a:t>
            </a:r>
          </a:p>
          <a:p>
            <a:pPr>
              <a:defRPr sz="1600"/>
            </a:pPr>
            <a:r>
              <a:t>      containers:</a:t>
            </a:r>
          </a:p>
          <a:p>
            <a:pPr>
              <a:defRPr sz="1600"/>
            </a:pPr>
            <a:r>
              <a:t>        - name: serveurweb</a:t>
            </a:r>
          </a:p>
          <a:p>
            <a:pPr>
              <a:defRPr sz="1600"/>
            </a:pPr>
            <a:r>
              <a:t>          image: nginx:alpine</a:t>
            </a:r>
          </a:p>
          <a:p>
            <a:pPr>
              <a:defRPr sz="1600"/>
            </a:pPr>
            <a:r>
              <a:t>          volumeMounts:</a:t>
            </a:r>
          </a:p>
          <a:p>
            <a:pPr>
              <a:defRPr sz="1600"/>
            </a:pPr>
            <a:r>
              <a:t>          - name: fichierswebstatiques</a:t>
            </a:r>
          </a:p>
          <a:p>
            <a:pPr>
              <a:defRPr sz="1600"/>
            </a:pPr>
            <a:r>
              <a:t>            mountPath: /usr/share/nginx/html</a:t>
            </a:r>
          </a:p>
          <a:p>
            <a:pPr>
              <a:defRPr sz="1600"/>
            </a:pPr>
            <a:r>
              <a:t>      volumes:</a:t>
            </a:r>
          </a:p>
          <a:p>
            <a:pPr>
              <a:defRPr sz="1600"/>
            </a:pPr>
            <a:r>
              <a:t>        - name: fichierswebstatiques</a:t>
            </a:r>
          </a:p>
          <a:p>
            <a:pPr>
              <a:defRPr sz="1600"/>
            </a:pPr>
            <a:r>
              <a:t>          persistentVolumeClaim:</a:t>
            </a:r>
          </a:p>
          <a:p>
            <a:pPr>
              <a:defRPr sz="1600"/>
            </a:pPr>
            <a:r>
              <a:t>            claimName: </a:t>
            </a:r>
            <a:r>
              <a:rPr b="1">
                <a:solidFill>
                  <a:srgbClr val="77BB41"/>
                </a:solidFill>
              </a:rPr>
              <a:t>demande-pv-boutique</a:t>
            </a:r>
          </a:p>
        </p:txBody>
      </p:sp>
      <p:sp>
        <p:nvSpPr>
          <p:cNvPr id="329" name="Numéro de diapositive"/>
          <p:cNvSpPr txBox="1"/>
          <p:nvPr>
            <p:ph type="sldNum" sz="quarter" idx="2"/>
          </p:nvPr>
        </p:nvSpPr>
        <p:spPr>
          <a:xfrm>
            <a:off x="11334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113" name="Rectangle 5"/>
          <p:cNvSpPr/>
          <p:nvPr/>
        </p:nvSpPr>
        <p:spPr>
          <a:xfrm>
            <a:off x="0" y="0"/>
            <a:ext cx="3470989" cy="6858000"/>
          </a:xfrm>
          <a:prstGeom prst="rect">
            <a:avLst/>
          </a:prstGeom>
          <a:solidFill>
            <a:srgbClr val="3B518E"/>
          </a:solidFill>
          <a:ln w="12700">
            <a:miter lim="400000"/>
          </a:ln>
        </p:spPr>
        <p:txBody>
          <a:bodyPr lIns="45719" rIns="45719" anchor="ctr"/>
          <a:lstStyle/>
          <a:p>
            <a:pPr algn="ctr">
              <a:defRPr>
                <a:solidFill>
                  <a:srgbClr val="FFFFFF"/>
                </a:solidFill>
              </a:defRPr>
            </a:pPr>
          </a:p>
        </p:txBody>
      </p:sp>
      <p:sp>
        <p:nvSpPr>
          <p:cNvPr id="114" name="Espace réservé du texte 19"/>
          <p:cNvSpPr txBox="1"/>
          <p:nvPr/>
        </p:nvSpPr>
        <p:spPr>
          <a:xfrm>
            <a:off x="354185" y="1240233"/>
            <a:ext cx="2852417" cy="4699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ct val="90000"/>
              </a:lnSpc>
              <a:spcBef>
                <a:spcPts val="1000"/>
              </a:spcBef>
              <a:defRPr b="1" sz="2800">
                <a:solidFill>
                  <a:srgbClr val="FFFFFF"/>
                </a:solidFill>
                <a:latin typeface="+mj-lt"/>
                <a:ea typeface="+mj-ea"/>
                <a:cs typeface="+mj-cs"/>
                <a:sym typeface="Segoe UI"/>
              </a:defRPr>
            </a:lvl1pPr>
          </a:lstStyle>
          <a:p>
            <a:pPr/>
            <a:r>
              <a:t>PUBLIC CIBLÉ</a:t>
            </a:r>
          </a:p>
        </p:txBody>
      </p:sp>
      <p:sp>
        <p:nvSpPr>
          <p:cNvPr id="115" name="Titre 1"/>
          <p:cNvSpPr txBox="1"/>
          <p:nvPr/>
        </p:nvSpPr>
        <p:spPr>
          <a:xfrm>
            <a:off x="3825173" y="428629"/>
            <a:ext cx="8012643" cy="542921"/>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a:lnSpc>
                <a:spcPct val="90000"/>
              </a:lnSpc>
              <a:defRPr sz="1400">
                <a:solidFill>
                  <a:srgbClr val="141E26"/>
                </a:solidFill>
                <a:latin typeface="Segoe UI Light"/>
                <a:ea typeface="Segoe UI Light"/>
                <a:cs typeface="Segoe UI Light"/>
                <a:sym typeface="Segoe UI Light"/>
              </a:defRPr>
            </a:pPr>
            <a:r>
              <a:t>Nom du cours</a:t>
            </a:r>
            <a:endParaRPr>
              <a:solidFill>
                <a:srgbClr val="222933"/>
              </a:solidFill>
            </a:endParaRPr>
          </a:p>
          <a:p>
            <a:pPr algn="r">
              <a:lnSpc>
                <a:spcPct val="90000"/>
              </a:lnSpc>
              <a:defRPr b="1" cap="all" sz="1400">
                <a:solidFill>
                  <a:srgbClr val="3B518E"/>
                </a:solidFill>
                <a:latin typeface="+mj-lt"/>
                <a:ea typeface="+mj-ea"/>
                <a:cs typeface="+mj-cs"/>
                <a:sym typeface="Segoe UI"/>
              </a:defRPr>
            </a:pPr>
            <a:r>
              <a:t>PUBLIC CIBLÉ</a:t>
            </a:r>
          </a:p>
        </p:txBody>
      </p:sp>
      <p:pic>
        <p:nvPicPr>
          <p:cNvPr id="116" name="Graphique 15" descr="Graphique 15"/>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pic>
        <p:nvPicPr>
          <p:cNvPr id="117" name="Graphique 22" descr="Graphique 22"/>
          <p:cNvPicPr>
            <a:picLocks noChangeAspect="1"/>
          </p:cNvPicPr>
          <p:nvPr/>
        </p:nvPicPr>
        <p:blipFill>
          <a:blip r:embed="rId3">
            <a:extLst/>
          </a:blip>
          <a:stretch>
            <a:fillRect/>
          </a:stretch>
        </p:blipFill>
        <p:spPr>
          <a:xfrm>
            <a:off x="354184" y="408372"/>
            <a:ext cx="627928" cy="627928"/>
          </a:xfrm>
          <a:prstGeom prst="rect">
            <a:avLst/>
          </a:prstGeom>
          <a:ln w="12700">
            <a:miter lim="400000"/>
          </a:ln>
        </p:spPr>
      </p:pic>
      <p:sp>
        <p:nvSpPr>
          <p:cNvPr id="118" name="Titre 1"/>
          <p:cNvSpPr txBox="1"/>
          <p:nvPr/>
        </p:nvSpPr>
        <p:spPr>
          <a:xfrm>
            <a:off x="4388060" y="1112460"/>
            <a:ext cx="7404032"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a:solidFill>
                  <a:srgbClr val="141E26"/>
                </a:solidFill>
                <a:latin typeface="+mj-lt"/>
                <a:ea typeface="+mj-ea"/>
                <a:cs typeface="+mj-cs"/>
                <a:sym typeface="Segoe UI"/>
              </a:defRPr>
            </a:lvl1pPr>
          </a:lstStyle>
          <a:p>
            <a:pPr/>
            <a:r>
              <a:t>Développeur souhaitant découvrir …</a:t>
            </a:r>
          </a:p>
        </p:txBody>
      </p:sp>
      <p:sp>
        <p:nvSpPr>
          <p:cNvPr id="119"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1" name="Titre 1"/>
          <p:cNvSpPr txBox="1"/>
          <p:nvPr/>
        </p:nvSpPr>
        <p:spPr>
          <a:xfrm>
            <a:off x="145905" y="472620"/>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Stockage persistant, mise en œuvre</a:t>
            </a:r>
          </a:p>
        </p:txBody>
      </p:sp>
      <p:pic>
        <p:nvPicPr>
          <p:cNvPr id="332"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33"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2 – Déploiement et gestion des applications</a:t>
            </a:r>
            <a:endParaRPr>
              <a:solidFill>
                <a:srgbClr val="222933"/>
              </a:solidFill>
            </a:endParaRPr>
          </a:p>
        </p:txBody>
      </p:sp>
      <p:sp>
        <p:nvSpPr>
          <p:cNvPr id="334" name="Espace réservé du contenu 2"/>
          <p:cNvSpPr txBox="1"/>
          <p:nvPr/>
        </p:nvSpPr>
        <p:spPr>
          <a:xfrm>
            <a:off x="147727" y="1330158"/>
            <a:ext cx="11896546" cy="4760309"/>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 d’un compte de stockage (spécifique Azure / AKS)</a:t>
            </a:r>
            <a:br/>
            <a:r>
              <a:t>    </a:t>
            </a:r>
            <a:r>
              <a:rPr b="0" sz="1692">
                <a:latin typeface="Courier New"/>
                <a:ea typeface="Courier New"/>
                <a:cs typeface="Courier New"/>
                <a:sym typeface="Courier New"/>
              </a:rPr>
              <a:t>GROUPE_AZURE_AKS=rg-ycadin_cours-azure-kubernetes</a:t>
            </a:r>
            <a:br>
              <a:rPr b="0" sz="1692">
                <a:latin typeface="Courier New"/>
                <a:ea typeface="Courier New"/>
                <a:cs typeface="Courier New"/>
                <a:sym typeface="Courier New"/>
              </a:rPr>
            </a:br>
            <a:r>
              <a:rPr b="0" sz="1692">
                <a:latin typeface="Courier New"/>
                <a:ea typeface="Courier New"/>
                <a:cs typeface="Courier New"/>
                <a:sym typeface="Courier New"/>
              </a:rPr>
              <a:t>  NRG=$(az aks show -g $GROUPE_AZURE_AKS -n cluster-yc --query nodeResourceGroup -otsv)</a:t>
            </a:r>
            <a:br>
              <a:rPr b="0" sz="1692">
                <a:latin typeface="Courier New"/>
                <a:ea typeface="Courier New"/>
                <a:cs typeface="Courier New"/>
                <a:sym typeface="Courier New"/>
              </a:rPr>
            </a:br>
            <a:r>
              <a:rPr b="0" sz="1692">
                <a:latin typeface="Courier New"/>
                <a:ea typeface="Courier New"/>
                <a:cs typeface="Courier New"/>
                <a:sym typeface="Courier New"/>
              </a:rPr>
              <a:t>  az storage account create -g $NRG -n </a:t>
            </a:r>
            <a:r>
              <a:rPr sz="1692">
                <a:solidFill>
                  <a:srgbClr val="4E5AB9"/>
                </a:solidFill>
                <a:latin typeface="Courier New"/>
                <a:ea typeface="Courier New"/>
                <a:cs typeface="Courier New"/>
                <a:sym typeface="Courier New"/>
              </a:rPr>
              <a:t>entrepot4aks</a:t>
            </a:r>
            <a:r>
              <a:rPr b="0" sz="1692">
                <a:latin typeface="Courier New"/>
                <a:ea typeface="Courier New"/>
                <a:cs typeface="Courier New"/>
                <a:sym typeface="Courier New"/>
              </a:rPr>
              <a:t> -l francecentral --sku Standard_LRS</a:t>
            </a:r>
            <a:endParaRPr b="0">
              <a:latin typeface="Courier New"/>
              <a:ea typeface="Courier New"/>
              <a:cs typeface="Courier New"/>
              <a:sym typeface="Courier New"/>
            </a:endParaRPr>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 de la classe de stockage (Kubernetes) personnalisée (premier manifeste, à gauche)</a:t>
            </a:r>
            <a:br/>
            <a:r>
              <a:t>    </a:t>
            </a:r>
            <a:r>
              <a:rPr b="0" sz="1692">
                <a:latin typeface="Courier New"/>
                <a:ea typeface="Courier New"/>
                <a:cs typeface="Courier New"/>
                <a:sym typeface="Courier New"/>
              </a:rPr>
              <a:t>kubectl k create -f classe-de-stockage-entrepot.yaml</a:t>
            </a:r>
            <a:br>
              <a:rPr b="0" sz="1692">
                <a:latin typeface="Courier New"/>
                <a:ea typeface="Courier New"/>
                <a:cs typeface="Courier New"/>
                <a:sym typeface="Courier New"/>
              </a:rPr>
            </a:br>
            <a:r>
              <a:rPr b="0" sz="1692">
                <a:latin typeface="Courier New"/>
                <a:ea typeface="Courier New"/>
                <a:cs typeface="Courier New"/>
                <a:sym typeface="Courier New"/>
              </a:rPr>
              <a:t>  kubectl get sc entrepot-azurefile-csi -o wide   # juste pour contrôler</a:t>
            </a:r>
            <a:endParaRPr sz="939"/>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 de la demande de volume propre à l’application à déployer (deuxième manifeste, au centre)</a:t>
            </a:r>
            <a:br/>
            <a:r>
              <a:t>    </a:t>
            </a:r>
            <a:r>
              <a:rPr b="0" sz="1692">
                <a:latin typeface="Courier New"/>
                <a:ea typeface="Courier New"/>
                <a:cs typeface="Courier New"/>
                <a:sym typeface="Courier New"/>
              </a:rPr>
              <a:t>kubectl create -f demande-pv-boutique.yaml</a:t>
            </a:r>
            <a:br>
              <a:rPr b="0" sz="1692">
                <a:latin typeface="Courier New"/>
                <a:ea typeface="Courier New"/>
                <a:cs typeface="Courier New"/>
                <a:sym typeface="Courier New"/>
              </a:rPr>
            </a:br>
            <a:r>
              <a:rPr b="0" sz="1692">
                <a:latin typeface="Courier New"/>
                <a:ea typeface="Courier New"/>
                <a:cs typeface="Courier New"/>
                <a:sym typeface="Courier New"/>
              </a:rPr>
              <a:t>  k get pvc,pv -o wide | grep demande-pv-boutique   # pas de "propagation" de label</a:t>
            </a:r>
            <a:endParaRPr b="0" sz="1692">
              <a:latin typeface="Courier New"/>
              <a:ea typeface="Courier New"/>
              <a:cs typeface="Courier New"/>
              <a:sym typeface="Courier New"/>
            </a:endParaRPr>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 du déploiement, des ressources associées (dernier manifeste, à droite) et vérifications</a:t>
            </a:r>
            <a:br/>
            <a:r>
              <a:t>    </a:t>
            </a:r>
            <a:r>
              <a:rPr b="0" sz="1692">
                <a:latin typeface="Courier New"/>
                <a:ea typeface="Courier New"/>
                <a:cs typeface="Courier New"/>
                <a:sym typeface="Courier New"/>
              </a:rPr>
              <a:t>k create -f deploiement-boutique.yaml</a:t>
            </a:r>
            <a:br>
              <a:rPr b="0" sz="1692">
                <a:latin typeface="Courier New"/>
                <a:ea typeface="Courier New"/>
                <a:cs typeface="Courier New"/>
                <a:sym typeface="Courier New"/>
              </a:rPr>
            </a:br>
            <a:r>
              <a:rPr b="0" sz="1692">
                <a:latin typeface="Courier New"/>
                <a:ea typeface="Courier New"/>
                <a:cs typeface="Courier New"/>
                <a:sym typeface="Courier New"/>
              </a:rPr>
              <a:t>  k get po -l app==boutique -o wide   # pour avoir les noms des pods (utilisés ci-après)</a:t>
            </a:r>
            <a:br>
              <a:rPr b="0" sz="1692">
                <a:latin typeface="Courier New"/>
                <a:ea typeface="Courier New"/>
                <a:cs typeface="Courier New"/>
                <a:sym typeface="Courier New"/>
              </a:rPr>
            </a:br>
            <a:r>
              <a:rPr b="0" sz="1692">
                <a:latin typeface="Courier New"/>
                <a:ea typeface="Courier New"/>
                <a:cs typeface="Courier New"/>
                <a:sym typeface="Courier New"/>
              </a:rPr>
              <a:t>  k exec boutique-xxxxxxxxx-prems -- curl -s localhost</a:t>
            </a:r>
            <a:br>
              <a:rPr b="0" sz="1692">
                <a:latin typeface="Courier New"/>
                <a:ea typeface="Courier New"/>
                <a:cs typeface="Courier New"/>
                <a:sym typeface="Courier New"/>
              </a:rPr>
            </a:br>
            <a:r>
              <a:rPr b="0" sz="1692">
                <a:latin typeface="Courier New"/>
                <a:ea typeface="Courier New"/>
                <a:cs typeface="Courier New"/>
                <a:sym typeface="Courier New"/>
              </a:rPr>
              <a:t>  k exec boutique-xxxxxxxxx-prems -- sh -c "echo COOL &gt; /usr/share/nginx/html/index.html"</a:t>
            </a:r>
            <a:br>
              <a:rPr b="0" sz="1692">
                <a:latin typeface="Courier New"/>
                <a:ea typeface="Courier New"/>
                <a:cs typeface="Courier New"/>
                <a:sym typeface="Courier New"/>
              </a:rPr>
            </a:br>
            <a:r>
              <a:rPr b="0" sz="1692">
                <a:latin typeface="Courier New"/>
                <a:ea typeface="Courier New"/>
                <a:cs typeface="Courier New"/>
                <a:sym typeface="Courier New"/>
              </a:rPr>
              <a:t>  k exec boutique-xxxxxxxxx-prems -- curl -s localhost   # doit afficher « COOL »</a:t>
            </a:r>
            <a:br>
              <a:rPr b="0" sz="1692">
                <a:latin typeface="Courier New"/>
                <a:ea typeface="Courier New"/>
                <a:cs typeface="Courier New"/>
                <a:sym typeface="Courier New"/>
              </a:rPr>
            </a:br>
            <a:r>
              <a:rPr b="0" sz="1692">
                <a:latin typeface="Courier New"/>
                <a:ea typeface="Courier New"/>
                <a:cs typeface="Courier New"/>
                <a:sym typeface="Courier New"/>
              </a:rPr>
              <a:t>  k exec boutique-xxxxxxxxx-deuze -- curl -s localhost   # doit afficher « COOL »</a:t>
            </a:r>
          </a:p>
        </p:txBody>
      </p:sp>
      <p:sp>
        <p:nvSpPr>
          <p:cNvPr id="335"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7" name="Rectangle 5"/>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338" name="Graphique 6" descr="Graphique 6"/>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339"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FFFFFF"/>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FFFFFF"/>
                </a:solidFill>
                <a:latin typeface="+mj-lt"/>
                <a:ea typeface="+mj-ea"/>
                <a:cs typeface="+mj-cs"/>
                <a:sym typeface="Segoe UI"/>
              </a:defRPr>
            </a:pPr>
            <a:r>
              <a:t>Scalabilité et mise à jour</a:t>
            </a:r>
          </a:p>
        </p:txBody>
      </p:sp>
      <p:sp>
        <p:nvSpPr>
          <p:cNvPr id="340" name="Espace réservé du texte 19"/>
          <p:cNvSpPr txBox="1"/>
          <p:nvPr/>
        </p:nvSpPr>
        <p:spPr>
          <a:xfrm>
            <a:off x="354184" y="2699280"/>
            <a:ext cx="11483631" cy="13995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ct val="90000"/>
              </a:lnSpc>
              <a:spcBef>
                <a:spcPts val="1000"/>
              </a:spcBef>
              <a:defRPr sz="4400">
                <a:solidFill>
                  <a:srgbClr val="FFFFFF"/>
                </a:solidFill>
                <a:latin typeface="Segoe UI Light"/>
                <a:ea typeface="Segoe UI Light"/>
                <a:cs typeface="Segoe UI Light"/>
                <a:sym typeface="Segoe UI Light"/>
              </a:defRPr>
            </a:pPr>
            <a:r>
              <a:t>Module </a:t>
            </a:r>
            <a:br/>
            <a:r>
              <a:rPr b="1">
                <a:latin typeface="+mj-lt"/>
                <a:ea typeface="+mj-ea"/>
                <a:cs typeface="+mj-cs"/>
                <a:sym typeface="Segoe UI"/>
              </a:rPr>
              <a:t>Scalabilité et mise à jour</a:t>
            </a:r>
          </a:p>
        </p:txBody>
      </p:sp>
      <p:sp>
        <p:nvSpPr>
          <p:cNvPr id="341"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3" name="Titre 1"/>
          <p:cNvSpPr txBox="1"/>
          <p:nvPr/>
        </p:nvSpPr>
        <p:spPr>
          <a:xfrm>
            <a:off x="653905" y="675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 Scabilité » : gestion de la mise à l’échelle</a:t>
            </a:r>
          </a:p>
        </p:txBody>
      </p:sp>
      <p:pic>
        <p:nvPicPr>
          <p:cNvPr id="34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4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46" name="La gestion de la mise à l’échelle est l’un des enjeux majeurs que se proposent de résoudre les orchestrateurs de conteneurs. Mais que recouvre ce terme ? Il existe deux principaux types de mécanismes de mise à l’échelle, le vertical* et l’horizontal. Ce "/>
          <p:cNvSpPr txBox="1"/>
          <p:nvPr/>
        </p:nvSpPr>
        <p:spPr>
          <a:xfrm>
            <a:off x="675992" y="1613122"/>
            <a:ext cx="10840017" cy="296198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La gestion de la mise à l’échelle est l’un des enjeux majeurs que se proposent de résoudre les orchestrateurs de conteneurs. Mais que recouvre ce terme ?</a:t>
            </a:r>
            <a:br/>
            <a:r>
              <a:t>Il existe deux principaux types de mécanismes de mise à l’échelle, le </a:t>
            </a:r>
            <a:r>
              <a:rPr u="sng">
                <a:solidFill>
                  <a:srgbClr val="0563C1"/>
                </a:solidFill>
                <a:uFill>
                  <a:solidFill>
                    <a:srgbClr val="0563C1"/>
                  </a:solidFill>
                </a:uFill>
                <a:hlinkClick r:id="rId3" invalidUrl="" action="" tgtFrame="" tooltip="" history="1" highlightClick="0" endSnd="0"/>
              </a:rPr>
              <a:t>vertical</a:t>
            </a:r>
            <a:r>
              <a:t>* et l’horizontal. Ce dernier est fourni en standard dans Kubernetes et consiste à augmenter ou réduire de le nombre de pods (nommés replicas) d’un déploiement ou d’un statefulset.</a:t>
            </a:r>
          </a:p>
          <a:p>
            <a:pPr/>
            <a:r>
              <a:t>Ce principe se décline en deux variantes, manuelle et automatique appelée Horizontal Pod Autoscaler (HPA).</a:t>
            </a:r>
          </a:p>
          <a:p>
            <a:pPr/>
          </a:p>
          <a:p>
            <a:pPr marL="180473" indent="-180473">
              <a:buSzPct val="100000"/>
              <a:buChar char="*"/>
            </a:pPr>
            <a:r>
              <a:t>La mise à l’échelle verticale consiste à fournir plus de moins de ressources CPU et RAM aux pods.</a:t>
            </a:r>
          </a:p>
          <a:p>
            <a:pPr/>
            <a:r>
              <a:t>** Il existe également un concept de mise à l’échelle au niveau du cluster qui consiste à ajouter automatiquement des nœuds quand cela s’avère nécessaire. Ce mécanisme n’est pas disponible en standard dans Kubernetes.</a:t>
            </a:r>
          </a:p>
        </p:txBody>
      </p:sp>
      <p:sp>
        <p:nvSpPr>
          <p:cNvPr id="347"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48" name="Espace réservé du contenu 2"/>
          <p:cNvSpPr txBox="1"/>
          <p:nvPr/>
        </p:nvSpPr>
        <p:spPr>
          <a:xfrm>
            <a:off x="637121" y="4785054"/>
            <a:ext cx="11004181" cy="118058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6313" indent="-226313" defTabSz="905255">
              <a:lnSpc>
                <a:spcPct val="90000"/>
              </a:lnSpc>
              <a:spcBef>
                <a:spcPts val="900"/>
              </a:spcBef>
              <a:buClr>
                <a:srgbClr val="4AA5B7"/>
              </a:buClr>
              <a:buSzPct val="100000"/>
              <a:buFont typeface="Arial"/>
              <a:buChar char="•"/>
              <a:defRPr b="1" sz="1979">
                <a:latin typeface="+mj-lt"/>
                <a:ea typeface="+mj-ea"/>
                <a:cs typeface="+mj-cs"/>
                <a:sym typeface="Segoe UI"/>
              </a:defRPr>
            </a:pPr>
            <a:r>
              <a:t>Exemples de changements d’échelle en mode manuel</a:t>
            </a:r>
            <a:br/>
            <a:r>
              <a:t>    </a:t>
            </a:r>
            <a:r>
              <a:rPr b="0" sz="1782">
                <a:latin typeface="Courier New"/>
                <a:ea typeface="Courier New"/>
                <a:cs typeface="Courier New"/>
                <a:sym typeface="Courier New"/>
              </a:rPr>
              <a:t>kubectl scale deploy boutique --replicas 5</a:t>
            </a:r>
            <a:br>
              <a:rPr b="0" sz="1782">
                <a:latin typeface="Courier New"/>
                <a:ea typeface="Courier New"/>
                <a:cs typeface="Courier New"/>
                <a:sym typeface="Courier New"/>
              </a:rPr>
            </a:br>
            <a:r>
              <a:rPr b="0" sz="1782">
                <a:latin typeface="Courier New"/>
                <a:ea typeface="Courier New"/>
                <a:cs typeface="Courier New"/>
                <a:sym typeface="Courier New"/>
              </a:rPr>
              <a:t>  k apply -f deploiement-boutique.yaml  # après édition pour changer replicas</a:t>
            </a:r>
            <a:br>
              <a:rPr b="0" sz="1782">
                <a:latin typeface="Courier New"/>
                <a:ea typeface="Courier New"/>
                <a:cs typeface="Courier New"/>
                <a:sym typeface="Courier New"/>
              </a:rPr>
            </a:br>
            <a:r>
              <a:rPr b="0" sz="1782">
                <a:latin typeface="Courier New"/>
                <a:ea typeface="Courier New"/>
                <a:cs typeface="Courier New"/>
                <a:sym typeface="Courier New"/>
              </a:rPr>
              <a:t>  kubectl edit deploy boutique       # revient à éditer un manifeste éphémère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0" name="Titre 1"/>
          <p:cNvSpPr txBox="1"/>
          <p:nvPr/>
        </p:nvSpPr>
        <p:spPr>
          <a:xfrm>
            <a:off x="653905" y="8282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Horizontal Pod Autoscaler (HPA)</a:t>
            </a:r>
          </a:p>
        </p:txBody>
      </p:sp>
      <p:pic>
        <p:nvPicPr>
          <p:cNvPr id="35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5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53"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54" name="Déterminer automatiquement à quel moment il est nécessaire d’augmenter le nombre de pods d’un déploiement et à quel moment il est possible de le diminuer impose de pouvoir mesurer la consommation CPU des pods. Pour réaliser cela, il convient d’installer "/>
          <p:cNvSpPr txBox="1"/>
          <p:nvPr/>
        </p:nvSpPr>
        <p:spPr>
          <a:xfrm>
            <a:off x="675992" y="1689669"/>
            <a:ext cx="10840017" cy="38506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Déterminer automatiquement à quel moment il est nécessaire d’augmenter le nombre de pods d’un déploiement et à quel moment il est possible de le diminuer impose de pouvoir mesurer la consommation CPU des pods.</a:t>
            </a:r>
            <a:br/>
            <a:r>
              <a:t>Pour réaliser cela, il convient d’installer préalablement à toute mise en œuvre de HPA un serveur de métriques (avec son API). Un tel service est de base présent dans les clusters AKS. Pour le vérifier il suffit d’exécuter l’instruction suivante :</a:t>
            </a:r>
          </a:p>
          <a:p>
            <a:pPr/>
            <a:r>
              <a:t>    </a:t>
            </a:r>
            <a:r>
              <a:rPr>
                <a:latin typeface="Courier New"/>
                <a:ea typeface="Courier New"/>
                <a:cs typeface="Courier New"/>
                <a:sym typeface="Courier New"/>
              </a:rPr>
              <a:t>k top no  # des statistiques sont affichées, prouvant la présence du service</a:t>
            </a:r>
          </a:p>
          <a:p>
            <a:pPr/>
          </a:p>
          <a:p>
            <a:pPr/>
            <a:r>
              <a:t>Il convient également de définir les prérequis en terme de consommation CPU pour les différents conteneurs qui constituent les pods dont il faudra assurer la mise à l’échelle automatique afin que le contrôleur HPA sache quels sont les seuils à partir desquels déclencher une augmentation ou une réduction.</a:t>
            </a:r>
          </a:p>
          <a:p>
            <a:pPr/>
          </a:p>
          <a:p>
            <a:pPr/>
            <a:r>
              <a:t>Remarque : Kubernetes, et cela peut se comprendre, est beaucoup plus prompt à augmenter le nombre de replicas qu’à le diminuer.</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6" name="Titre 1"/>
          <p:cNvSpPr txBox="1"/>
          <p:nvPr/>
        </p:nvSpPr>
        <p:spPr>
          <a:xfrm>
            <a:off x="209405" y="53520"/>
            <a:ext cx="86570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Horizontal Pod Autoscaler, exemple :</a:t>
            </a:r>
          </a:p>
        </p:txBody>
      </p:sp>
      <p:pic>
        <p:nvPicPr>
          <p:cNvPr id="357"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5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59" name="Espace réservé du contenu 2"/>
          <p:cNvSpPr txBox="1"/>
          <p:nvPr/>
        </p:nvSpPr>
        <p:spPr>
          <a:xfrm>
            <a:off x="2587967" y="887837"/>
            <a:ext cx="8992542" cy="2450737"/>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187452" indent="-187452" defTabSz="749808">
              <a:lnSpc>
                <a:spcPct val="90000"/>
              </a:lnSpc>
              <a:spcBef>
                <a:spcPts val="800"/>
              </a:spcBef>
              <a:buClr>
                <a:srgbClr val="4AA5B7"/>
              </a:buClr>
              <a:buSzPct val="100000"/>
              <a:buFont typeface="Arial"/>
              <a:buChar char="•"/>
              <a:defRPr b="1" sz="1640">
                <a:latin typeface="+mj-lt"/>
                <a:ea typeface="+mj-ea"/>
                <a:cs typeface="+mj-cs"/>
                <a:sym typeface="Segoe UI"/>
              </a:defRPr>
            </a:pPr>
            <a:r>
              <a:t>Mise en œuvre d’une politique de changement d’échelle automatique</a:t>
            </a:r>
            <a:br/>
            <a:r>
              <a:t>    </a:t>
            </a:r>
            <a:r>
              <a:rPr b="0" sz="1476">
                <a:latin typeface="Courier New"/>
                <a:ea typeface="Courier New"/>
                <a:cs typeface="Courier New"/>
                <a:sym typeface="Courier New"/>
              </a:rPr>
              <a:t>kubectl create -f deploiement-boutique.yaml   # 1 seul replica (par défaut) </a:t>
            </a:r>
            <a:br>
              <a:rPr b="0" sz="1476">
                <a:latin typeface="Courier New"/>
                <a:ea typeface="Courier New"/>
                <a:cs typeface="Courier New"/>
                <a:sym typeface="Courier New"/>
              </a:rPr>
            </a:br>
            <a:r>
              <a:rPr b="0" sz="1476">
                <a:latin typeface="Courier New"/>
                <a:ea typeface="Courier New"/>
                <a:cs typeface="Courier New"/>
                <a:sym typeface="Courier New"/>
              </a:rPr>
              <a:t>  kubectl expose deploy boutique</a:t>
            </a:r>
            <a:br>
              <a:rPr b="0" sz="1476">
                <a:latin typeface="Courier New"/>
                <a:ea typeface="Courier New"/>
                <a:cs typeface="Courier New"/>
                <a:sym typeface="Courier New"/>
              </a:rPr>
            </a:br>
            <a:r>
              <a:rPr b="0" sz="1476">
                <a:latin typeface="Courier New"/>
                <a:ea typeface="Courier New"/>
                <a:cs typeface="Courier New"/>
                <a:sym typeface="Courier New"/>
              </a:rPr>
              <a:t>  kubectl create -f hpa-boutique.yaml</a:t>
            </a:r>
            <a:endParaRPr b="0" sz="1476">
              <a:latin typeface="Courier New"/>
              <a:ea typeface="Courier New"/>
              <a:cs typeface="Courier New"/>
              <a:sym typeface="Courier New"/>
            </a:endParaRPr>
          </a:p>
          <a:p>
            <a:pPr marL="187452" indent="-187452" defTabSz="749808">
              <a:lnSpc>
                <a:spcPct val="90000"/>
              </a:lnSpc>
              <a:spcBef>
                <a:spcPts val="800"/>
              </a:spcBef>
              <a:buClr>
                <a:srgbClr val="4AA5B7"/>
              </a:buClr>
              <a:buSzPct val="100000"/>
              <a:buFont typeface="Arial"/>
              <a:buChar char="•"/>
              <a:defRPr b="1" sz="1640">
                <a:latin typeface="+mj-lt"/>
                <a:ea typeface="+mj-ea"/>
                <a:cs typeface="+mj-cs"/>
                <a:sym typeface="Segoe UI"/>
              </a:defRPr>
            </a:pPr>
            <a:r>
              <a:t>Dans un premier terminal :</a:t>
            </a:r>
            <a:br/>
            <a:r>
              <a:t>    </a:t>
            </a:r>
            <a:r>
              <a:rPr b="0" sz="1476">
                <a:latin typeface="Courier New"/>
                <a:ea typeface="Courier New"/>
                <a:cs typeface="Courier New"/>
                <a:sym typeface="Courier New"/>
              </a:rPr>
              <a:t>watch "kubectl get hpa hpa-boutique; echo; kubectl get po -l app==boutique"</a:t>
            </a:r>
            <a:endParaRPr b="0" sz="1476">
              <a:latin typeface="Courier New"/>
              <a:ea typeface="Courier New"/>
              <a:cs typeface="Courier New"/>
              <a:sym typeface="Courier New"/>
            </a:endParaRPr>
          </a:p>
          <a:p>
            <a:pPr marL="187452" indent="-187452" defTabSz="749808">
              <a:lnSpc>
                <a:spcPct val="90000"/>
              </a:lnSpc>
              <a:spcBef>
                <a:spcPts val="800"/>
              </a:spcBef>
              <a:buClr>
                <a:srgbClr val="4AA5B7"/>
              </a:buClr>
              <a:buSzPct val="100000"/>
              <a:buFont typeface="Arial"/>
              <a:buChar char="•"/>
              <a:defRPr b="1" sz="1640">
                <a:latin typeface="+mj-lt"/>
                <a:ea typeface="+mj-ea"/>
                <a:cs typeface="+mj-cs"/>
                <a:sym typeface="Segoe UI"/>
              </a:defRPr>
            </a:pPr>
            <a:r>
              <a:t>Dans un second terminal :</a:t>
            </a:r>
            <a:br/>
            <a:r>
              <a:t>    </a:t>
            </a:r>
            <a:r>
              <a:rPr b="0" sz="1476">
                <a:latin typeface="Courier New"/>
                <a:ea typeface="Courier New"/>
                <a:cs typeface="Courier New"/>
                <a:sym typeface="Courier New"/>
              </a:rPr>
              <a:t>IP=$(k get svc boutique -ojsonpath={.spec.clusterIP})</a:t>
            </a:r>
            <a:br>
              <a:rPr b="0" sz="1476">
                <a:latin typeface="Courier New"/>
                <a:ea typeface="Courier New"/>
                <a:cs typeface="Courier New"/>
                <a:sym typeface="Courier New"/>
              </a:rPr>
            </a:br>
            <a:r>
              <a:rPr b="0" sz="1476">
                <a:latin typeface="Courier New"/>
                <a:ea typeface="Courier New"/>
                <a:cs typeface="Courier New"/>
                <a:sym typeface="Courier New"/>
              </a:rPr>
              <a:t>  for N in {1..2500}; do k exec </a:t>
            </a:r>
            <a:r>
              <a:rPr b="0" i="1" sz="1476">
                <a:latin typeface="Courier New"/>
                <a:ea typeface="Courier New"/>
                <a:cs typeface="Courier New"/>
                <a:sym typeface="Courier New"/>
              </a:rPr>
              <a:t>POD_BOUTIQUE</a:t>
            </a:r>
            <a:r>
              <a:rPr b="0" sz="1476">
                <a:latin typeface="Courier New"/>
                <a:ea typeface="Courier New"/>
                <a:cs typeface="Courier New"/>
                <a:sym typeface="Courier New"/>
              </a:rPr>
              <a:t> -- curl -s $IP &gt; /dev/null; done</a:t>
            </a:r>
          </a:p>
        </p:txBody>
      </p:sp>
      <p:sp>
        <p:nvSpPr>
          <p:cNvPr id="360" name="apiVersion: apps/v1…"/>
          <p:cNvSpPr txBox="1"/>
          <p:nvPr/>
        </p:nvSpPr>
        <p:spPr>
          <a:xfrm>
            <a:off x="341520" y="908905"/>
            <a:ext cx="4406033" cy="5380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apps/v1</a:t>
            </a:r>
          </a:p>
          <a:p>
            <a:pPr>
              <a:defRPr sz="1600"/>
            </a:pPr>
            <a:r>
              <a:t>kind: </a:t>
            </a:r>
            <a:r>
              <a:rPr b="1">
                <a:solidFill>
                  <a:srgbClr val="FF22E9"/>
                </a:solidFill>
              </a:rPr>
              <a:t>Deployment</a:t>
            </a:r>
          </a:p>
          <a:p>
            <a:pPr>
              <a:defRPr sz="1600"/>
            </a:pPr>
            <a:r>
              <a:t>metadata:</a:t>
            </a:r>
          </a:p>
          <a:p>
            <a:pPr>
              <a:defRPr sz="1600"/>
            </a:pPr>
            <a:r>
              <a:t>  name: </a:t>
            </a:r>
            <a:r>
              <a:rPr b="1">
                <a:solidFill>
                  <a:srgbClr val="FF22E9"/>
                </a:solidFill>
              </a:rPr>
              <a:t>boutique</a:t>
            </a:r>
          </a:p>
          <a:p>
            <a:pPr>
              <a:defRPr sz="1600"/>
            </a:pPr>
            <a:r>
              <a:t>spec:</a:t>
            </a:r>
          </a:p>
          <a:p>
            <a:pPr>
              <a:defRPr sz="1600"/>
            </a:pPr>
            <a:r>
              <a:t>  selector:</a:t>
            </a:r>
          </a:p>
          <a:p>
            <a:pPr>
              <a:defRPr sz="1600"/>
            </a:pPr>
            <a:r>
              <a:t>    matchLabels:</a:t>
            </a:r>
          </a:p>
          <a:p>
            <a:pPr>
              <a:defRPr sz="1600"/>
            </a:pPr>
            <a:r>
              <a:t>      app: boutique</a:t>
            </a:r>
          </a:p>
          <a:p>
            <a:pPr>
              <a:defRPr sz="1600"/>
            </a:pPr>
            <a:r>
              <a:t>  template:</a:t>
            </a:r>
          </a:p>
          <a:p>
            <a:pPr>
              <a:defRPr sz="1600"/>
            </a:pPr>
            <a:r>
              <a:t>    metadata:</a:t>
            </a:r>
          </a:p>
          <a:p>
            <a:pPr>
              <a:defRPr sz="1600"/>
            </a:pPr>
            <a:r>
              <a:t>      labels:</a:t>
            </a:r>
          </a:p>
          <a:p>
            <a:pPr>
              <a:defRPr sz="1600"/>
            </a:pPr>
            <a:r>
              <a:t>        app: boutique</a:t>
            </a:r>
          </a:p>
          <a:p>
            <a:pPr>
              <a:defRPr sz="1600"/>
            </a:pPr>
            <a:r>
              <a:t>    spec:</a:t>
            </a:r>
          </a:p>
          <a:p>
            <a:pPr>
              <a:defRPr sz="1600"/>
            </a:pPr>
            <a:r>
              <a:t>      containers:</a:t>
            </a:r>
          </a:p>
          <a:p>
            <a:pPr>
              <a:defRPr sz="1600"/>
            </a:pPr>
            <a:r>
              <a:t>        - name: serveur</a:t>
            </a:r>
          </a:p>
          <a:p>
            <a:pPr>
              <a:defRPr sz="1600"/>
            </a:pPr>
            <a:r>
              <a:t>          image: nginx:alpine</a:t>
            </a:r>
          </a:p>
          <a:p>
            <a:pPr>
              <a:defRPr sz="1600"/>
            </a:pPr>
            <a:r>
              <a:t>          ports:</a:t>
            </a:r>
          </a:p>
          <a:p>
            <a:pPr>
              <a:defRPr sz="1600"/>
            </a:pPr>
            <a:r>
              <a:t>            - containerPort: 80</a:t>
            </a:r>
          </a:p>
          <a:p>
            <a:pPr>
              <a:defRPr sz="1600">
                <a:solidFill>
                  <a:srgbClr val="77BB41"/>
                </a:solidFill>
              </a:defRPr>
            </a:pPr>
            <a:r>
              <a:t>          </a:t>
            </a:r>
            <a:r>
              <a:rPr b="1"/>
              <a:t>resources:</a:t>
            </a:r>
            <a:endParaRPr b="1"/>
          </a:p>
          <a:p>
            <a:pPr>
              <a:defRPr b="1" sz="1600">
                <a:solidFill>
                  <a:srgbClr val="77BB41"/>
                </a:solidFill>
              </a:defRPr>
            </a:pPr>
            <a:r>
              <a:t>            requests:</a:t>
            </a:r>
          </a:p>
          <a:p>
            <a:pPr>
              <a:defRPr b="1" sz="1600">
                <a:solidFill>
                  <a:srgbClr val="77BB41"/>
                </a:solidFill>
              </a:defRPr>
            </a:pPr>
            <a:r>
              <a:t>              cpu: 10m   # 10 milli-cpu =&gt; 0.01 CPU requis</a:t>
            </a:r>
          </a:p>
        </p:txBody>
      </p:sp>
      <p:sp>
        <p:nvSpPr>
          <p:cNvPr id="361" name="apiVersion: autoscaling/v1…"/>
          <p:cNvSpPr txBox="1"/>
          <p:nvPr/>
        </p:nvSpPr>
        <p:spPr>
          <a:xfrm>
            <a:off x="6002239" y="3456503"/>
            <a:ext cx="3957411" cy="2840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autoscaling/v1</a:t>
            </a:r>
          </a:p>
          <a:p>
            <a:pPr>
              <a:defRPr sz="1600"/>
            </a:pPr>
            <a:r>
              <a:t>kind: HorizontalPodAutoscaler</a:t>
            </a:r>
          </a:p>
          <a:p>
            <a:pPr>
              <a:defRPr sz="1600"/>
            </a:pPr>
            <a:r>
              <a:t>metadata:</a:t>
            </a:r>
          </a:p>
          <a:p>
            <a:pPr>
              <a:defRPr sz="1600"/>
            </a:pPr>
            <a:r>
              <a:t>  name: hpa-boutique</a:t>
            </a:r>
          </a:p>
          <a:p>
            <a:pPr>
              <a:defRPr sz="1600"/>
            </a:pPr>
            <a:r>
              <a:t>spec:</a:t>
            </a:r>
          </a:p>
          <a:p>
            <a:pPr>
              <a:defRPr sz="1600"/>
            </a:pPr>
            <a:r>
              <a:t>  maxReplicas: 10  # minReplicas = 1 par défaut</a:t>
            </a:r>
          </a:p>
          <a:p>
            <a:pPr>
              <a:defRPr sz="1600"/>
            </a:pPr>
            <a:r>
              <a:t>  scaleTargetRef:</a:t>
            </a:r>
          </a:p>
          <a:p>
            <a:pPr>
              <a:defRPr sz="1600"/>
            </a:pPr>
            <a:r>
              <a:t>    apiVersion: apps/v1</a:t>
            </a:r>
          </a:p>
          <a:p>
            <a:pPr>
              <a:defRPr sz="1600"/>
            </a:pPr>
            <a:r>
              <a:t>    kind: </a:t>
            </a:r>
            <a:r>
              <a:rPr b="1">
                <a:solidFill>
                  <a:srgbClr val="FF22E9"/>
                </a:solidFill>
              </a:rPr>
              <a:t>Deployment</a:t>
            </a:r>
          </a:p>
          <a:p>
            <a:pPr>
              <a:defRPr sz="1600"/>
            </a:pPr>
            <a:r>
              <a:t>    name: </a:t>
            </a:r>
            <a:r>
              <a:rPr b="1">
                <a:solidFill>
                  <a:srgbClr val="FF22E9"/>
                </a:solidFill>
              </a:rPr>
              <a:t>boutique</a:t>
            </a:r>
          </a:p>
          <a:p>
            <a:pPr>
              <a:defRPr sz="1600"/>
            </a:pPr>
            <a:r>
              <a:t>  targetCPUUtilizationPercentage: 50</a:t>
            </a:r>
          </a:p>
        </p:txBody>
      </p:sp>
      <p:sp>
        <p:nvSpPr>
          <p:cNvPr id="362" name="Formule pour le nombre de replicas : desiredReplicas = ceil[currentReplicas * (currentMetricValue / desiredMetricValue)]"/>
          <p:cNvSpPr txBox="1"/>
          <p:nvPr/>
        </p:nvSpPr>
        <p:spPr>
          <a:xfrm>
            <a:off x="1001521" y="6369419"/>
            <a:ext cx="10087358" cy="300595"/>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lvl1pPr>
              <a:defRPr i="1" sz="1600">
                <a:solidFill>
                  <a:srgbClr val="4E5AB9"/>
                </a:solidFill>
              </a:defRPr>
            </a:lvl1pPr>
          </a:lstStyle>
          <a:p>
            <a:pPr/>
            <a:r>
              <a:t>Formule pour le nombre de replicas : desiredReplicas = ceil[currentReplicas * (currentMetricValue / desiredMetricValue)]</a:t>
            </a:r>
          </a:p>
        </p:txBody>
      </p:sp>
      <p:sp>
        <p:nvSpPr>
          <p:cNvPr id="363" name="Numéro de diapositive"/>
          <p:cNvSpPr txBox="1"/>
          <p:nvPr>
            <p:ph type="sldNum" sz="quarter" idx="2"/>
          </p:nvPr>
        </p:nvSpPr>
        <p:spPr>
          <a:xfrm>
            <a:off x="11461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5" name="Titre 1"/>
          <p:cNvSpPr txBox="1"/>
          <p:nvPr/>
        </p:nvSpPr>
        <p:spPr>
          <a:xfrm>
            <a:off x="3041505" y="155119"/>
            <a:ext cx="6907387"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sz="4400">
                <a:solidFill>
                  <a:srgbClr val="06516F"/>
                </a:solidFill>
                <a:latin typeface="Segoe UI Light"/>
                <a:ea typeface="Segoe UI Light"/>
                <a:cs typeface="Segoe UI Light"/>
                <a:sym typeface="Segoe UI Light"/>
              </a:defRPr>
            </a:pPr>
            <a:r>
              <a:t>Définition de ressources :</a:t>
            </a:r>
            <a:br/>
            <a:r>
              <a:t>requests/limits CPU/mémoire</a:t>
            </a:r>
          </a:p>
        </p:txBody>
      </p:sp>
      <p:pic>
        <p:nvPicPr>
          <p:cNvPr id="36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6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6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69" name="La section resources que l’on peut trouver dans les spécifications de conteneurs ne sert pas seulement pour le fonctionnement de l’Horizontal Pod Autoscaler. Elle permet avant tout d’informer Kubernetes quant aux quantité minimale de mémoire et/ou de pui"/>
          <p:cNvSpPr txBox="1"/>
          <p:nvPr/>
        </p:nvSpPr>
        <p:spPr>
          <a:xfrm>
            <a:off x="4092292" y="1663921"/>
            <a:ext cx="7485551" cy="500668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La section resources que l’on peut trouver dans les spécifications de conteneurs ne sert pas seulement pour le fonctionnement de l’Horizontal Pod Autoscaler.</a:t>
            </a:r>
            <a:br/>
            <a:r>
              <a:t>Elle permet avant tout d’informer Kubernetes quant aux quantité minimale de mémoire et/ou de puissance minimale de processeur requises pour garantir le bon fonctionnement des processus qu’accueilleront les pods et également les limites (garde-fous) en terme de maxima autorisés quant à ces mêmes ressources.</a:t>
            </a:r>
            <a:br/>
            <a:r>
              <a:t>Pour les premières (prérequis), cela peut influencer le scheduler dans son choix des nœuds sur lesquels placer les nouveaux pods. En effet, si au moment du choix du placement certain nœuds ne disposent pas ou plus de suffisamment de ressources pour satisfaire les « exigences » (requests) définies alors les nœuds en question seront écartés de la liste des destinataires potentiels.</a:t>
            </a:r>
          </a:p>
          <a:p>
            <a:pPr/>
            <a:r>
              <a:t>En ce qui concerne les limites (garde-fous comme j’aime à les appeler), il n’y en a pas par défaut.</a:t>
            </a:r>
            <a:br/>
            <a:r>
              <a:t>Si l’on en définit alors cela préviendra le risque d’accaparement des ressources consommées par un conteneur au détriment d’autres conteneurs ou, le cas échéant, des programmes qui tournent nativement sur le nœud.</a:t>
            </a:r>
          </a:p>
        </p:txBody>
      </p:sp>
      <p:sp>
        <p:nvSpPr>
          <p:cNvPr id="370" name="apiVersion: v1…"/>
          <p:cNvSpPr txBox="1"/>
          <p:nvPr/>
        </p:nvSpPr>
        <p:spPr>
          <a:xfrm>
            <a:off x="600349" y="449357"/>
            <a:ext cx="3199346" cy="6142595"/>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v1</a:t>
            </a:r>
          </a:p>
          <a:p>
            <a:pPr>
              <a:defRPr sz="1600"/>
            </a:pPr>
            <a:r>
              <a:t>kind: Pod</a:t>
            </a:r>
          </a:p>
          <a:p>
            <a:pPr>
              <a:defRPr sz="1600"/>
            </a:pPr>
            <a:r>
              <a:t>metadata:</a:t>
            </a:r>
          </a:p>
          <a:p>
            <a:pPr>
              <a:defRPr sz="1600"/>
            </a:pPr>
            <a:r>
              <a:t>  name: frontend</a:t>
            </a:r>
          </a:p>
          <a:p>
            <a:pPr>
              <a:defRPr sz="1600"/>
            </a:pPr>
            <a:r>
              <a:t>spec:</a:t>
            </a:r>
          </a:p>
          <a:p>
            <a:pPr>
              <a:defRPr sz="1600"/>
            </a:pPr>
            <a:r>
              <a:t>  containers:</a:t>
            </a:r>
          </a:p>
          <a:p>
            <a:pPr>
              <a:defRPr sz="1600"/>
            </a:pPr>
            <a:r>
              <a:t>  - name: app</a:t>
            </a:r>
          </a:p>
          <a:p>
            <a:pPr>
              <a:defRPr sz="1600"/>
            </a:pPr>
            <a:r>
              <a:t>    image: frontend:1</a:t>
            </a:r>
          </a:p>
          <a:p>
            <a:pPr>
              <a:defRPr b="1" sz="1600">
                <a:solidFill>
                  <a:srgbClr val="77BB41"/>
                </a:solidFill>
              </a:defRPr>
            </a:pPr>
            <a:r>
              <a:t>    resources:</a:t>
            </a:r>
          </a:p>
          <a:p>
            <a:pPr>
              <a:defRPr b="1" sz="1600">
                <a:solidFill>
                  <a:srgbClr val="77BB41"/>
                </a:solidFill>
              </a:defRPr>
            </a:pPr>
            <a:r>
              <a:t>      requests:</a:t>
            </a:r>
          </a:p>
          <a:p>
            <a:pPr>
              <a:defRPr b="1" sz="1600">
                <a:solidFill>
                  <a:srgbClr val="77BB41"/>
                </a:solidFill>
              </a:defRPr>
            </a:pPr>
            <a:r>
              <a:t>        memory: "64Mi"   # Mebioctets</a:t>
            </a:r>
          </a:p>
          <a:p>
            <a:pPr>
              <a:defRPr b="1" sz="1600">
                <a:solidFill>
                  <a:srgbClr val="77BB41"/>
                </a:solidFill>
              </a:defRPr>
            </a:pPr>
            <a:r>
              <a:t>        cpu: "1"   # 1 cœur de CPU</a:t>
            </a:r>
          </a:p>
          <a:p>
            <a:pPr>
              <a:defRPr b="1" sz="1600">
                <a:solidFill>
                  <a:srgbClr val="77BB41"/>
                </a:solidFill>
              </a:defRPr>
            </a:pPr>
            <a:r>
              <a:t>      limits:</a:t>
            </a:r>
          </a:p>
          <a:p>
            <a:pPr>
              <a:defRPr b="1" sz="1600">
                <a:solidFill>
                  <a:srgbClr val="77BB41"/>
                </a:solidFill>
              </a:defRPr>
            </a:pPr>
            <a:r>
              <a:t>        memory: "96Mi"   # 2^20 octets</a:t>
            </a:r>
          </a:p>
          <a:p>
            <a:pPr>
              <a:defRPr b="1" sz="1600">
                <a:solidFill>
                  <a:srgbClr val="77BB41"/>
                </a:solidFill>
              </a:defRPr>
            </a:pPr>
            <a:r>
              <a:t>        cpu: "3"   # 3 cœurs de CPU</a:t>
            </a:r>
          </a:p>
          <a:p>
            <a:pPr>
              <a:defRPr sz="1600"/>
            </a:pPr>
            <a:r>
              <a:t>  - name: log-aggregator</a:t>
            </a:r>
          </a:p>
          <a:p>
            <a:pPr>
              <a:defRPr sz="1600"/>
            </a:pPr>
            <a:r>
              <a:t>    image: logaggre:2</a:t>
            </a:r>
          </a:p>
          <a:p>
            <a:pPr>
              <a:defRPr b="1" sz="1600">
                <a:solidFill>
                  <a:srgbClr val="77BB41"/>
                </a:solidFill>
              </a:defRPr>
            </a:pPr>
            <a:r>
              <a:t>    resources:</a:t>
            </a:r>
          </a:p>
          <a:p>
            <a:pPr>
              <a:defRPr b="1" sz="1600">
                <a:solidFill>
                  <a:srgbClr val="77BB41"/>
                </a:solidFill>
              </a:defRPr>
            </a:pPr>
            <a:r>
              <a:t>      requests:</a:t>
            </a:r>
          </a:p>
          <a:p>
            <a:pPr>
              <a:defRPr b="1" sz="1600">
                <a:solidFill>
                  <a:srgbClr val="77BB41"/>
                </a:solidFill>
              </a:defRPr>
            </a:pPr>
            <a:r>
              <a:t>        memory: "30M"   # Megaoctets</a:t>
            </a:r>
          </a:p>
          <a:p>
            <a:pPr>
              <a:defRPr b="1" sz="1600">
                <a:solidFill>
                  <a:srgbClr val="77BB41"/>
                </a:solidFill>
              </a:defRPr>
            </a:pPr>
            <a:r>
              <a:t>        cpu: "150m"   # 15% de CPU</a:t>
            </a:r>
          </a:p>
          <a:p>
            <a:pPr>
              <a:defRPr b="1" sz="1600">
                <a:solidFill>
                  <a:srgbClr val="77BB41"/>
                </a:solidFill>
              </a:defRPr>
            </a:pPr>
            <a:r>
              <a:t>      limits:</a:t>
            </a:r>
          </a:p>
          <a:p>
            <a:pPr>
              <a:defRPr b="1" sz="1600">
                <a:solidFill>
                  <a:srgbClr val="77BB41"/>
                </a:solidFill>
              </a:defRPr>
            </a:pPr>
            <a:r>
              <a:t>        memory: "50M"   # 10^6 octets</a:t>
            </a:r>
          </a:p>
          <a:p>
            <a:pPr>
              <a:defRPr b="1" sz="1600">
                <a:solidFill>
                  <a:srgbClr val="77BB41"/>
                </a:solidFill>
              </a:defRPr>
            </a:pPr>
            <a:r>
              <a:t>        cpu: "250m"   # 25% de CPU</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372"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3" name="$ k run avant --image nginx:alpine…"/>
          <p:cNvSpPr txBox="1"/>
          <p:nvPr/>
        </p:nvSpPr>
        <p:spPr>
          <a:xfrm>
            <a:off x="2476058" y="150298"/>
            <a:ext cx="3013379" cy="6557403"/>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300"/>
            </a:pPr>
            <a:r>
              <a:t>$ k run avant --image nginx:alpine</a:t>
            </a:r>
          </a:p>
          <a:p>
            <a:pPr>
              <a:defRPr sz="1300"/>
            </a:pPr>
          </a:p>
          <a:p>
            <a:pPr>
              <a:defRPr sz="1300"/>
            </a:pPr>
            <a:r>
              <a:t>$ cat un-limit-par-range.yaml</a:t>
            </a:r>
          </a:p>
          <a:p>
            <a:pPr>
              <a:defRPr sz="1300"/>
            </a:pPr>
            <a:r>
              <a:t>apiVersion: v1</a:t>
            </a:r>
          </a:p>
          <a:p>
            <a:pPr>
              <a:defRPr sz="1300"/>
            </a:pPr>
            <a:r>
              <a:t>kind: LimitRange</a:t>
            </a:r>
          </a:p>
          <a:p>
            <a:pPr>
              <a:defRPr sz="1300"/>
            </a:pPr>
            <a:r>
              <a:t>metadata:</a:t>
            </a:r>
          </a:p>
          <a:p>
            <a:pPr>
              <a:defRPr sz="1300"/>
            </a:pPr>
            <a:r>
              <a:t>  name: reglages-par-defaut</a:t>
            </a:r>
          </a:p>
          <a:p>
            <a:pPr>
              <a:defRPr sz="1300"/>
            </a:pPr>
            <a:r>
              <a:t>spec:</a:t>
            </a:r>
          </a:p>
          <a:p>
            <a:pPr>
              <a:defRPr sz="1300"/>
            </a:pPr>
            <a:r>
              <a:t>  limits:</a:t>
            </a:r>
          </a:p>
          <a:p>
            <a:pPr>
              <a:defRPr sz="1300"/>
            </a:pPr>
            <a:r>
              <a:t>    - type: Pod</a:t>
            </a:r>
          </a:p>
          <a:p>
            <a:pPr>
              <a:defRPr sz="1300"/>
            </a:pPr>
            <a:r>
              <a:t>      max:</a:t>
            </a:r>
          </a:p>
          <a:p>
            <a:pPr>
              <a:defRPr sz="1300"/>
            </a:pPr>
            <a:r>
              <a:t>        cpu: 2</a:t>
            </a:r>
          </a:p>
          <a:p>
            <a:pPr>
              <a:defRPr sz="1300"/>
            </a:pPr>
            <a:r>
              <a:t>        memory: 300Mi</a:t>
            </a:r>
          </a:p>
          <a:p>
            <a:pPr>
              <a:defRPr sz="1300"/>
            </a:pPr>
            <a:r>
              <a:t>    - type: Container</a:t>
            </a:r>
          </a:p>
          <a:p>
            <a:pPr>
              <a:defRPr sz="1300"/>
            </a:pPr>
            <a:r>
              <a:t>      max:</a:t>
            </a:r>
          </a:p>
          <a:p>
            <a:pPr>
              <a:defRPr sz="1300"/>
            </a:pPr>
            <a:r>
              <a:t>        cpu: 1</a:t>
            </a:r>
          </a:p>
          <a:p>
            <a:pPr>
              <a:defRPr sz="1300"/>
            </a:pPr>
            <a:r>
              <a:t>        memory: 240Mi</a:t>
            </a:r>
          </a:p>
          <a:p>
            <a:pPr>
              <a:defRPr sz="1300"/>
            </a:pPr>
            <a:r>
              <a:t>      default:</a:t>
            </a:r>
          </a:p>
          <a:p>
            <a:pPr>
              <a:defRPr sz="1300"/>
            </a:pPr>
            <a:r>
              <a:t>        cpu: 300m</a:t>
            </a:r>
          </a:p>
          <a:p>
            <a:pPr>
              <a:defRPr sz="1300"/>
            </a:pPr>
            <a:r>
              <a:t>        memory: 200Mi</a:t>
            </a:r>
          </a:p>
          <a:p>
            <a:pPr>
              <a:defRPr sz="1300"/>
            </a:pPr>
            <a:r>
              <a:t>      defaultRequest:</a:t>
            </a:r>
          </a:p>
          <a:p>
            <a:pPr>
              <a:defRPr sz="1300"/>
            </a:pPr>
            <a:r>
              <a:t>        cpu: 200m</a:t>
            </a:r>
          </a:p>
          <a:p>
            <a:pPr>
              <a:defRPr sz="1300"/>
            </a:pPr>
            <a:r>
              <a:t>        memory: 100Mi</a:t>
            </a:r>
          </a:p>
          <a:p>
            <a:pPr>
              <a:defRPr sz="1300"/>
            </a:pPr>
            <a:r>
              <a:t>      maxLimitRequestRatio:</a:t>
            </a:r>
          </a:p>
          <a:p>
            <a:pPr>
              <a:defRPr sz="1300"/>
            </a:pPr>
            <a:r>
              <a:t>        cpu: 4 </a:t>
            </a:r>
          </a:p>
          <a:p>
            <a:pPr>
              <a:defRPr sz="1300"/>
            </a:pPr>
            <a:r>
              <a:t>        memory: 2</a:t>
            </a:r>
          </a:p>
          <a:p>
            <a:pPr>
              <a:defRPr sz="1300"/>
            </a:pPr>
          </a:p>
          <a:p>
            <a:pPr>
              <a:defRPr sz="1300"/>
            </a:pPr>
            <a:r>
              <a:t>$ k create -f un-limit-par-range.yaml </a:t>
            </a:r>
          </a:p>
          <a:p>
            <a:pPr>
              <a:defRPr sz="1300"/>
            </a:pPr>
          </a:p>
          <a:p>
            <a:pPr>
              <a:defRPr sz="1300"/>
            </a:pPr>
            <a:r>
              <a:t>$ k run apres --image nginx:alpine</a:t>
            </a:r>
          </a:p>
          <a:p>
            <a:pPr>
              <a:defRPr sz="1300"/>
            </a:pPr>
          </a:p>
          <a:p>
            <a:pPr>
              <a:defRPr sz="1300"/>
            </a:pPr>
            <a:r>
              <a:t>$ k describe po avant apres</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5" name="Titre 1"/>
          <p:cNvSpPr txBox="1"/>
          <p:nvPr/>
        </p:nvSpPr>
        <p:spPr>
          <a:xfrm>
            <a:off x="653905" y="802819"/>
            <a:ext cx="966645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Mises à jour : rolling updates et rollbacks</a:t>
            </a:r>
          </a:p>
        </p:txBody>
      </p:sp>
      <p:pic>
        <p:nvPicPr>
          <p:cNvPr id="37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7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7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79" name="Tôt ou tard, tout programme, tout au moins la plupart, connaît des modifications, améliorations, corrections. Il en va de même pour ceux qui s’exécutent dans des conteneurs.…"/>
          <p:cNvSpPr txBox="1"/>
          <p:nvPr/>
        </p:nvSpPr>
        <p:spPr>
          <a:xfrm>
            <a:off x="675992" y="1727422"/>
            <a:ext cx="10466877" cy="413038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Tôt ou tard, tout programme, tout au moins la plupart, connaît des modifications, améliorations, corrections.</a:t>
            </a:r>
            <a:br/>
            <a:r>
              <a:t>Il en va de même pour ceux qui s’exécutent dans des conteneurs.</a:t>
            </a:r>
          </a:p>
          <a:p>
            <a:pPr/>
            <a:r>
              <a:t>Dans ce cas, c’est une image plus moderne, incluant le programme, qui est générée pour succéder à une image de version plus ancienne, une image étant immuable par nature.</a:t>
            </a:r>
          </a:p>
          <a:p>
            <a:pPr/>
            <a:r>
              <a:t>Un orchestrateur ayant pour vocation de garantir un taux maximal de disponibilité, le basculement d’une ancienne version à une nouvelle ne doit pas entraîner de discontinuité dans le service rendu (par les déploiements ou les statefulsets notamment).</a:t>
            </a:r>
          </a:p>
          <a:p>
            <a:pPr/>
            <a:r>
              <a:t>Pour éviter tout risque d’interruption de service, différentes techniques de mises à jour ont été imaginées.</a:t>
            </a:r>
            <a:br/>
            <a:r>
              <a:t>Kubernetes adopte, par défaut, la mise à jour par roulement.</a:t>
            </a:r>
            <a:br/>
            <a:r>
              <a:t>Le principe est de remplacer une portion des replicas d’un déploiement (ou d’un statefulset), 25% par défaut, par des pods basés sur la nouvelle image, puis, quand ces derniers sont à l’état « Running », de passer à la portion suivante et ainsi de suite jusqu’à remplacement complet de l’ensemble des pods.</a:t>
            </a:r>
          </a:p>
          <a:p>
            <a:pPr/>
            <a:r>
              <a:t>Kubernetes accorde un « droit à l’erreur ». Si une mise à jour ne donne pas le résultat escompté, il est facile de l’annuler pour revenir à l’état précédent.</a:t>
            </a:r>
          </a:p>
        </p:txBody>
      </p:sp>
    </p:spTree>
  </p:cSld>
  <p:clrMapOvr>
    <a:masterClrMapping/>
  </p:clrMapOvr>
  <p:transition xmlns:p14="http://schemas.microsoft.com/office/powerpoint/2010/main" spd="med" advClick="1"/>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1" name="Titre 1"/>
          <p:cNvSpPr txBox="1"/>
          <p:nvPr/>
        </p:nvSpPr>
        <p:spPr>
          <a:xfrm>
            <a:off x="399905" y="548819"/>
            <a:ext cx="9044431"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Rolling updates et rollbacks, exemples</a:t>
            </a:r>
          </a:p>
        </p:txBody>
      </p:sp>
      <p:pic>
        <p:nvPicPr>
          <p:cNvPr id="382"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83"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84"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85" name="apiVersion: apps/v1…"/>
          <p:cNvSpPr txBox="1"/>
          <p:nvPr/>
        </p:nvSpPr>
        <p:spPr>
          <a:xfrm>
            <a:off x="764222" y="1475160"/>
            <a:ext cx="2245264" cy="4872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apps/v1</a:t>
            </a:r>
          </a:p>
          <a:p>
            <a:pPr>
              <a:defRPr sz="1600"/>
            </a:pPr>
            <a:r>
              <a:t>kind: Deployment</a:t>
            </a:r>
          </a:p>
          <a:p>
            <a:pPr>
              <a:defRPr sz="1600"/>
            </a:pPr>
            <a:r>
              <a:t>metadata:</a:t>
            </a:r>
          </a:p>
          <a:p>
            <a:pPr>
              <a:defRPr sz="1600"/>
            </a:pPr>
            <a:r>
              <a:t>  name: boutique</a:t>
            </a:r>
          </a:p>
          <a:p>
            <a:pPr>
              <a:defRPr sz="1600"/>
            </a:pPr>
            <a:r>
              <a:t>  labels:</a:t>
            </a:r>
          </a:p>
          <a:p>
            <a:pPr>
              <a:defRPr sz="1600"/>
            </a:pPr>
            <a:r>
              <a:t>    app: boutique</a:t>
            </a:r>
          </a:p>
          <a:p>
            <a:pPr>
              <a:defRPr sz="1600"/>
            </a:pPr>
            <a:r>
              <a:t>spec:</a:t>
            </a:r>
          </a:p>
          <a:p>
            <a:pPr>
              <a:defRPr sz="1600"/>
            </a:pPr>
            <a:r>
              <a:t>  replicas: 12</a:t>
            </a:r>
          </a:p>
          <a:p>
            <a:pPr>
              <a:defRPr sz="1600"/>
            </a:pPr>
            <a:r>
              <a:t>  selector:</a:t>
            </a:r>
          </a:p>
          <a:p>
            <a:pPr>
              <a:defRPr sz="1600"/>
            </a:pPr>
            <a:r>
              <a:t>    matchLabels:</a:t>
            </a:r>
          </a:p>
          <a:p>
            <a:pPr>
              <a:defRPr sz="1600"/>
            </a:pPr>
            <a:r>
              <a:t>      app: boutique</a:t>
            </a:r>
          </a:p>
          <a:p>
            <a:pPr>
              <a:defRPr sz="1600"/>
            </a:pPr>
            <a:r>
              <a:t>  template:</a:t>
            </a:r>
          </a:p>
          <a:p>
            <a:pPr>
              <a:defRPr sz="1600"/>
            </a:pPr>
            <a:r>
              <a:t>    metadata:</a:t>
            </a:r>
          </a:p>
          <a:p>
            <a:pPr>
              <a:defRPr sz="1600"/>
            </a:pPr>
            <a:r>
              <a:t>      labels:</a:t>
            </a:r>
          </a:p>
          <a:p>
            <a:pPr>
              <a:defRPr sz="1600"/>
            </a:pPr>
            <a:r>
              <a:t>        app: boutique</a:t>
            </a:r>
          </a:p>
          <a:p>
            <a:pPr>
              <a:defRPr sz="1600"/>
            </a:pPr>
            <a:r>
              <a:t>    spec:</a:t>
            </a:r>
          </a:p>
          <a:p>
            <a:pPr>
              <a:defRPr sz="1600"/>
            </a:pPr>
            <a:r>
              <a:t>      containers:</a:t>
            </a:r>
          </a:p>
          <a:p>
            <a:pPr>
              <a:defRPr sz="1600"/>
            </a:pPr>
            <a:r>
              <a:t>        - name: serveurweb</a:t>
            </a:r>
          </a:p>
          <a:p>
            <a:pPr>
              <a:defRPr sz="1600"/>
            </a:pPr>
            <a:r>
              <a:t>          image: nginx:</a:t>
            </a:r>
            <a:r>
              <a:rPr b="1">
                <a:solidFill>
                  <a:srgbClr val="77BB41"/>
                </a:solidFill>
              </a:rPr>
              <a:t>1.18</a:t>
            </a:r>
          </a:p>
        </p:txBody>
      </p:sp>
      <p:sp>
        <p:nvSpPr>
          <p:cNvPr id="386" name="Espace réservé du contenu 2"/>
          <p:cNvSpPr txBox="1"/>
          <p:nvPr/>
        </p:nvSpPr>
        <p:spPr>
          <a:xfrm>
            <a:off x="3179836" y="1599037"/>
            <a:ext cx="8307116" cy="406632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Mise en place d’une version initiale du déploiement :</a:t>
            </a:r>
            <a:br/>
            <a:r>
              <a:t>    </a:t>
            </a:r>
            <a:r>
              <a:rPr b="0" sz="1746">
                <a:latin typeface="Courier New"/>
                <a:ea typeface="Courier New"/>
                <a:cs typeface="Courier New"/>
                <a:sym typeface="Courier New"/>
              </a:rPr>
              <a:t>kubectl create -f deploiement-boutique.yaml</a:t>
            </a:r>
            <a:endParaRPr b="0" sz="1746">
              <a:latin typeface="Courier New"/>
              <a:ea typeface="Courier New"/>
              <a:cs typeface="Courier New"/>
              <a:sym typeface="Courier New"/>
            </a:endParaRPr>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Deux façons de déclencher la mise à jour par roulement :</a:t>
            </a:r>
            <a:br/>
            <a:r>
              <a:t>    </a:t>
            </a:r>
            <a:r>
              <a:rPr b="0" sz="1746">
                <a:latin typeface="Courier New"/>
                <a:ea typeface="Courier New"/>
                <a:cs typeface="Courier New"/>
                <a:sym typeface="Courier New"/>
              </a:rPr>
              <a:t>- kubectl set image deploy boutique serveurweb=nginx:</a:t>
            </a:r>
            <a:r>
              <a:rPr sz="1746">
                <a:solidFill>
                  <a:srgbClr val="B91611"/>
                </a:solidFill>
                <a:latin typeface="Courier New"/>
                <a:ea typeface="Courier New"/>
                <a:cs typeface="Courier New"/>
                <a:sym typeface="Courier New"/>
              </a:rPr>
              <a:t>1.27</a:t>
            </a:r>
            <a:br>
              <a:rPr b="0" sz="1746">
                <a:latin typeface="Courier New"/>
                <a:ea typeface="Courier New"/>
                <a:cs typeface="Courier New"/>
                <a:sym typeface="Courier New"/>
              </a:rPr>
            </a:br>
            <a:r>
              <a:rPr b="0" sz="1746">
                <a:latin typeface="Courier New"/>
                <a:ea typeface="Courier New"/>
                <a:cs typeface="Courier New"/>
                <a:sym typeface="Courier New"/>
              </a:rPr>
              <a:t>  - Éditer le manifeste pour y modifier la valeur de image</a:t>
            </a:r>
            <a:br>
              <a:rPr b="0" sz="1746">
                <a:latin typeface="Courier New"/>
                <a:ea typeface="Courier New"/>
                <a:cs typeface="Courier New"/>
                <a:sym typeface="Courier New"/>
              </a:rPr>
            </a:br>
            <a:r>
              <a:rPr b="0" sz="1746">
                <a:latin typeface="Courier New"/>
                <a:ea typeface="Courier New"/>
                <a:cs typeface="Courier New"/>
                <a:sym typeface="Courier New"/>
              </a:rPr>
              <a:t>    puis exécuter kubectl apply -f deploiement-boutique.yaml</a:t>
            </a:r>
            <a:endParaRPr b="0" sz="1746">
              <a:latin typeface="Courier New"/>
              <a:ea typeface="Courier New"/>
              <a:cs typeface="Courier New"/>
              <a:sym typeface="Courier New"/>
            </a:endParaRPr>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Pour suivre la progression de la mise à jour :</a:t>
            </a:r>
            <a:br/>
            <a:r>
              <a:t>    </a:t>
            </a:r>
            <a:r>
              <a:rPr b="0" sz="1746">
                <a:latin typeface="Courier New"/>
                <a:ea typeface="Courier New"/>
                <a:cs typeface="Courier New"/>
                <a:sym typeface="Courier New"/>
              </a:rPr>
              <a:t>kubectl rollout status deploy boutique</a:t>
            </a:r>
            <a:endParaRPr b="0" sz="1746">
              <a:latin typeface="Courier New"/>
              <a:ea typeface="Courier New"/>
              <a:cs typeface="Courier New"/>
              <a:sym typeface="Courier New"/>
            </a:endParaRPr>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Pour annuler une mise à jour et revenir à l’état précédent :</a:t>
            </a:r>
            <a:br/>
            <a:r>
              <a:t>    </a:t>
            </a:r>
            <a:r>
              <a:rPr b="0" sz="1746">
                <a:latin typeface="Courier New"/>
                <a:ea typeface="Courier New"/>
                <a:cs typeface="Courier New"/>
                <a:sym typeface="Courier New"/>
              </a:rPr>
              <a:t>kubectl rollout undo deploy boutique</a:t>
            </a:r>
            <a:endParaRPr b="0" sz="1746">
              <a:latin typeface="Courier New"/>
              <a:ea typeface="Courier New"/>
              <a:cs typeface="Courier New"/>
              <a:sym typeface="Courier New"/>
            </a:endParaRPr>
          </a:p>
          <a:p>
            <a:pPr marL="221742" indent="-221742" defTabSz="886968">
              <a:lnSpc>
                <a:spcPct val="90000"/>
              </a:lnSpc>
              <a:spcBef>
                <a:spcPts val="900"/>
              </a:spcBef>
              <a:buClr>
                <a:srgbClr val="4AA5B7"/>
              </a:buClr>
              <a:buSzPct val="100000"/>
              <a:buFont typeface="Arial"/>
              <a:buChar char="•"/>
              <a:defRPr b="1" sz="1940">
                <a:latin typeface="+mj-lt"/>
                <a:ea typeface="+mj-ea"/>
                <a:cs typeface="+mj-cs"/>
                <a:sym typeface="Segoe UI"/>
              </a:defRPr>
            </a:pPr>
            <a:r>
              <a:t>Et pour avoir l’historique des mises à jour :</a:t>
            </a:r>
            <a:br/>
            <a:r>
              <a:t>    </a:t>
            </a:r>
            <a:r>
              <a:rPr b="0" sz="1746">
                <a:latin typeface="Courier New"/>
                <a:ea typeface="Courier New"/>
                <a:cs typeface="Courier New"/>
                <a:sym typeface="Courier New"/>
              </a:rPr>
              <a:t>kubectl rollout history deploy boutique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388" name="Titre 1"/>
          <p:cNvSpPr txBox="1"/>
          <p:nvPr/>
        </p:nvSpPr>
        <p:spPr>
          <a:xfrm>
            <a:off x="653905" y="675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Ingress et contrôleur Ingress dans AKS</a:t>
            </a:r>
          </a:p>
        </p:txBody>
      </p:sp>
      <p:pic>
        <p:nvPicPr>
          <p:cNvPr id="389"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90"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91" name="Numéro de diapositive"/>
          <p:cNvSpPr txBox="1"/>
          <p:nvPr>
            <p:ph type="sldNum" sz="quarter" idx="2"/>
          </p:nvPr>
        </p:nvSpPr>
        <p:spPr>
          <a:xfrm>
            <a:off x="11148010" y="6404292"/>
            <a:ext cx="205791"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Rectangle 5"/>
          <p:cNvSpPr/>
          <p:nvPr/>
        </p:nvSpPr>
        <p:spPr>
          <a:xfrm>
            <a:off x="0" y="0"/>
            <a:ext cx="3470989" cy="6858000"/>
          </a:xfrm>
          <a:prstGeom prst="rect">
            <a:avLst/>
          </a:prstGeom>
          <a:solidFill>
            <a:srgbClr val="3B518E"/>
          </a:solidFill>
          <a:ln w="12700">
            <a:miter lim="400000"/>
          </a:ln>
        </p:spPr>
        <p:txBody>
          <a:bodyPr lIns="45719" rIns="45719" anchor="ctr"/>
          <a:lstStyle/>
          <a:p>
            <a:pPr algn="ctr">
              <a:defRPr>
                <a:solidFill>
                  <a:srgbClr val="FFFFFF"/>
                </a:solidFill>
              </a:defRPr>
            </a:pPr>
          </a:p>
        </p:txBody>
      </p:sp>
      <p:pic>
        <p:nvPicPr>
          <p:cNvPr id="122" name="Graphique 9" descr="Graphique 9"/>
          <p:cNvPicPr>
            <a:picLocks noChangeAspect="1"/>
          </p:cNvPicPr>
          <p:nvPr/>
        </p:nvPicPr>
        <p:blipFill>
          <a:blip r:embed="rId2">
            <a:extLst/>
          </a:blip>
          <a:stretch>
            <a:fillRect/>
          </a:stretch>
        </p:blipFill>
        <p:spPr>
          <a:xfrm>
            <a:off x="354184" y="428629"/>
            <a:ext cx="587417" cy="587417"/>
          </a:xfrm>
          <a:prstGeom prst="rect">
            <a:avLst/>
          </a:prstGeom>
          <a:ln w="12700">
            <a:miter lim="400000"/>
          </a:ln>
        </p:spPr>
      </p:pic>
      <p:sp>
        <p:nvSpPr>
          <p:cNvPr id="123" name="Espace réservé du texte 19"/>
          <p:cNvSpPr txBox="1"/>
          <p:nvPr/>
        </p:nvSpPr>
        <p:spPr>
          <a:xfrm>
            <a:off x="354185" y="1240233"/>
            <a:ext cx="2852417" cy="101981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nSpc>
                <a:spcPct val="90000"/>
              </a:lnSpc>
              <a:spcBef>
                <a:spcPts val="1000"/>
              </a:spcBef>
              <a:defRPr b="1" sz="2800">
                <a:solidFill>
                  <a:srgbClr val="FFFFFF"/>
                </a:solidFill>
                <a:latin typeface="+mj-lt"/>
                <a:ea typeface="+mj-ea"/>
                <a:cs typeface="+mj-cs"/>
                <a:sym typeface="Segoe UI"/>
              </a:defRPr>
            </a:pPr>
            <a:r>
              <a:t>OBJECTIFS</a:t>
            </a:r>
          </a:p>
          <a:p>
            <a:pPr>
              <a:lnSpc>
                <a:spcPct val="90000"/>
              </a:lnSpc>
              <a:spcBef>
                <a:spcPts val="1000"/>
              </a:spcBef>
              <a:defRPr b="1" sz="2800">
                <a:solidFill>
                  <a:srgbClr val="FFFFFF"/>
                </a:solidFill>
                <a:latin typeface="+mj-lt"/>
                <a:ea typeface="+mj-ea"/>
                <a:cs typeface="+mj-cs"/>
                <a:sym typeface="Segoe UI"/>
              </a:defRPr>
            </a:pPr>
            <a:r>
              <a:t>DU COURS</a:t>
            </a:r>
          </a:p>
        </p:txBody>
      </p:sp>
      <p:sp>
        <p:nvSpPr>
          <p:cNvPr id="124" name="Titre 1"/>
          <p:cNvSpPr txBox="1"/>
          <p:nvPr/>
        </p:nvSpPr>
        <p:spPr>
          <a:xfrm>
            <a:off x="3825173" y="428629"/>
            <a:ext cx="8012643" cy="542921"/>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a:lnSpc>
                <a:spcPct val="90000"/>
              </a:lnSpc>
              <a:defRPr sz="1400">
                <a:solidFill>
                  <a:srgbClr val="141E26"/>
                </a:solidFill>
                <a:latin typeface="Segoe UI Light"/>
                <a:ea typeface="Segoe UI Light"/>
                <a:cs typeface="Segoe UI Light"/>
                <a:sym typeface="Segoe UI Light"/>
              </a:defRPr>
            </a:pPr>
            <a:r>
              <a:t>AKS : Azure Kubernetes Services</a:t>
            </a:r>
            <a:endParaRPr>
              <a:solidFill>
                <a:srgbClr val="222933"/>
              </a:solidFill>
            </a:endParaRPr>
          </a:p>
          <a:p>
            <a:pPr algn="r">
              <a:lnSpc>
                <a:spcPct val="90000"/>
              </a:lnSpc>
              <a:defRPr b="1" cap="all" sz="1400">
                <a:solidFill>
                  <a:srgbClr val="3B518E"/>
                </a:solidFill>
                <a:latin typeface="+mj-lt"/>
                <a:ea typeface="+mj-ea"/>
                <a:cs typeface="+mj-cs"/>
                <a:sym typeface="Segoe UI"/>
              </a:defRPr>
            </a:pPr>
            <a:r>
              <a:t>OBJECTIFS</a:t>
            </a:r>
          </a:p>
        </p:txBody>
      </p:sp>
      <p:pic>
        <p:nvPicPr>
          <p:cNvPr id="125" name="Graphique 15" descr="Graphique 15"/>
          <p:cNvPicPr>
            <a:picLocks noChangeAspect="1"/>
          </p:cNvPicPr>
          <p:nvPr/>
        </p:nvPicPr>
        <p:blipFill>
          <a:blip r:embed="rId3">
            <a:extLst/>
          </a:blip>
          <a:stretch>
            <a:fillRect/>
          </a:stretch>
        </p:blipFill>
        <p:spPr>
          <a:xfrm>
            <a:off x="354184" y="6124781"/>
            <a:ext cx="528778" cy="528777"/>
          </a:xfrm>
          <a:prstGeom prst="rect">
            <a:avLst/>
          </a:prstGeom>
          <a:ln w="12700">
            <a:miter lim="400000"/>
          </a:ln>
        </p:spPr>
      </p:pic>
      <p:grpSp>
        <p:nvGrpSpPr>
          <p:cNvPr id="129" name="Grouper"/>
          <p:cNvGrpSpPr/>
          <p:nvPr/>
        </p:nvGrpSpPr>
        <p:grpSpPr>
          <a:xfrm>
            <a:off x="8271587" y="1242326"/>
            <a:ext cx="3566228" cy="1259797"/>
            <a:chOff x="0" y="0"/>
            <a:chExt cx="3566226" cy="1259796"/>
          </a:xfrm>
        </p:grpSpPr>
        <p:sp>
          <p:nvSpPr>
            <p:cNvPr id="126" name="Rectangle 28"/>
            <p:cNvSpPr/>
            <p:nvPr/>
          </p:nvSpPr>
          <p:spPr>
            <a:xfrm>
              <a:off x="0" y="0"/>
              <a:ext cx="3566227"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27" name="Organigramme : Entrée manuelle 27"/>
            <p:cNvSpPr/>
            <p:nvPr/>
          </p:nvSpPr>
          <p:spPr>
            <a:xfrm>
              <a:off x="0" y="691829"/>
              <a:ext cx="3566226"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3B518E">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28" name="Organigramme : Entrée manuelle 27"/>
            <p:cNvSpPr/>
            <p:nvPr/>
          </p:nvSpPr>
          <p:spPr>
            <a:xfrm flipH="1">
              <a:off x="0" y="691828"/>
              <a:ext cx="3566227"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3B518E"/>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grpSp>
        <p:nvGrpSpPr>
          <p:cNvPr id="133" name="Grouper"/>
          <p:cNvGrpSpPr/>
          <p:nvPr/>
        </p:nvGrpSpPr>
        <p:grpSpPr>
          <a:xfrm>
            <a:off x="8270171" y="2616077"/>
            <a:ext cx="3566228" cy="1259798"/>
            <a:chOff x="0" y="0"/>
            <a:chExt cx="3566227" cy="1259796"/>
          </a:xfrm>
        </p:grpSpPr>
        <p:sp>
          <p:nvSpPr>
            <p:cNvPr id="130" name="Rectangle 33"/>
            <p:cNvSpPr/>
            <p:nvPr/>
          </p:nvSpPr>
          <p:spPr>
            <a:xfrm>
              <a:off x="0" y="0"/>
              <a:ext cx="3566228"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31" name="Organigramme : Entrée manuelle 27"/>
            <p:cNvSpPr/>
            <p:nvPr/>
          </p:nvSpPr>
          <p:spPr>
            <a:xfrm>
              <a:off x="1" y="693209"/>
              <a:ext cx="3566227"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6516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32" name="Organigramme : Entrée manuelle 27"/>
            <p:cNvSpPr/>
            <p:nvPr/>
          </p:nvSpPr>
          <p:spPr>
            <a:xfrm flipH="1">
              <a:off x="0" y="693209"/>
              <a:ext cx="3566226"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6516F"/>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grpSp>
        <p:nvGrpSpPr>
          <p:cNvPr id="137" name="Grouper"/>
          <p:cNvGrpSpPr/>
          <p:nvPr/>
        </p:nvGrpSpPr>
        <p:grpSpPr>
          <a:xfrm>
            <a:off x="8271587" y="3987679"/>
            <a:ext cx="3566228" cy="1259798"/>
            <a:chOff x="0" y="0"/>
            <a:chExt cx="3566226" cy="1259796"/>
          </a:xfrm>
        </p:grpSpPr>
        <p:sp>
          <p:nvSpPr>
            <p:cNvPr id="134" name="Rectangle 37"/>
            <p:cNvSpPr/>
            <p:nvPr/>
          </p:nvSpPr>
          <p:spPr>
            <a:xfrm>
              <a:off x="0" y="0"/>
              <a:ext cx="3566227"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35" name="Organigramme : Entrée manuelle 27"/>
            <p:cNvSpPr/>
            <p:nvPr/>
          </p:nvSpPr>
          <p:spPr>
            <a:xfrm>
              <a:off x="0" y="693208"/>
              <a:ext cx="3566226"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16B9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36" name="Organigramme : Entrée manuelle 27"/>
            <p:cNvSpPr/>
            <p:nvPr/>
          </p:nvSpPr>
          <p:spPr>
            <a:xfrm flipH="1">
              <a:off x="0" y="693207"/>
              <a:ext cx="3566227" cy="5665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16B9F"/>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138" name="Titre 1"/>
          <p:cNvSpPr txBox="1"/>
          <p:nvPr/>
        </p:nvSpPr>
        <p:spPr>
          <a:xfrm>
            <a:off x="8472169" y="2668704"/>
            <a:ext cx="3128011"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a:solidFill>
                  <a:srgbClr val="FFFFFF"/>
                </a:solidFill>
                <a:latin typeface="+mj-lt"/>
                <a:ea typeface="+mj-ea"/>
                <a:cs typeface="+mj-cs"/>
                <a:sym typeface="Segoe UI"/>
              </a:defRPr>
            </a:pPr>
            <a:r>
              <a:t>Déployer des applications</a:t>
            </a:r>
            <a:br/>
            <a:r>
              <a:t>et gérer leur cycle de vie</a:t>
            </a:r>
          </a:p>
        </p:txBody>
      </p:sp>
      <p:sp>
        <p:nvSpPr>
          <p:cNvPr id="139" name="Titre 1"/>
          <p:cNvSpPr txBox="1"/>
          <p:nvPr/>
        </p:nvSpPr>
        <p:spPr>
          <a:xfrm>
            <a:off x="8475345" y="4031398"/>
            <a:ext cx="3080385"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a:solidFill>
                  <a:srgbClr val="FFFFFF"/>
                </a:solidFill>
                <a:latin typeface="+mj-lt"/>
                <a:ea typeface="+mj-ea"/>
                <a:cs typeface="+mj-cs"/>
                <a:sym typeface="Segoe UI"/>
              </a:defRPr>
            </a:pPr>
            <a:r>
              <a:t>Assurer la persistance</a:t>
            </a:r>
            <a:br/>
            <a:r>
              <a:t>des données</a:t>
            </a:r>
          </a:p>
        </p:txBody>
      </p:sp>
      <p:sp>
        <p:nvSpPr>
          <p:cNvPr id="140" name="Titre 1"/>
          <p:cNvSpPr txBox="1"/>
          <p:nvPr/>
        </p:nvSpPr>
        <p:spPr>
          <a:xfrm>
            <a:off x="8475345" y="1286045"/>
            <a:ext cx="3080385"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a:solidFill>
                  <a:srgbClr val="FFFFFF"/>
                </a:solidFill>
                <a:latin typeface="+mj-lt"/>
                <a:ea typeface="+mj-ea"/>
                <a:cs typeface="+mj-cs"/>
                <a:sym typeface="Segoe UI"/>
              </a:defRPr>
            </a:pPr>
            <a:r>
              <a:t>Présentation des concepts</a:t>
            </a:r>
            <a:br/>
            <a:r>
              <a:t>de base de Kubernetes</a:t>
            </a:r>
          </a:p>
        </p:txBody>
      </p:sp>
      <p:grpSp>
        <p:nvGrpSpPr>
          <p:cNvPr id="144" name="Grouper"/>
          <p:cNvGrpSpPr/>
          <p:nvPr/>
        </p:nvGrpSpPr>
        <p:grpSpPr>
          <a:xfrm>
            <a:off x="3825171" y="1242326"/>
            <a:ext cx="3566228" cy="1259797"/>
            <a:chOff x="0" y="0"/>
            <a:chExt cx="3566227" cy="1259796"/>
          </a:xfrm>
        </p:grpSpPr>
        <p:sp>
          <p:nvSpPr>
            <p:cNvPr id="141" name="Rectangle 26"/>
            <p:cNvSpPr/>
            <p:nvPr/>
          </p:nvSpPr>
          <p:spPr>
            <a:xfrm>
              <a:off x="0" y="0"/>
              <a:ext cx="3566228"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42" name="Organigramme : Entrée manuelle 27"/>
            <p:cNvSpPr/>
            <p:nvPr/>
          </p:nvSpPr>
          <p:spPr>
            <a:xfrm>
              <a:off x="1" y="691829"/>
              <a:ext cx="3566227"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AAD23B">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43" name="Organigramme : Entrée manuelle 27"/>
            <p:cNvSpPr/>
            <p:nvPr/>
          </p:nvSpPr>
          <p:spPr>
            <a:xfrm flipH="1">
              <a:off x="0" y="691829"/>
              <a:ext cx="3566226"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AAD23B"/>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145" name="Titre 1"/>
          <p:cNvSpPr txBox="1"/>
          <p:nvPr/>
        </p:nvSpPr>
        <p:spPr>
          <a:xfrm>
            <a:off x="4001770" y="1284404"/>
            <a:ext cx="3128011"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a:solidFill>
                  <a:srgbClr val="FFFFFF"/>
                </a:solidFill>
                <a:latin typeface="+mj-lt"/>
                <a:ea typeface="+mj-ea"/>
                <a:cs typeface="+mj-cs"/>
                <a:sym typeface="Segoe UI"/>
              </a:defRPr>
            </a:lvl1pPr>
          </a:lstStyle>
          <a:p>
            <a:pPr/>
            <a:r>
              <a:t>Rappels sur Docker : Concepts clés</a:t>
            </a:r>
          </a:p>
        </p:txBody>
      </p:sp>
      <p:grpSp>
        <p:nvGrpSpPr>
          <p:cNvPr id="149" name="Grouper"/>
          <p:cNvGrpSpPr/>
          <p:nvPr/>
        </p:nvGrpSpPr>
        <p:grpSpPr>
          <a:xfrm>
            <a:off x="8270171" y="5357126"/>
            <a:ext cx="3566228" cy="1259798"/>
            <a:chOff x="0" y="0"/>
            <a:chExt cx="3566227" cy="1259796"/>
          </a:xfrm>
        </p:grpSpPr>
        <p:sp>
          <p:nvSpPr>
            <p:cNvPr id="146" name="Rectangle 26"/>
            <p:cNvSpPr/>
            <p:nvPr/>
          </p:nvSpPr>
          <p:spPr>
            <a:xfrm>
              <a:off x="0" y="0"/>
              <a:ext cx="3566228"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47" name="Organigramme : Entrée manuelle 27"/>
            <p:cNvSpPr/>
            <p:nvPr/>
          </p:nvSpPr>
          <p:spPr>
            <a:xfrm>
              <a:off x="1" y="691829"/>
              <a:ext cx="3566227"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AAD23B">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48" name="Organigramme : Entrée manuelle 27"/>
            <p:cNvSpPr/>
            <p:nvPr/>
          </p:nvSpPr>
          <p:spPr>
            <a:xfrm flipH="1">
              <a:off x="0" y="691829"/>
              <a:ext cx="3566226"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AAD23B"/>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150" name="Titre 1"/>
          <p:cNvSpPr txBox="1"/>
          <p:nvPr/>
        </p:nvSpPr>
        <p:spPr>
          <a:xfrm>
            <a:off x="8446769" y="5399204"/>
            <a:ext cx="3128011"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a:solidFill>
                  <a:srgbClr val="FFFFFF"/>
                </a:solidFill>
                <a:latin typeface="+mj-lt"/>
                <a:ea typeface="+mj-ea"/>
                <a:cs typeface="+mj-cs"/>
                <a:sym typeface="Segoe UI"/>
              </a:defRPr>
            </a:lvl1pPr>
          </a:lstStyle>
          <a:p>
            <a:pPr/>
            <a:r>
              <a:t>Déployer en continu sur AKS</a:t>
            </a:r>
          </a:p>
        </p:txBody>
      </p:sp>
      <p:grpSp>
        <p:nvGrpSpPr>
          <p:cNvPr id="154" name="Grouper"/>
          <p:cNvGrpSpPr/>
          <p:nvPr/>
        </p:nvGrpSpPr>
        <p:grpSpPr>
          <a:xfrm>
            <a:off x="3826587" y="2613926"/>
            <a:ext cx="3566228" cy="1259798"/>
            <a:chOff x="0" y="0"/>
            <a:chExt cx="3566226" cy="1259796"/>
          </a:xfrm>
        </p:grpSpPr>
        <p:sp>
          <p:nvSpPr>
            <p:cNvPr id="151" name="Rectangle 28"/>
            <p:cNvSpPr/>
            <p:nvPr/>
          </p:nvSpPr>
          <p:spPr>
            <a:xfrm>
              <a:off x="0" y="0"/>
              <a:ext cx="3566227"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52" name="Organigramme : Entrée manuelle 27"/>
            <p:cNvSpPr/>
            <p:nvPr/>
          </p:nvSpPr>
          <p:spPr>
            <a:xfrm>
              <a:off x="0" y="691829"/>
              <a:ext cx="3566226"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3B518E">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53" name="Organigramme : Entrée manuelle 27"/>
            <p:cNvSpPr/>
            <p:nvPr/>
          </p:nvSpPr>
          <p:spPr>
            <a:xfrm flipH="1">
              <a:off x="0" y="691828"/>
              <a:ext cx="3566227" cy="56796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3B518E"/>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grpSp>
        <p:nvGrpSpPr>
          <p:cNvPr id="158" name="Grouper"/>
          <p:cNvGrpSpPr/>
          <p:nvPr/>
        </p:nvGrpSpPr>
        <p:grpSpPr>
          <a:xfrm>
            <a:off x="3826587" y="5359279"/>
            <a:ext cx="3566228" cy="1259798"/>
            <a:chOff x="0" y="0"/>
            <a:chExt cx="3566226" cy="1259796"/>
          </a:xfrm>
        </p:grpSpPr>
        <p:sp>
          <p:nvSpPr>
            <p:cNvPr id="155" name="Rectangle 37"/>
            <p:cNvSpPr/>
            <p:nvPr/>
          </p:nvSpPr>
          <p:spPr>
            <a:xfrm>
              <a:off x="0" y="0"/>
              <a:ext cx="3566227"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56" name="Organigramme : Entrée manuelle 27"/>
            <p:cNvSpPr/>
            <p:nvPr/>
          </p:nvSpPr>
          <p:spPr>
            <a:xfrm>
              <a:off x="0" y="693208"/>
              <a:ext cx="3566226"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16B9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57" name="Organigramme : Entrée manuelle 27"/>
            <p:cNvSpPr/>
            <p:nvPr/>
          </p:nvSpPr>
          <p:spPr>
            <a:xfrm flipH="1">
              <a:off x="0" y="693207"/>
              <a:ext cx="3566227" cy="566589"/>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16B9F"/>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159" name="Titre 1"/>
          <p:cNvSpPr txBox="1"/>
          <p:nvPr/>
        </p:nvSpPr>
        <p:spPr>
          <a:xfrm>
            <a:off x="4030345" y="5402998"/>
            <a:ext cx="3080385"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a:solidFill>
                  <a:srgbClr val="FFFFFF"/>
                </a:solidFill>
                <a:latin typeface="+mj-lt"/>
                <a:ea typeface="+mj-ea"/>
                <a:cs typeface="+mj-cs"/>
                <a:sym typeface="Segoe UI"/>
              </a:defRPr>
            </a:pPr>
            <a:r>
              <a:t>Intégrer Prometheus</a:t>
            </a:r>
            <a:br/>
            <a:r>
              <a:t>et Grafana</a:t>
            </a:r>
          </a:p>
        </p:txBody>
      </p:sp>
      <p:sp>
        <p:nvSpPr>
          <p:cNvPr id="160" name="Titre 1"/>
          <p:cNvSpPr txBox="1"/>
          <p:nvPr/>
        </p:nvSpPr>
        <p:spPr>
          <a:xfrm>
            <a:off x="4030345" y="2657645"/>
            <a:ext cx="3080385" cy="670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a:solidFill>
                  <a:srgbClr val="FFFFFF"/>
                </a:solidFill>
                <a:latin typeface="+mj-lt"/>
                <a:ea typeface="+mj-ea"/>
                <a:cs typeface="+mj-cs"/>
                <a:sym typeface="Segoe UI"/>
              </a:defRPr>
            </a:pPr>
            <a:r>
              <a:t>Déployer un cluster AKS</a:t>
            </a:r>
            <a:br/>
            <a:r>
              <a:t>avec Terraform</a:t>
            </a:r>
          </a:p>
        </p:txBody>
      </p:sp>
      <p:grpSp>
        <p:nvGrpSpPr>
          <p:cNvPr id="164" name="Grouper"/>
          <p:cNvGrpSpPr/>
          <p:nvPr/>
        </p:nvGrpSpPr>
        <p:grpSpPr>
          <a:xfrm>
            <a:off x="3825171" y="3987677"/>
            <a:ext cx="3566228" cy="1259798"/>
            <a:chOff x="0" y="0"/>
            <a:chExt cx="3566227" cy="1259796"/>
          </a:xfrm>
        </p:grpSpPr>
        <p:sp>
          <p:nvSpPr>
            <p:cNvPr id="161" name="Rectangle 33"/>
            <p:cNvSpPr/>
            <p:nvPr/>
          </p:nvSpPr>
          <p:spPr>
            <a:xfrm>
              <a:off x="0" y="0"/>
              <a:ext cx="3566228" cy="1259797"/>
            </a:xfrm>
            <a:prstGeom prst="rect">
              <a:avLst/>
            </a:prstGeom>
            <a:solidFill>
              <a:srgbClr val="141E26"/>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62" name="Organigramme : Entrée manuelle 27"/>
            <p:cNvSpPr/>
            <p:nvPr/>
          </p:nvSpPr>
          <p:spPr>
            <a:xfrm>
              <a:off x="1" y="693209"/>
              <a:ext cx="3566227"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6516F">
                <a:alpha val="50000"/>
              </a:srgbClr>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sp>
          <p:nvSpPr>
            <p:cNvPr id="163" name="Organigramme : Entrée manuelle 27"/>
            <p:cNvSpPr/>
            <p:nvPr/>
          </p:nvSpPr>
          <p:spPr>
            <a:xfrm flipH="1">
              <a:off x="0" y="693209"/>
              <a:ext cx="3566226" cy="5665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12426"/>
                  </a:moveTo>
                  <a:lnTo>
                    <a:pt x="21600" y="0"/>
                  </a:lnTo>
                  <a:lnTo>
                    <a:pt x="21600" y="21600"/>
                  </a:lnTo>
                  <a:lnTo>
                    <a:pt x="0" y="21600"/>
                  </a:lnTo>
                  <a:lnTo>
                    <a:pt x="0" y="12426"/>
                  </a:lnTo>
                  <a:close/>
                </a:path>
              </a:pathLst>
            </a:custGeom>
            <a:solidFill>
              <a:srgbClr val="06516F"/>
            </a:solidFill>
            <a:ln w="12700" cap="flat">
              <a:noFill/>
              <a:miter lim="400000"/>
            </a:ln>
            <a:effectLst/>
          </p:spPr>
          <p:txBody>
            <a:bodyPr wrap="square" lIns="45719" tIns="45719" rIns="45719" bIns="45719" numCol="1" anchor="ctr">
              <a:noAutofit/>
            </a:bodyPr>
            <a:lstStyle/>
            <a:p>
              <a:pPr algn="ctr">
                <a:defRPr>
                  <a:solidFill>
                    <a:srgbClr val="FFFFFF"/>
                  </a:solidFill>
                </a:defRPr>
              </a:pPr>
            </a:p>
          </p:txBody>
        </p:sp>
      </p:grpSp>
      <p:sp>
        <p:nvSpPr>
          <p:cNvPr id="165" name="Titre 1"/>
          <p:cNvSpPr txBox="1"/>
          <p:nvPr/>
        </p:nvSpPr>
        <p:spPr>
          <a:xfrm>
            <a:off x="4027169" y="4040304"/>
            <a:ext cx="3128011" cy="39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a:solidFill>
                  <a:srgbClr val="FFFFFF"/>
                </a:solidFill>
                <a:latin typeface="+mj-lt"/>
                <a:ea typeface="+mj-ea"/>
                <a:cs typeface="+mj-cs"/>
                <a:sym typeface="Segoe UI"/>
              </a:defRPr>
            </a:lvl1pPr>
          </a:lstStyle>
          <a:p>
            <a:pPr/>
            <a:r>
              <a:t>Exposer en réseau</a:t>
            </a:r>
          </a:p>
        </p:txBody>
      </p:sp>
      <p:sp>
        <p:nvSpPr>
          <p:cNvPr id="166"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3" name="Titre 1"/>
          <p:cNvSpPr txBox="1"/>
          <p:nvPr/>
        </p:nvSpPr>
        <p:spPr>
          <a:xfrm>
            <a:off x="653905" y="548819"/>
            <a:ext cx="8172749"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Ingress, contrôleur Ingress Nginx</a:t>
            </a:r>
          </a:p>
        </p:txBody>
      </p:sp>
      <p:pic>
        <p:nvPicPr>
          <p:cNvPr id="39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39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396"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397" name="Les types NodePort et LoadBalancer des services n’offrent que des possibilités limitées. L’intervalle de ports utilisable pour les NodePort est restreint. Chaque LoadBalancer « consomme » une adresse IP publique (pas de « mutualisation »). Enfin, aucun d"/>
          <p:cNvSpPr txBox="1"/>
          <p:nvPr/>
        </p:nvSpPr>
        <p:spPr>
          <a:xfrm>
            <a:off x="675992" y="1506166"/>
            <a:ext cx="10840017" cy="442248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Les types NodePort et LoadBalancer des services n’offrent que des possibilités limitées. L’intervalle de ports utilisable pour les NodePort est restreint. Chaque LoadBalancer « consomme » une adresse IP publique (pas de « mutualisation »). Enfin, aucun de ces types ne permet de définir du « routage » pour aiguiller des requêtes HTTP.</a:t>
            </a:r>
            <a:br/>
            <a:r>
              <a:t>La nécessité d’exposer un grand nombre de services peut aboutir à une pénurie des adresses IP disponibles.</a:t>
            </a:r>
          </a:p>
          <a:p>
            <a:pPr/>
            <a:r>
              <a:t>Pour répondre à ces problématiques, la solution la plus évidente consiste alors à employer un reverse-proxy.</a:t>
            </a:r>
            <a:br/>
            <a:r>
              <a:t>Il en existe dont le fonctionnement a été adapté pour s’intégrer à Kubernetes.</a:t>
            </a:r>
          </a:p>
          <a:p>
            <a:pPr/>
            <a:r>
              <a:t>Mais en général on préférera se tourner vers un contrôleur Ingress. Contrôleur Ingress et reverse-proxy sont très similaires sur la forme. Dans les grandes lignes, ils offrent les mêmes possibilités.</a:t>
            </a:r>
            <a:br/>
            <a:r>
              <a:t>Parmi les caractéristiques générales on notera l’écoute par défaut en HTTP (port 80) et en HTTPS (port 443 avec un certificat SSL auto-signé). La possibilité de définir du routage sous la forme de règles qui peuvent être simples ou complexes dans le but d’aiguiller chaque requête reçue vers le pod approprié.</a:t>
            </a:r>
            <a:br/>
            <a:br/>
            <a:r>
              <a:t>Remarque : Kubernetes intègre de base les ressources Ingress (qui permettent la définition des règles de routage) mais n’est pas capable de les mettre en œuvre tant qu’un contrôleur Ingress (optionnel) n’a pas été installé.</a:t>
            </a:r>
            <a:br/>
            <a:r>
              <a:t>En l’absence de ce dernier, toute ressource Ingress qui aura été créée restera sans effet.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9" name="Titre 1"/>
          <p:cNvSpPr txBox="1"/>
          <p:nvPr/>
        </p:nvSpPr>
        <p:spPr>
          <a:xfrm>
            <a:off x="399905" y="345619"/>
            <a:ext cx="866905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Ingress, mise en œuvre et exemple :</a:t>
            </a:r>
          </a:p>
        </p:txBody>
      </p:sp>
      <p:pic>
        <p:nvPicPr>
          <p:cNvPr id="400"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01"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02"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03" name="Espace réservé du contenu 2"/>
          <p:cNvSpPr txBox="1"/>
          <p:nvPr/>
        </p:nvSpPr>
        <p:spPr>
          <a:xfrm>
            <a:off x="375953" y="1208550"/>
            <a:ext cx="11440094" cy="488134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Préalable, installation d’un contrôleur Ingress :</a:t>
            </a:r>
            <a:br/>
            <a:r>
              <a:t>    </a:t>
            </a:r>
            <a:r>
              <a:rPr b="0" sz="1692">
                <a:latin typeface="Courier New"/>
                <a:ea typeface="Courier New"/>
                <a:cs typeface="Courier New"/>
                <a:sym typeface="Courier New"/>
              </a:rPr>
              <a:t>k apply -f https://raw.githubusercontent.com/kubernetes/ingress-nginx/controller- v1.12.3/deploy/static/provider/cloud/deploy.yaml</a:t>
            </a:r>
            <a:br>
              <a:rPr b="0" sz="1692">
                <a:latin typeface="Courier New"/>
                <a:ea typeface="Courier New"/>
                <a:cs typeface="Courier New"/>
                <a:sym typeface="Courier New"/>
              </a:rPr>
            </a:br>
            <a:r>
              <a:rPr b="0" sz="1692">
                <a:latin typeface="Courier New"/>
                <a:ea typeface="Courier New"/>
                <a:cs typeface="Courier New"/>
                <a:sym typeface="Courier New"/>
              </a:rPr>
              <a:t>  k get svc -n ingress-nginx  # ingress-nginx-controller doit avoir une EXTERNAL-IP</a:t>
            </a:r>
            <a:br>
              <a:rPr b="0" sz="1692">
                <a:latin typeface="Courier New"/>
                <a:ea typeface="Courier New"/>
                <a:cs typeface="Courier New"/>
                <a:sym typeface="Courier New"/>
              </a:rPr>
            </a:br>
            <a:r>
              <a:rPr b="0" sz="1692">
                <a:latin typeface="Courier New"/>
                <a:ea typeface="Courier New"/>
                <a:cs typeface="Courier New"/>
                <a:sym typeface="Courier New"/>
              </a:rPr>
              <a:t>  IP_PUBLIQUE=$(k get -n ingress-nginx svc ingress-nginx-controller \</a:t>
            </a:r>
            <a:br>
              <a:rPr b="0" sz="1692">
                <a:latin typeface="Courier New"/>
                <a:ea typeface="Courier New"/>
                <a:cs typeface="Courier New"/>
                <a:sym typeface="Courier New"/>
              </a:rPr>
            </a:br>
            <a:r>
              <a:rPr b="0" sz="1692">
                <a:latin typeface="Courier New"/>
                <a:ea typeface="Courier New"/>
                <a:cs typeface="Courier New"/>
                <a:sym typeface="Courier New"/>
              </a:rPr>
              <a:t>                      -o jsonpath='{.status.loadBalancer.ingress[0].ip}')</a:t>
            </a:r>
            <a:br>
              <a:rPr b="0" sz="1692">
                <a:latin typeface="Courier New"/>
                <a:ea typeface="Courier New"/>
                <a:cs typeface="Courier New"/>
                <a:sym typeface="Courier New"/>
              </a:rPr>
            </a:br>
            <a:endParaRPr b="0">
              <a:latin typeface="Courier New"/>
              <a:ea typeface="Courier New"/>
              <a:cs typeface="Courier New"/>
              <a:sym typeface="Courier New"/>
            </a:endParaRPr>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Création et exposition des applications :</a:t>
            </a:r>
            <a:br/>
            <a:r>
              <a:t>    </a:t>
            </a:r>
            <a:r>
              <a:rPr b="0" sz="1692">
                <a:latin typeface="Courier New"/>
                <a:ea typeface="Courier New"/>
                <a:cs typeface="Courier New"/>
                <a:sym typeface="Courier New"/>
              </a:rPr>
              <a:t>k create deploy zorglub --image nginx:alpine --replicas 2 --port 80</a:t>
            </a:r>
            <a:br>
              <a:rPr b="0" sz="1692">
                <a:latin typeface="Courier New"/>
                <a:ea typeface="Courier New"/>
                <a:cs typeface="Courier New"/>
                <a:sym typeface="Courier New"/>
              </a:rPr>
            </a:br>
            <a:r>
              <a:rPr b="0" sz="1692">
                <a:latin typeface="Courier New"/>
                <a:ea typeface="Courier New"/>
                <a:cs typeface="Courier New"/>
                <a:sym typeface="Courier New"/>
              </a:rPr>
              <a:t>  k create deploy trucmuche --image nginx:alpine --replicas 2 --port 80</a:t>
            </a:r>
            <a:br>
              <a:rPr b="0" sz="1692">
                <a:latin typeface="Courier New"/>
                <a:ea typeface="Courier New"/>
                <a:cs typeface="Courier New"/>
                <a:sym typeface="Courier New"/>
              </a:rPr>
            </a:br>
            <a:r>
              <a:rPr b="0" sz="1692">
                <a:latin typeface="Courier New"/>
                <a:ea typeface="Courier New"/>
                <a:cs typeface="Courier New"/>
                <a:sym typeface="Courier New"/>
              </a:rPr>
              <a:t>  k expose deploy zorglub</a:t>
            </a:r>
            <a:br>
              <a:rPr b="0" sz="1692">
                <a:latin typeface="Courier New"/>
                <a:ea typeface="Courier New"/>
                <a:cs typeface="Courier New"/>
                <a:sym typeface="Courier New"/>
              </a:rPr>
            </a:br>
            <a:r>
              <a:rPr b="0" sz="1692">
                <a:latin typeface="Courier New"/>
                <a:ea typeface="Courier New"/>
                <a:cs typeface="Courier New"/>
                <a:sym typeface="Courier New"/>
              </a:rPr>
              <a:t>  k expose deploy trucmuche</a:t>
            </a:r>
            <a:br>
              <a:rPr b="0" sz="1692">
                <a:latin typeface="Courier New"/>
                <a:ea typeface="Courier New"/>
                <a:cs typeface="Courier New"/>
                <a:sym typeface="Courier New"/>
              </a:rPr>
            </a:br>
            <a:endParaRPr sz="939"/>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Personnalisation de la page d’accueil des pods :</a:t>
            </a:r>
            <a:br/>
            <a:r>
              <a:t>    </a:t>
            </a:r>
            <a:r>
              <a:rPr b="0" sz="1692">
                <a:latin typeface="Courier New"/>
                <a:ea typeface="Courier New"/>
                <a:cs typeface="Courier New"/>
                <a:sym typeface="Courier New"/>
              </a:rPr>
              <a:t>for POD in $(k get po -l "app in (trucmuche, zorglub)" --no-headers \</a:t>
            </a:r>
            <a:br>
              <a:rPr b="0" sz="1692">
                <a:latin typeface="Courier New"/>
                <a:ea typeface="Courier New"/>
                <a:cs typeface="Courier New"/>
                <a:sym typeface="Courier New"/>
              </a:rPr>
            </a:br>
            <a:r>
              <a:rPr b="0" sz="1692">
                <a:latin typeface="Courier New"/>
                <a:ea typeface="Courier New"/>
                <a:cs typeface="Courier New"/>
                <a:sym typeface="Courier New"/>
              </a:rPr>
              <a:t>                        -o custom-columns=:.metadata.name)</a:t>
            </a:r>
            <a:br>
              <a:rPr b="0" sz="1692">
                <a:latin typeface="Courier New"/>
                <a:ea typeface="Courier New"/>
                <a:cs typeface="Courier New"/>
                <a:sym typeface="Courier New"/>
              </a:rPr>
            </a:br>
            <a:r>
              <a:rPr b="0" sz="1692">
                <a:latin typeface="Courier New"/>
                <a:ea typeface="Courier New"/>
                <a:cs typeface="Courier New"/>
                <a:sym typeface="Courier New"/>
              </a:rPr>
              <a:t>  do</a:t>
            </a:r>
            <a:br>
              <a:rPr b="0" sz="1692">
                <a:latin typeface="Courier New"/>
                <a:ea typeface="Courier New"/>
                <a:cs typeface="Courier New"/>
                <a:sym typeface="Courier New"/>
              </a:rPr>
            </a:br>
            <a:r>
              <a:rPr b="0" sz="1692">
                <a:latin typeface="Courier New"/>
                <a:ea typeface="Courier New"/>
                <a:cs typeface="Courier New"/>
                <a:sym typeface="Courier New"/>
              </a:rPr>
              <a:t>    k exec $POD -- sh -c "echo je suis le pod $POD &gt; /usr/share/nginx/html/index.html"</a:t>
            </a:r>
            <a:br>
              <a:rPr b="0" sz="1692">
                <a:latin typeface="Courier New"/>
                <a:ea typeface="Courier New"/>
                <a:cs typeface="Courier New"/>
                <a:sym typeface="Courier New"/>
              </a:rPr>
            </a:br>
            <a:r>
              <a:rPr b="0" sz="1692">
                <a:latin typeface="Courier New"/>
                <a:ea typeface="Courier New"/>
                <a:cs typeface="Courier New"/>
                <a:sym typeface="Courier New"/>
              </a:rPr>
              <a:t>  done</a:t>
            </a:r>
          </a:p>
        </p:txBody>
      </p:sp>
      <p:sp>
        <p:nvSpPr>
          <p:cNvPr id="404" name="Suite et fin à la diapo suivante…"/>
          <p:cNvSpPr txBox="1"/>
          <p:nvPr/>
        </p:nvSpPr>
        <p:spPr>
          <a:xfrm>
            <a:off x="7314605" y="6222625"/>
            <a:ext cx="3039776"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a:lvl1pPr>
          </a:lstStyle>
          <a:p>
            <a:pPr/>
            <a:r>
              <a:t>Suite et fin à la diapo suivante…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0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0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0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09" name="Espace réservé du contenu 2"/>
          <p:cNvSpPr txBox="1"/>
          <p:nvPr/>
        </p:nvSpPr>
        <p:spPr>
          <a:xfrm>
            <a:off x="375953" y="1716550"/>
            <a:ext cx="11440094" cy="405319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Premières règles et vérification :</a:t>
            </a:r>
            <a:br/>
            <a:r>
              <a:t>    </a:t>
            </a:r>
            <a:r>
              <a:rPr b="0" sz="1800">
                <a:latin typeface="Courier New"/>
                <a:ea typeface="Courier New"/>
                <a:cs typeface="Courier New"/>
                <a:sym typeface="Courier New"/>
              </a:rPr>
              <a:t>k create ing sites-web --class=nginx --rule "*.zorglub.aks/*=zorglub:80" \</a:t>
            </a:r>
            <a:br>
              <a:rPr b="0" sz="1800">
                <a:latin typeface="Courier New"/>
                <a:ea typeface="Courier New"/>
                <a:cs typeface="Courier New"/>
                <a:sym typeface="Courier New"/>
              </a:rPr>
            </a:br>
            <a:r>
              <a:rPr b="0" sz="1800">
                <a:latin typeface="Courier New"/>
                <a:ea typeface="Courier New"/>
                <a:cs typeface="Courier New"/>
                <a:sym typeface="Courier New"/>
              </a:rPr>
              <a:t>                                       --rule "*.trucmuche.aks/*=trucmuche:80"</a:t>
            </a:r>
            <a:br>
              <a:rPr b="0" sz="1800">
                <a:latin typeface="Courier New"/>
                <a:ea typeface="Courier New"/>
                <a:cs typeface="Courier New"/>
                <a:sym typeface="Courier New"/>
              </a:rPr>
            </a:br>
            <a:r>
              <a:rPr b="0" sz="1800">
                <a:latin typeface="Courier New"/>
                <a:ea typeface="Courier New"/>
                <a:cs typeface="Courier New"/>
                <a:sym typeface="Courier New"/>
              </a:rPr>
              <a:t>  k get ing -w   # attendre l’obtention d’une IP (dans la colonne ADDRESS)</a:t>
            </a:r>
            <a:br>
              <a:rPr b="0" sz="1800">
                <a:latin typeface="Courier New"/>
                <a:ea typeface="Courier New"/>
                <a:cs typeface="Courier New"/>
                <a:sym typeface="Courier New"/>
              </a:rPr>
            </a:br>
            <a:r>
              <a:rPr b="0" sz="1800">
                <a:latin typeface="Courier New"/>
                <a:ea typeface="Courier New"/>
                <a:cs typeface="Courier New"/>
                <a:sym typeface="Courier New"/>
              </a:rPr>
              <a:t>  curl --header "Host: web.trucmuche.aks" $IP_PUBLIQUE</a:t>
            </a:r>
            <a:endParaRPr b="0" sz="1800">
              <a:latin typeface="Courier New"/>
              <a:ea typeface="Courier New"/>
              <a:cs typeface="Courier New"/>
              <a:sym typeface="Courier New"/>
            </a:endParaRPr>
          </a:p>
          <a:p>
            <a:pPr>
              <a:lnSpc>
                <a:spcPct val="90000"/>
              </a:lnSpc>
              <a:spcBef>
                <a:spcPts val="1000"/>
              </a:spcBef>
              <a:defRPr b="1" sz="1000">
                <a:latin typeface="+mj-lt"/>
                <a:ea typeface="+mj-ea"/>
                <a:cs typeface="+mj-cs"/>
                <a:sym typeface="Segoe UI"/>
              </a:defRPr>
            </a:pPr>
            <a:endParaRPr b="0">
              <a:latin typeface="Courier New"/>
              <a:ea typeface="Courier New"/>
              <a:cs typeface="Courier New"/>
              <a:sym typeface="Courier New"/>
            </a:endParaRPr>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Définir la classe Ingress par défaut :</a:t>
            </a:r>
            <a:br/>
            <a:r>
              <a:t>    </a:t>
            </a:r>
            <a:r>
              <a:rPr b="0" sz="1800">
                <a:latin typeface="Courier New"/>
                <a:ea typeface="Courier New"/>
                <a:cs typeface="Courier New"/>
                <a:sym typeface="Courier New"/>
              </a:rPr>
              <a:t>k annotate ingressclass nginx ingressclass.kubernetes.io/is-default-class=true</a:t>
            </a:r>
            <a:br>
              <a:rPr b="0" sz="1800">
                <a:latin typeface="Courier New"/>
                <a:ea typeface="Courier New"/>
                <a:cs typeface="Courier New"/>
                <a:sym typeface="Courier New"/>
              </a:rPr>
            </a:br>
            <a:endParaRPr sz="1000"/>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Second jeu de règles et vérification :</a:t>
            </a:r>
            <a:br/>
            <a:r>
              <a:t>    </a:t>
            </a:r>
            <a:r>
              <a:rPr b="0" sz="1800">
                <a:latin typeface="Courier New"/>
                <a:ea typeface="Courier New"/>
                <a:cs typeface="Courier New"/>
                <a:sym typeface="Courier New"/>
              </a:rPr>
              <a:t>k create ingress domaines --rule "zorglub.aks/*=zorglub:80" \</a:t>
            </a:r>
            <a:br>
              <a:rPr b="0" sz="1800">
                <a:latin typeface="Courier New"/>
                <a:ea typeface="Courier New"/>
                <a:cs typeface="Courier New"/>
                <a:sym typeface="Courier New"/>
              </a:rPr>
            </a:br>
            <a:r>
              <a:rPr b="0" sz="1800">
                <a:latin typeface="Courier New"/>
                <a:ea typeface="Courier New"/>
                <a:cs typeface="Courier New"/>
                <a:sym typeface="Courier New"/>
              </a:rPr>
              <a:t>                            --rule "trucmuche.aks/*=trucmuche:80"</a:t>
            </a:r>
            <a:br>
              <a:rPr b="0" sz="1800">
                <a:latin typeface="Courier New"/>
                <a:ea typeface="Courier New"/>
                <a:cs typeface="Courier New"/>
                <a:sym typeface="Courier New"/>
              </a:rPr>
            </a:br>
            <a:r>
              <a:rPr b="0" sz="1800">
                <a:latin typeface="Courier New"/>
                <a:ea typeface="Courier New"/>
                <a:cs typeface="Courier New"/>
                <a:sym typeface="Courier New"/>
              </a:rPr>
              <a:t>  k get ingresses -w   # attendre l’obtention d’une IP (dans la colonne ADDRESS)</a:t>
            </a:r>
            <a:br>
              <a:rPr b="0" sz="1800">
                <a:latin typeface="Courier New"/>
                <a:ea typeface="Courier New"/>
                <a:cs typeface="Courier New"/>
                <a:sym typeface="Courier New"/>
              </a:rPr>
            </a:br>
            <a:r>
              <a:rPr b="0" sz="1800">
                <a:latin typeface="Courier New"/>
                <a:ea typeface="Courier New"/>
                <a:cs typeface="Courier New"/>
                <a:sym typeface="Courier New"/>
              </a:rPr>
              <a:t>  curl -H "Host: trucmuche.aks" -k https://$IP_PUBLIQUE</a:t>
            </a:r>
          </a:p>
        </p:txBody>
      </p:sp>
      <p:sp>
        <p:nvSpPr>
          <p:cNvPr id="410" name="Titre 1"/>
          <p:cNvSpPr txBox="1"/>
          <p:nvPr/>
        </p:nvSpPr>
        <p:spPr>
          <a:xfrm>
            <a:off x="399905" y="675819"/>
            <a:ext cx="866905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Ingress, mise en œuvre (suite et fin)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2" name="Titre 1"/>
          <p:cNvSpPr txBox="1"/>
          <p:nvPr/>
        </p:nvSpPr>
        <p:spPr>
          <a:xfrm>
            <a:off x="653905" y="802819"/>
            <a:ext cx="876826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Certificats SSL/TLS avec Let’s Encrypt</a:t>
            </a:r>
          </a:p>
        </p:txBody>
      </p:sp>
      <p:pic>
        <p:nvPicPr>
          <p:cNvPr id="413"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14"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15"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16" name="Ajouter un contrôleur Ingress au cluster représente une étape importante, mais elle n’est qu’un jalon vers une solution complète. En effet, le contrôleur Ingress a beau écouter en standard sur les ports 80 (HTTP) et 443 (HTTPS), c’est un certificat SSL/T"/>
          <p:cNvSpPr txBox="1"/>
          <p:nvPr/>
        </p:nvSpPr>
        <p:spPr>
          <a:xfrm>
            <a:off x="675992" y="1785566"/>
            <a:ext cx="10840017" cy="3838288"/>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Ajouter un contrôleur Ingress au cluster représente une étape importante, mais elle n’est qu’un jalon vers une solution complète.</a:t>
            </a:r>
            <a:br/>
            <a:r>
              <a:t>En effet, le contrôleur Ingress a beau écouter en standard sur les ports 80 (HTTP) et 443 (HTTPS), c’est un certificat SSL/TLS « factice » (auto-signé) qui est présenté par défaut au client (typiquement un navigateur web).</a:t>
            </a:r>
          </a:p>
          <a:p>
            <a:pPr/>
            <a:r>
              <a:t>Il convient donc, avant de publier un site pour de la production, de se doter d’un certificat en bonne et due forme.</a:t>
            </a:r>
            <a:br/>
            <a:r>
              <a:t>Le contrôleur Ingress a ceci de très intéressant qu’il va permettre de gérer les différents certificats acquis par le biais de ressources Kubernetes et ce de manière automatique et uniforme (nous épargnant ainsi des configurations, potentiellement disparates, des différents serveurs Web déployés dans les conteneurs).</a:t>
            </a:r>
          </a:p>
          <a:p>
            <a:pPr/>
            <a:r>
              <a:t>Il existe nombre d’organisations, appelées autorités de certification (CA), habilitées à émettre des certificats.</a:t>
            </a:r>
            <a:br/>
            <a:r>
              <a:t>Ces autorités étaient toutes payantes dans le passé mais, dans le but de favoriser l’adoption des mécanismes de chiffrement, d’identification et de sécurisation d’une façon générale des échanges réseau (à commencer par Internet), de nouvelles ont vu le jour, à but non lucratif. L’une des plus connues et des plus plébiscitées se nomme </a:t>
            </a:r>
            <a:r>
              <a:rPr u="sng">
                <a:solidFill>
                  <a:srgbClr val="0563C1"/>
                </a:solidFill>
                <a:uFill>
                  <a:solidFill>
                    <a:srgbClr val="0563C1"/>
                  </a:solidFill>
                </a:uFill>
                <a:hlinkClick r:id="rId3" invalidUrl="" action="" tgtFrame="" tooltip="" history="1" highlightClick="0" endSnd="0"/>
              </a:rPr>
              <a:t>Let's Encrypt</a:t>
            </a:r>
            <a:r>
              <a: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8" name="Titre 1"/>
          <p:cNvSpPr txBox="1"/>
          <p:nvPr/>
        </p:nvSpPr>
        <p:spPr>
          <a:xfrm>
            <a:off x="399905" y="586919"/>
            <a:ext cx="9314457"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Certificat Let’s Encrypt, mise en œuvre :</a:t>
            </a:r>
          </a:p>
        </p:txBody>
      </p:sp>
      <p:pic>
        <p:nvPicPr>
          <p:cNvPr id="419"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20"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21"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22" name="Espace réservé du contenu 2"/>
          <p:cNvSpPr txBox="1"/>
          <p:nvPr/>
        </p:nvSpPr>
        <p:spPr>
          <a:xfrm>
            <a:off x="375953" y="1449850"/>
            <a:ext cx="11440094" cy="4528886"/>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Configuration d’un nom de machine (enregistrement DNS) :</a:t>
            </a:r>
            <a:br/>
            <a:r>
              <a:t>    </a:t>
            </a:r>
            <a:r>
              <a:rPr b="0" sz="1764">
                <a:latin typeface="Courier New"/>
                <a:ea typeface="Courier New"/>
                <a:cs typeface="Courier New"/>
                <a:sym typeface="Courier New"/>
              </a:rPr>
              <a:t>L’obtention d’un certificat requiert un nom de machine. Ce dernier devra</a:t>
            </a:r>
            <a:br>
              <a:rPr b="0" sz="1764">
                <a:latin typeface="Courier New"/>
                <a:ea typeface="Courier New"/>
                <a:cs typeface="Courier New"/>
                <a:sym typeface="Courier New"/>
              </a:rPr>
            </a:br>
            <a:r>
              <a:rPr b="0" sz="1764">
                <a:latin typeface="Courier New"/>
                <a:ea typeface="Courier New"/>
                <a:cs typeface="Courier New"/>
                <a:sym typeface="Courier New"/>
              </a:rPr>
              <a:t>  être associé à l’adresse stockée dans $IP_PUBLIQUE récupérée préalablement.</a:t>
            </a:r>
            <a:br>
              <a:rPr b="0" sz="1764">
                <a:latin typeface="Courier New"/>
                <a:ea typeface="Courier New"/>
                <a:cs typeface="Courier New"/>
                <a:sym typeface="Courier New"/>
              </a:rPr>
            </a:br>
            <a:r>
              <a:rPr b="0" sz="1764">
                <a:latin typeface="Courier New"/>
                <a:ea typeface="Courier New"/>
                <a:cs typeface="Courier New"/>
                <a:sym typeface="Courier New"/>
              </a:rPr>
              <a:t>  Cette opération peut être automatisée avec </a:t>
            </a:r>
            <a:r>
              <a:rPr b="0" u="sng">
                <a:solidFill>
                  <a:srgbClr val="0563C1"/>
                </a:solidFill>
                <a:uFill>
                  <a:solidFill>
                    <a:srgbClr val="0563C1"/>
                  </a:solidFill>
                </a:uFill>
                <a:latin typeface="Courier New"/>
                <a:ea typeface="Courier New"/>
                <a:cs typeface="Courier New"/>
                <a:sym typeface="Courier New"/>
                <a:hlinkClick r:id="rId3" invalidUrl="" action="" tgtFrame="" tooltip="" history="1" highlightClick="0" endSnd="0"/>
              </a:rPr>
              <a:t>Terraform</a:t>
            </a:r>
            <a:r>
              <a:rPr b="0" sz="1764">
                <a:latin typeface="Courier New"/>
                <a:ea typeface="Courier New"/>
                <a:cs typeface="Courier New"/>
                <a:sym typeface="Courier New"/>
              </a:rPr>
              <a:t>, </a:t>
            </a:r>
            <a:r>
              <a:rPr b="0" u="sng">
                <a:solidFill>
                  <a:srgbClr val="0563C1"/>
                </a:solidFill>
                <a:uFill>
                  <a:solidFill>
                    <a:srgbClr val="0563C1"/>
                  </a:solidFill>
                </a:uFill>
                <a:latin typeface="Courier New"/>
                <a:ea typeface="Courier New"/>
                <a:cs typeface="Courier New"/>
                <a:sym typeface="Courier New"/>
                <a:hlinkClick r:id="rId4" invalidUrl="" action="" tgtFrame="" tooltip="" history="1" highlightClick="0" endSnd="0"/>
              </a:rPr>
              <a:t>DNSControl</a:t>
            </a:r>
            <a:r>
              <a:rPr b="0" sz="1764">
                <a:latin typeface="Courier New"/>
                <a:ea typeface="Courier New"/>
                <a:cs typeface="Courier New"/>
                <a:sym typeface="Courier New"/>
              </a:rPr>
              <a:t> ou </a:t>
            </a:r>
            <a:r>
              <a:rPr b="0" u="sng">
                <a:solidFill>
                  <a:srgbClr val="0563C1"/>
                </a:solidFill>
                <a:uFill>
                  <a:solidFill>
                    <a:srgbClr val="0563C1"/>
                  </a:solidFill>
                </a:uFill>
                <a:latin typeface="Courier New"/>
                <a:ea typeface="Courier New"/>
                <a:cs typeface="Courier New"/>
                <a:sym typeface="Courier New"/>
                <a:hlinkClick r:id="rId5" invalidUrl="" action="" tgtFrame="" tooltip="" history="1" highlightClick="0" endSnd="0"/>
              </a:rPr>
              <a:t>octoDNS</a:t>
            </a:r>
            <a:r>
              <a:rPr b="0" sz="1764">
                <a:latin typeface="Courier New"/>
                <a:ea typeface="Courier New"/>
                <a:cs typeface="Courier New"/>
                <a:sym typeface="Courier New"/>
              </a:rPr>
              <a:t>.</a:t>
            </a:r>
            <a:br>
              <a:rPr b="0" sz="1764">
                <a:latin typeface="Courier New"/>
                <a:ea typeface="Courier New"/>
                <a:cs typeface="Courier New"/>
                <a:sym typeface="Courier New"/>
              </a:rPr>
            </a:br>
            <a:r>
              <a:rPr b="0" sz="1764">
                <a:latin typeface="Courier New"/>
                <a:ea typeface="Courier New"/>
                <a:cs typeface="Courier New"/>
                <a:sym typeface="Courier New"/>
              </a:rPr>
              <a:t>  FQDN=ing.formateur-devops.ovh   # dans le cas présent (ing pour « </a:t>
            </a:r>
            <a:r>
              <a:rPr sz="1764">
                <a:latin typeface="Courier New"/>
                <a:ea typeface="Courier New"/>
                <a:cs typeface="Courier New"/>
                <a:sym typeface="Courier New"/>
              </a:rPr>
              <a:t>ing</a:t>
            </a:r>
            <a:r>
              <a:rPr b="0" sz="1764">
                <a:latin typeface="Courier New"/>
                <a:ea typeface="Courier New"/>
                <a:cs typeface="Courier New"/>
                <a:sym typeface="Courier New"/>
              </a:rPr>
              <a:t>ress »).</a:t>
            </a:r>
            <a:br>
              <a:rPr b="0" sz="1764">
                <a:latin typeface="Courier New"/>
                <a:ea typeface="Courier New"/>
                <a:cs typeface="Courier New"/>
                <a:sym typeface="Courier New"/>
              </a:rPr>
            </a:br>
            <a:endParaRPr sz="980"/>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Installation optionnelle (sur le poste courant) de l’utilitaire associé au gestionnaire ci-après :</a:t>
            </a:r>
            <a:br/>
            <a:r>
              <a:t>    </a:t>
            </a:r>
            <a:r>
              <a:rPr b="0" sz="1764">
                <a:latin typeface="Courier New"/>
                <a:ea typeface="Courier New"/>
                <a:cs typeface="Courier New"/>
                <a:sym typeface="Courier New"/>
              </a:rPr>
              <a:t>VERSION=$(lastversion cmctl)   # retourne 2.2.0</a:t>
            </a:r>
            <a:br>
              <a:rPr b="0" sz="1764">
                <a:latin typeface="Courier New"/>
                <a:ea typeface="Courier New"/>
                <a:cs typeface="Courier New"/>
                <a:sym typeface="Courier New"/>
              </a:rPr>
            </a:br>
            <a:r>
              <a:rPr b="0" sz="1764">
                <a:latin typeface="Courier New"/>
                <a:ea typeface="Courier New"/>
                <a:cs typeface="Courier New"/>
                <a:sym typeface="Courier New"/>
              </a:rPr>
              <a:t>  curl -L https://github.com/cert-manager/cmctl/releases/download/v$VERSION/cmctl_linux_amd64.tar.gz | tar xz -C /usr/local/sbin/  </a:t>
            </a:r>
            <a:br>
              <a:rPr b="0" sz="1764">
                <a:latin typeface="Courier New"/>
                <a:ea typeface="Courier New"/>
                <a:cs typeface="Courier New"/>
                <a:sym typeface="Courier New"/>
              </a:rPr>
            </a:br>
            <a:endParaRPr sz="980"/>
          </a:p>
          <a:p>
            <a:pPr marL="224027" indent="-224027" defTabSz="896111">
              <a:lnSpc>
                <a:spcPct val="90000"/>
              </a:lnSpc>
              <a:spcBef>
                <a:spcPts val="900"/>
              </a:spcBef>
              <a:buClr>
                <a:srgbClr val="4AA5B7"/>
              </a:buClr>
              <a:buSzPct val="100000"/>
              <a:buFont typeface="Arial"/>
              <a:buChar char="•"/>
              <a:defRPr b="1" sz="1960">
                <a:latin typeface="+mj-lt"/>
                <a:ea typeface="+mj-ea"/>
                <a:cs typeface="+mj-cs"/>
                <a:sym typeface="Segoe UI"/>
              </a:defRPr>
            </a:pPr>
            <a:r>
              <a:t>Installation du gestionnaire de certificats :</a:t>
            </a:r>
            <a:br/>
            <a:r>
              <a:t>    </a:t>
            </a:r>
            <a:r>
              <a:rPr b="0" sz="1764">
                <a:latin typeface="Courier New"/>
                <a:ea typeface="Courier New"/>
                <a:cs typeface="Courier New"/>
                <a:sym typeface="Courier New"/>
              </a:rPr>
              <a:t>VERSION=$(lastversion cert-manager)   # retourne 1.18.1</a:t>
            </a:r>
            <a:br>
              <a:rPr b="0" sz="1764">
                <a:latin typeface="Courier New"/>
                <a:ea typeface="Courier New"/>
                <a:cs typeface="Courier New"/>
                <a:sym typeface="Courier New"/>
              </a:rPr>
            </a:br>
            <a:r>
              <a:rPr b="0" sz="1764">
                <a:latin typeface="Courier New"/>
                <a:ea typeface="Courier New"/>
                <a:cs typeface="Courier New"/>
                <a:sym typeface="Courier New"/>
              </a:rPr>
              <a:t>  k apply -f https://github.com/cert-manager/cert-manager/releases/download/v$VERSION/cert-manager.yaml</a:t>
            </a:r>
            <a:br>
              <a:rPr b="0" sz="1764">
                <a:latin typeface="Courier New"/>
                <a:ea typeface="Courier New"/>
                <a:cs typeface="Courier New"/>
                <a:sym typeface="Courier New"/>
              </a:rPr>
            </a:br>
            <a:r>
              <a:rPr b="0" sz="1764">
                <a:latin typeface="Courier New"/>
                <a:ea typeface="Courier New"/>
                <a:cs typeface="Courier New"/>
                <a:sym typeface="Courier New"/>
              </a:rPr>
              <a:t>  cmctl check api --wait 2m  # moins de 10s pour "The cert-manager API is ready"</a:t>
            </a:r>
            <a:br>
              <a:rPr b="0" sz="1764">
                <a:latin typeface="Courier New"/>
                <a:ea typeface="Courier New"/>
                <a:cs typeface="Courier New"/>
                <a:sym typeface="Courier New"/>
              </a:rPr>
            </a:br>
            <a:r>
              <a:rPr b="0" sz="1764">
                <a:latin typeface="Courier New"/>
                <a:ea typeface="Courier New"/>
                <a:cs typeface="Courier New"/>
                <a:sym typeface="Courier New"/>
              </a:rPr>
              <a:t>  k get all -n cert-manager</a:t>
            </a:r>
          </a:p>
        </p:txBody>
      </p:sp>
      <p:sp>
        <p:nvSpPr>
          <p:cNvPr id="423" name="Suite à la diapo suivante…"/>
          <p:cNvSpPr txBox="1"/>
          <p:nvPr/>
        </p:nvSpPr>
        <p:spPr>
          <a:xfrm>
            <a:off x="7949605" y="6222625"/>
            <a:ext cx="2512143"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a:lvl1pPr>
          </a:lstStyle>
          <a:p>
            <a:pPr/>
            <a:r>
              <a:t>Suite à la diapo suivante…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5" name="Titre 1"/>
          <p:cNvSpPr txBox="1"/>
          <p:nvPr/>
        </p:nvSpPr>
        <p:spPr>
          <a:xfrm>
            <a:off x="399905" y="180519"/>
            <a:ext cx="9314457"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Certificat Let’s Encrypt (suite) :</a:t>
            </a:r>
          </a:p>
        </p:txBody>
      </p:sp>
      <p:pic>
        <p:nvPicPr>
          <p:cNvPr id="42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2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2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29" name="Espace réservé du contenu 2"/>
          <p:cNvSpPr txBox="1"/>
          <p:nvPr/>
        </p:nvSpPr>
        <p:spPr>
          <a:xfrm>
            <a:off x="375953" y="1037100"/>
            <a:ext cx="11440094" cy="1158964"/>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9455" indent="-219455" defTabSz="877823">
              <a:lnSpc>
                <a:spcPct val="90000"/>
              </a:lnSpc>
              <a:spcBef>
                <a:spcPts val="900"/>
              </a:spcBef>
              <a:buClr>
                <a:srgbClr val="4AA5B7"/>
              </a:buClr>
              <a:buSzPct val="100000"/>
              <a:buFont typeface="Arial"/>
              <a:buChar char="•"/>
              <a:defRPr b="1" sz="1919">
                <a:latin typeface="+mj-lt"/>
                <a:ea typeface="+mj-ea"/>
                <a:cs typeface="+mj-cs"/>
                <a:sym typeface="Segoe UI"/>
              </a:defRPr>
            </a:pPr>
            <a:r>
              <a:t>Création d’un émetteur ("issuer") de certificats :</a:t>
            </a:r>
            <a:br/>
            <a:r>
              <a:t>    </a:t>
            </a:r>
            <a:r>
              <a:rPr b="0" sz="1727">
                <a:latin typeface="Courier New"/>
                <a:ea typeface="Courier New"/>
                <a:cs typeface="Courier New"/>
                <a:sym typeface="Courier New"/>
              </a:rPr>
              <a:t>k create -f letsencrypt-prod-ciss.yaml   # le manifeste ci-dessous</a:t>
            </a:r>
            <a:br>
              <a:rPr b="0" sz="1727">
                <a:latin typeface="Courier New"/>
                <a:ea typeface="Courier New"/>
                <a:cs typeface="Courier New"/>
                <a:sym typeface="Courier New"/>
              </a:rPr>
            </a:br>
            <a:r>
              <a:rPr b="0" sz="1727">
                <a:latin typeface="Courier New"/>
                <a:ea typeface="Courier New"/>
                <a:cs typeface="Courier New"/>
                <a:sym typeface="Courier New"/>
              </a:rPr>
              <a:t>  k get ciss -o wide</a:t>
            </a:r>
            <a:br>
              <a:rPr b="0" sz="1727">
                <a:latin typeface="Courier New"/>
                <a:ea typeface="Courier New"/>
                <a:cs typeface="Courier New"/>
                <a:sym typeface="Courier New"/>
              </a:rPr>
            </a:br>
            <a:r>
              <a:rPr b="0" sz="1727">
                <a:latin typeface="Courier New"/>
                <a:ea typeface="Courier New"/>
                <a:cs typeface="Courier New"/>
                <a:sym typeface="Courier New"/>
              </a:rPr>
              <a:t>  k get secrets -n cert-manager clef-letsencrypt-prod -o yaml</a:t>
            </a:r>
          </a:p>
        </p:txBody>
      </p:sp>
      <p:sp>
        <p:nvSpPr>
          <p:cNvPr id="430" name="apiVersion: cert-manager.io/v1…"/>
          <p:cNvSpPr txBox="1"/>
          <p:nvPr/>
        </p:nvSpPr>
        <p:spPr>
          <a:xfrm>
            <a:off x="218743" y="2250003"/>
            <a:ext cx="11754514" cy="385659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sz="1600"/>
            </a:pPr>
            <a:r>
              <a:t>apiVersion: cert-manager.io/v1</a:t>
            </a:r>
          </a:p>
          <a:p>
            <a:pPr>
              <a:defRPr sz="1600"/>
            </a:pPr>
            <a:r>
              <a:t>kind: </a:t>
            </a:r>
            <a:r>
              <a:rPr b="1">
                <a:solidFill>
                  <a:srgbClr val="E7862A"/>
                </a:solidFill>
              </a:rPr>
              <a:t>ClusterIssuer</a:t>
            </a:r>
            <a:r>
              <a:t>                 # ou "Issuer" si confiné dans un namespace</a:t>
            </a:r>
          </a:p>
          <a:p>
            <a:pPr>
              <a:defRPr sz="1600"/>
            </a:pPr>
            <a:r>
              <a:t>metadata:</a:t>
            </a:r>
          </a:p>
          <a:p>
            <a:pPr>
              <a:defRPr sz="1600"/>
            </a:pPr>
            <a:r>
              <a:t>  name: </a:t>
            </a:r>
            <a:r>
              <a:rPr b="1">
                <a:solidFill>
                  <a:srgbClr val="77BB41"/>
                </a:solidFill>
              </a:rPr>
              <a:t>letsencrypt-production</a:t>
            </a:r>
            <a:r>
              <a:t>    # ou "letsencrypt-pour-jouer" (si l’on opte pour </a:t>
            </a:r>
            <a:r>
              <a:rPr>
                <a:solidFill>
                  <a:srgbClr val="FF22E9"/>
                </a:solidFill>
              </a:rPr>
              <a:t>staging</a:t>
            </a:r>
            <a:r>
              <a:t> ci-après)</a:t>
            </a:r>
          </a:p>
          <a:p>
            <a:pPr>
              <a:defRPr sz="1600"/>
            </a:pPr>
            <a:r>
              <a:t>spec:</a:t>
            </a:r>
          </a:p>
          <a:p>
            <a:pPr>
              <a:defRPr sz="1600"/>
            </a:pPr>
            <a:r>
              <a:t>  acme:</a:t>
            </a:r>
          </a:p>
          <a:p>
            <a:pPr>
              <a:defRPr sz="1600"/>
            </a:pPr>
            <a:r>
              <a:t>    server: https://acme-v02.api.letsencrypt.org/directory   # ou https://acme-</a:t>
            </a:r>
            <a:r>
              <a:rPr>
                <a:solidFill>
                  <a:srgbClr val="FF22E9"/>
                </a:solidFill>
              </a:rPr>
              <a:t>staging</a:t>
            </a:r>
            <a:r>
              <a:t>-v02.api.letsencrypt.org/directory</a:t>
            </a:r>
          </a:p>
          <a:p>
            <a:pPr>
              <a:defRPr sz="1600"/>
            </a:pPr>
            <a:r>
              <a:t>    email: yannick@diablotin.fr</a:t>
            </a:r>
          </a:p>
          <a:p>
            <a:pPr>
              <a:defRPr sz="1600"/>
            </a:pPr>
            <a:r>
              <a:t>#    profile: tlsserver     # "classic" par défaut (https://cert-manager.io/docs/configuration/acme/#acme-certificate-profiles)</a:t>
            </a:r>
          </a:p>
          <a:p>
            <a:pPr>
              <a:defRPr sz="1600"/>
            </a:pPr>
            <a:r>
              <a:t>    privateKeySecretRef:</a:t>
            </a:r>
          </a:p>
          <a:p>
            <a:pPr>
              <a:defRPr sz="1600"/>
            </a:pPr>
            <a:r>
              <a:t>      name: clef-letsencrypt-prod   # ou clef-letsencrypt-jeu (si </a:t>
            </a:r>
            <a:r>
              <a:rPr>
                <a:solidFill>
                  <a:srgbClr val="FF22E9"/>
                </a:solidFill>
              </a:rPr>
              <a:t>staging</a:t>
            </a:r>
            <a:r>
              <a:t> ci-avant)</a:t>
            </a:r>
          </a:p>
          <a:p>
            <a:pPr>
              <a:defRPr sz="1600"/>
            </a:pPr>
            <a:r>
              <a:t>    solvers:</a:t>
            </a:r>
          </a:p>
          <a:p>
            <a:pPr>
              <a:defRPr sz="1600"/>
            </a:pPr>
            <a:r>
              <a:t>      - http01:</a:t>
            </a:r>
          </a:p>
          <a:p>
            <a:pPr>
              <a:defRPr sz="1600"/>
            </a:pPr>
            <a:r>
              <a:t>          ingress:</a:t>
            </a:r>
          </a:p>
          <a:p>
            <a:pPr>
              <a:defRPr sz="1600"/>
            </a:pPr>
            <a:r>
              <a:t>            ingressClassName: nginx   # anciennement "class: nginx" (https://cert-manager.io/docs/releases/upgrading/ingress-class-compatibility)</a:t>
            </a:r>
          </a:p>
        </p:txBody>
      </p:sp>
      <p:sp>
        <p:nvSpPr>
          <p:cNvPr id="431" name="Suite et fin à la diapo suivante…"/>
          <p:cNvSpPr txBox="1"/>
          <p:nvPr/>
        </p:nvSpPr>
        <p:spPr>
          <a:xfrm>
            <a:off x="7314605" y="6222625"/>
            <a:ext cx="3039776"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a:lvl1pPr>
          </a:lstStyle>
          <a:p>
            <a:pPr/>
            <a:r>
              <a:t>Suite et fin à la diapo suivante…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3" name="Titre 1"/>
          <p:cNvSpPr txBox="1"/>
          <p:nvPr/>
        </p:nvSpPr>
        <p:spPr>
          <a:xfrm>
            <a:off x="399905" y="180519"/>
            <a:ext cx="9314457"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Certificat Let’s Encrypt (suite et fin) :</a:t>
            </a:r>
          </a:p>
        </p:txBody>
      </p:sp>
      <p:pic>
        <p:nvPicPr>
          <p:cNvPr id="43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3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3 – Scalabilité et mise à jour</a:t>
            </a:r>
            <a:endParaRPr>
              <a:solidFill>
                <a:srgbClr val="222933"/>
              </a:solidFill>
            </a:endParaRPr>
          </a:p>
        </p:txBody>
      </p:sp>
      <p:sp>
        <p:nvSpPr>
          <p:cNvPr id="436"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37" name="Espace réservé du contenu 2"/>
          <p:cNvSpPr txBox="1"/>
          <p:nvPr/>
        </p:nvSpPr>
        <p:spPr>
          <a:xfrm>
            <a:off x="375953" y="1030750"/>
            <a:ext cx="11440094" cy="5071841"/>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Création d’un Ingress et vérification de l’obtention d’un certificat :</a:t>
            </a:r>
            <a:br/>
            <a:r>
              <a:t>    </a:t>
            </a:r>
            <a:r>
              <a:rPr b="0" sz="1800">
                <a:latin typeface="Courier New"/>
                <a:ea typeface="Courier New"/>
                <a:cs typeface="Courier New"/>
                <a:sym typeface="Courier New"/>
              </a:rPr>
              <a:t>k create ing boutique --rule="$FQDN/*=boutique:80,tls=clef-le-boutique" \</a:t>
            </a:r>
            <a:br>
              <a:rPr b="0" sz="1800">
                <a:latin typeface="Courier New"/>
                <a:ea typeface="Courier New"/>
                <a:cs typeface="Courier New"/>
                <a:sym typeface="Courier New"/>
              </a:rPr>
            </a:br>
            <a:r>
              <a:rPr b="0" sz="1800">
                <a:latin typeface="Courier New"/>
                <a:ea typeface="Courier New"/>
                <a:cs typeface="Courier New"/>
                <a:sym typeface="Courier New"/>
              </a:rPr>
              <a:t>       --annotation cert-manager.io/</a:t>
            </a:r>
            <a:r>
              <a:rPr sz="1800">
                <a:solidFill>
                  <a:srgbClr val="E7862A"/>
                </a:solidFill>
                <a:latin typeface="Courier New"/>
                <a:ea typeface="Courier New"/>
                <a:cs typeface="Courier New"/>
                <a:sym typeface="Courier New"/>
              </a:rPr>
              <a:t>cluster-issuer</a:t>
            </a:r>
            <a:r>
              <a:rPr b="0" sz="1800">
                <a:latin typeface="Courier New"/>
                <a:ea typeface="Courier New"/>
                <a:cs typeface="Courier New"/>
                <a:sym typeface="Courier New"/>
              </a:rPr>
              <a:t>=</a:t>
            </a:r>
            <a:r>
              <a:rPr sz="1800">
                <a:solidFill>
                  <a:srgbClr val="77BB41"/>
                </a:solidFill>
                <a:latin typeface="Courier New"/>
                <a:ea typeface="Courier New"/>
                <a:cs typeface="Courier New"/>
                <a:sym typeface="Courier New"/>
              </a:rPr>
              <a:t>letsencrypt-production</a:t>
            </a:r>
            <a:br>
              <a:rPr b="0" sz="1800">
                <a:latin typeface="Courier New"/>
                <a:ea typeface="Courier New"/>
                <a:cs typeface="Courier New"/>
                <a:sym typeface="Courier New"/>
              </a:rPr>
            </a:br>
            <a:r>
              <a:rPr b="0" sz="1800">
                <a:latin typeface="Courier New"/>
                <a:ea typeface="Courier New"/>
                <a:cs typeface="Courier New"/>
                <a:sym typeface="Courier New"/>
              </a:rPr>
              <a:t>  k get Ingress,CertificateRequest,Challenge,Secret,Certificate -o wide</a:t>
            </a:r>
            <a:br>
              <a:rPr b="0" sz="1800">
                <a:latin typeface="Courier New"/>
                <a:ea typeface="Courier New"/>
                <a:cs typeface="Courier New"/>
                <a:sym typeface="Courier New"/>
              </a:rPr>
            </a:br>
            <a:r>
              <a:rPr b="0" sz="1800">
                <a:latin typeface="Courier New"/>
                <a:ea typeface="Courier New"/>
                <a:cs typeface="Courier New"/>
                <a:sym typeface="Courier New"/>
              </a:rPr>
              <a:t>  curl https://$FQDN   # NOTER absence de l’option -k </a:t>
            </a:r>
            <a:br>
              <a:rPr b="0" sz="1800">
                <a:latin typeface="Courier New"/>
                <a:ea typeface="Courier New"/>
                <a:cs typeface="Courier New"/>
                <a:sym typeface="Courier New"/>
              </a:rPr>
            </a:br>
            <a:endParaRPr sz="1000"/>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En cas de problème (si cURL évoque un certificat auto-signé)…</a:t>
            </a:r>
            <a:br/>
            <a:r>
              <a:t>    </a:t>
            </a:r>
            <a:r>
              <a:rPr b="0" sz="1800">
                <a:latin typeface="Courier New"/>
                <a:ea typeface="Courier New"/>
                <a:cs typeface="Courier New"/>
                <a:sym typeface="Courier New"/>
              </a:rPr>
              <a:t>k describe challenge | tail -3</a:t>
            </a:r>
            <a:br>
              <a:rPr b="0" sz="1800">
                <a:latin typeface="Courier New"/>
                <a:ea typeface="Courier New"/>
                <a:cs typeface="Courier New"/>
                <a:sym typeface="Courier New"/>
              </a:rPr>
            </a:br>
            <a:r>
              <a:rPr i="1" sz="1700">
                <a:solidFill>
                  <a:srgbClr val="B91611"/>
                </a:solidFill>
                <a:latin typeface="Courier New"/>
                <a:ea typeface="Courier New"/>
                <a:cs typeface="Courier New"/>
                <a:sym typeface="Courier New"/>
              </a:rPr>
              <a:t>Error presenting challenge: admission webhook "validate.nginx.ingress.kubernetes.io" denied the request: ingress contains invalid paths:</a:t>
            </a:r>
            <a:br>
              <a:rPr i="1" sz="1700">
                <a:solidFill>
                  <a:srgbClr val="B91611"/>
                </a:solidFill>
                <a:latin typeface="Courier New"/>
                <a:ea typeface="Courier New"/>
                <a:cs typeface="Courier New"/>
                <a:sym typeface="Courier New"/>
              </a:rPr>
            </a:br>
            <a:r>
              <a:rPr i="1" sz="1700">
                <a:solidFill>
                  <a:srgbClr val="B91611"/>
                </a:solidFill>
                <a:latin typeface="Courier New"/>
                <a:ea typeface="Courier New"/>
                <a:cs typeface="Courier New"/>
                <a:sym typeface="Courier New"/>
              </a:rPr>
              <a:t>path /.well-known/acme-challenge/… cannot be used with pathType Exact</a:t>
            </a:r>
            <a:br>
              <a:rPr b="0" i="1" sz="1800">
                <a:latin typeface="Courier New"/>
                <a:ea typeface="Courier New"/>
                <a:cs typeface="Courier New"/>
                <a:sym typeface="Courier New"/>
              </a:rPr>
            </a:br>
            <a:r>
              <a:rPr b="0" i="1" sz="1800">
                <a:latin typeface="Courier New"/>
                <a:ea typeface="Courier New"/>
                <a:cs typeface="Courier New"/>
                <a:sym typeface="Courier New"/>
              </a:rPr>
              <a:t>  </a:t>
            </a:r>
            <a:r>
              <a:rPr b="0" sz="1800" u="sng">
                <a:solidFill>
                  <a:srgbClr val="0563C1"/>
                </a:solidFill>
                <a:uFill>
                  <a:solidFill>
                    <a:srgbClr val="0563C1"/>
                  </a:solidFill>
                </a:uFill>
                <a:latin typeface="Courier New"/>
                <a:ea typeface="Courier New"/>
                <a:cs typeface="Courier New"/>
                <a:sym typeface="Courier New"/>
                <a:hlinkClick r:id="rId3" invalidUrl="" action="" tgtFrame="" tooltip="" history="1" highlightClick="0" endSnd="0"/>
              </a:rPr>
              <a:t>L’erreur est connue dans la version 1.18 de cert-manager</a:t>
            </a:r>
            <a:r>
              <a:rPr b="0" sz="1800">
                <a:latin typeface="Courier New"/>
                <a:ea typeface="Courier New"/>
                <a:cs typeface="Courier New"/>
                <a:sym typeface="Courier New"/>
              </a:rPr>
              <a:t>.</a:t>
            </a:r>
            <a:br>
              <a:rPr b="0" sz="1800">
                <a:latin typeface="Courier New"/>
                <a:ea typeface="Courier New"/>
                <a:cs typeface="Courier New"/>
                <a:sym typeface="Courier New"/>
              </a:rPr>
            </a:br>
            <a:endParaRPr sz="1000"/>
          </a:p>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Résolution (pis-aller) :</a:t>
            </a:r>
            <a:br/>
            <a:r>
              <a:t>    </a:t>
            </a:r>
            <a:r>
              <a:rPr b="0" sz="1800">
                <a:latin typeface="Courier New"/>
                <a:ea typeface="Courier New"/>
                <a:cs typeface="Courier New"/>
                <a:sym typeface="Courier New"/>
              </a:rPr>
              <a:t>k -n ingress-nginx patch cm ingress-nginx-controller \</a:t>
            </a:r>
            <a:br>
              <a:rPr b="0" sz="1800">
                <a:latin typeface="Courier New"/>
                <a:ea typeface="Courier New"/>
                <a:cs typeface="Courier New"/>
                <a:sym typeface="Courier New"/>
              </a:rPr>
            </a:br>
            <a:r>
              <a:rPr b="0" sz="1800">
                <a:latin typeface="Courier New"/>
                <a:ea typeface="Courier New"/>
                <a:cs typeface="Courier New"/>
                <a:sym typeface="Courier New"/>
              </a:rPr>
              <a:t>    -p '{"data":{"</a:t>
            </a:r>
            <a:r>
              <a:rPr b="0" sz="1800" u="sng">
                <a:solidFill>
                  <a:srgbClr val="0563C1"/>
                </a:solidFill>
                <a:uFill>
                  <a:solidFill>
                    <a:srgbClr val="0563C1"/>
                  </a:solidFill>
                </a:uFill>
                <a:latin typeface="Courier New"/>
                <a:ea typeface="Courier New"/>
                <a:cs typeface="Courier New"/>
                <a:sym typeface="Courier New"/>
                <a:hlinkClick r:id="rId4" invalidUrl="" action="" tgtFrame="" tooltip="" history="1" highlightClick="0" endSnd="0"/>
              </a:rPr>
              <a:t>strict-validate-path-type</a:t>
            </a:r>
            <a:r>
              <a:rPr b="0" sz="1800">
                <a:latin typeface="Courier New"/>
                <a:ea typeface="Courier New"/>
                <a:cs typeface="Courier New"/>
                <a:sym typeface="Courier New"/>
              </a:rPr>
              <a:t>":"false"}}'  # où l’on découvre patch</a:t>
            </a:r>
            <a:br>
              <a:rPr b="0" sz="1800">
                <a:latin typeface="Courier New"/>
                <a:ea typeface="Courier New"/>
                <a:cs typeface="Courier New"/>
                <a:sym typeface="Courier New"/>
              </a:rPr>
            </a:br>
            <a:r>
              <a:rPr b="0" sz="1800">
                <a:latin typeface="Courier New"/>
                <a:ea typeface="Courier New"/>
                <a:cs typeface="Courier New"/>
                <a:sym typeface="Courier New"/>
              </a:rPr>
              <a:t> </a:t>
            </a:r>
            <a:r>
              <a:rPr sz="1800">
                <a:latin typeface="Courier New"/>
                <a:ea typeface="Courier New"/>
                <a:cs typeface="Courier New"/>
                <a:sym typeface="Courier New"/>
              </a:rPr>
              <a:t>*</a:t>
            </a:r>
            <a:r>
              <a:rPr b="0" sz="1800">
                <a:latin typeface="Courier New"/>
                <a:ea typeface="Courier New"/>
                <a:cs typeface="Courier New"/>
                <a:sym typeface="Courier New"/>
              </a:rPr>
              <a:t> Détruire puis créer à nouveau l’Ingress pour valider la correction ci-dessus.</a:t>
            </a:r>
            <a:br>
              <a:rPr b="0" sz="1800">
                <a:latin typeface="Courier New"/>
                <a:ea typeface="Courier New"/>
                <a:cs typeface="Courier New"/>
                <a:sym typeface="Courier New"/>
              </a:rPr>
            </a:br>
            <a:r>
              <a:rPr b="0" sz="1800">
                <a:latin typeface="Courier New"/>
                <a:ea typeface="Courier New"/>
                <a:cs typeface="Courier New"/>
                <a:sym typeface="Courier New"/>
              </a:rPr>
              <a:t>  k get ing,cert,cr,secret | egrep 'boutique|NAME|^$'  # Tout doit être à "True" </a:t>
            </a:r>
            <a:br>
              <a:rPr b="0" sz="1800">
                <a:latin typeface="Courier New"/>
                <a:ea typeface="Courier New"/>
                <a:cs typeface="Courier New"/>
                <a:sym typeface="Courier New"/>
              </a:rPr>
            </a:br>
            <a:r>
              <a:rPr b="0" sz="1800">
                <a:latin typeface="Courier New"/>
                <a:ea typeface="Courier New"/>
                <a:cs typeface="Courier New"/>
                <a:sym typeface="Courier New"/>
              </a:rPr>
              <a:t>  curl -Ivs https://$FQDN 2&gt;&amp;1 | grep ^*   # pour voir le détail du certificat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9" name="Rectangle 5"/>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440" name="Graphique 6" descr="Graphique 6"/>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441"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FFFFFF"/>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FFFFFF"/>
                </a:solidFill>
                <a:latin typeface="+mj-lt"/>
                <a:ea typeface="+mj-ea"/>
                <a:cs typeface="+mj-cs"/>
                <a:sym typeface="Segoe UI"/>
              </a:defRPr>
            </a:pPr>
            <a:r>
              <a:t>Sécurité et monitoring</a:t>
            </a:r>
          </a:p>
        </p:txBody>
      </p:sp>
      <p:sp>
        <p:nvSpPr>
          <p:cNvPr id="442" name="Espace réservé du texte 19"/>
          <p:cNvSpPr txBox="1"/>
          <p:nvPr/>
        </p:nvSpPr>
        <p:spPr>
          <a:xfrm>
            <a:off x="354184" y="2699280"/>
            <a:ext cx="11483631" cy="13995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ct val="90000"/>
              </a:lnSpc>
              <a:spcBef>
                <a:spcPts val="1000"/>
              </a:spcBef>
              <a:defRPr sz="4400">
                <a:solidFill>
                  <a:srgbClr val="FFFFFF"/>
                </a:solidFill>
                <a:latin typeface="Segoe UI Light"/>
                <a:ea typeface="Segoe UI Light"/>
                <a:cs typeface="Segoe UI Light"/>
                <a:sym typeface="Segoe UI Light"/>
              </a:defRPr>
            </a:pPr>
            <a:r>
              <a:t>Module </a:t>
            </a:r>
            <a:br/>
            <a:r>
              <a:rPr b="1">
                <a:latin typeface="+mj-lt"/>
                <a:ea typeface="+mj-ea"/>
                <a:cs typeface="+mj-cs"/>
                <a:sym typeface="Segoe UI"/>
              </a:rPr>
              <a:t>Sécurité et monitoring</a:t>
            </a:r>
          </a:p>
        </p:txBody>
      </p:sp>
      <p:sp>
        <p:nvSpPr>
          <p:cNvPr id="443"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5" name="Titre 1"/>
          <p:cNvSpPr txBox="1"/>
          <p:nvPr/>
        </p:nvSpPr>
        <p:spPr>
          <a:xfrm>
            <a:off x="1072819" y="734678"/>
            <a:ext cx="989947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Role-Based Access Control (RBAC)</a:t>
            </a:r>
          </a:p>
        </p:txBody>
      </p:sp>
      <p:pic>
        <p:nvPicPr>
          <p:cNvPr id="44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4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4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49" name="Même s’il est peu probable qu’une commande     kubectl delete all --all --all-namespaces soit exécutée par inadvertance. Il est en revanche plus plausible d’écrire un jour     kubectl delete no --all en voulant juste supprimer tous les pods de l’espace d"/>
          <p:cNvSpPr txBox="1"/>
          <p:nvPr/>
        </p:nvSpPr>
        <p:spPr>
          <a:xfrm>
            <a:off x="1430977" y="1726437"/>
            <a:ext cx="9183154" cy="405629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defTabSz="905255">
              <a:defRPr sz="1782"/>
            </a:pPr>
            <a:r>
              <a:t>Même s’il est peu probable qu’une commande</a:t>
            </a:r>
            <a:br/>
            <a:r>
              <a:t>    kubectl delete all --all --all-namespaces</a:t>
            </a:r>
            <a:br/>
            <a:r>
              <a:t>soit exécutée par inadvertance. Il est en revanche plus plausible d’écrire un jour</a:t>
            </a:r>
            <a:br/>
            <a:r>
              <a:t>    kubectl delete </a:t>
            </a:r>
            <a:r>
              <a:rPr b="1">
                <a:solidFill>
                  <a:srgbClr val="B91611"/>
                </a:solidFill>
              </a:rPr>
              <a:t>n</a:t>
            </a:r>
            <a:r>
              <a:t>o --all</a:t>
            </a:r>
            <a:br/>
            <a:r>
              <a:t>en voulant juste supprimer tous les </a:t>
            </a:r>
            <a:r>
              <a:rPr b="1">
                <a:solidFill>
                  <a:srgbClr val="77BB41"/>
                </a:solidFill>
              </a:rPr>
              <a:t>p</a:t>
            </a:r>
            <a:r>
              <a:t>ods de l’espace de nommage courant. Et c’est le drame !</a:t>
            </a:r>
            <a:br/>
            <a:br/>
            <a:r>
              <a:t>Une des forces, un des avantages de Kubernetes, est d’offrir un puissant mécanisme des gestions des identités et des droits afférents appelé RBAC (Role-Based Access Control).</a:t>
            </a:r>
          </a:p>
          <a:p>
            <a:pPr defTabSz="905255">
              <a:defRPr sz="1782"/>
            </a:pPr>
            <a:r>
              <a:t>Les actions dans un cluster Kubernetes ne se font jamais de façon anonyme. Un doute ?</a:t>
            </a:r>
          </a:p>
          <a:p>
            <a:pPr defTabSz="905255">
              <a:defRPr sz="1782"/>
            </a:pPr>
            <a:r>
              <a:t>    kubectl auth whoami  ;  kubectl config view --minify -o </a:t>
            </a:r>
            <a:r>
              <a:rPr u="sng">
                <a:solidFill>
                  <a:srgbClr val="0563C1"/>
                </a:solidFill>
                <a:uFill>
                  <a:solidFill>
                    <a:srgbClr val="0563C1"/>
                  </a:solidFill>
                </a:uFill>
                <a:hlinkClick r:id="rId3" invalidUrl="" action="" tgtFrame="" tooltip="" history="1" highlightClick="0" endSnd="0"/>
              </a:rPr>
              <a:t>jsonpath</a:t>
            </a:r>
            <a:r>
              <a:t>='{.contexts[].context.user}{"\n"}'</a:t>
            </a:r>
          </a:p>
          <a:p>
            <a:pPr defTabSz="905255">
              <a:defRPr sz="1782"/>
            </a:pPr>
            <a:br/>
            <a:r>
              <a:rPr u="sng">
                <a:solidFill>
                  <a:srgbClr val="0563C1"/>
                </a:solidFill>
                <a:uFill>
                  <a:solidFill>
                    <a:srgbClr val="0563C1"/>
                  </a:solidFill>
                </a:uFill>
                <a:hlinkClick r:id="rId4" invalidUrl="" action="" tgtFrame="" tooltip="" history="1" highlightClick="0" endSnd="0"/>
              </a:rPr>
              <a:t>RBAC</a:t>
            </a:r>
            <a:r>
              <a:t> n’est pas obligatoirement activé. Les installations « modestes » s’en passent très bien. Aussi parce que ce composant est apparu tardivement, en 2017, dans Kubernetes.</a:t>
            </a:r>
          </a:p>
          <a:p>
            <a:pPr defTabSz="905255">
              <a:defRPr sz="1782"/>
            </a:pPr>
            <a:r>
              <a:t>À noter que RBAC ne se limite à gérer les droits des usagers mais aussi ceux des applications (appelés « </a:t>
            </a:r>
            <a:r>
              <a:rPr u="sng">
                <a:solidFill>
                  <a:srgbClr val="0563C1"/>
                </a:solidFill>
                <a:uFill>
                  <a:solidFill>
                    <a:srgbClr val="0563C1"/>
                  </a:solidFill>
                </a:uFill>
                <a:hlinkClick r:id="rId5" invalidUrl="" action="" tgtFrame="" tooltip="" history="1" highlightClick="0" endSnd="0"/>
              </a:rPr>
              <a:t>comptes de service</a:t>
            </a:r>
            <a:r>
              <a:t> »).</a:t>
            </a:r>
          </a:p>
        </p:txBody>
      </p:sp>
      <p:sp>
        <p:nvSpPr>
          <p:cNvPr id="450" name="😱"/>
          <p:cNvSpPr txBox="1"/>
          <p:nvPr/>
        </p:nvSpPr>
        <p:spPr>
          <a:xfrm>
            <a:off x="3809648" y="2449292"/>
            <a:ext cx="389553" cy="4470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52"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53"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54"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55" name="Titre 1"/>
          <p:cNvSpPr txBox="1"/>
          <p:nvPr/>
        </p:nvSpPr>
        <p:spPr>
          <a:xfrm>
            <a:off x="361619" y="302878"/>
            <a:ext cx="989947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RBAC, mise en œuvre :</a:t>
            </a:r>
          </a:p>
        </p:txBody>
      </p:sp>
      <p:sp>
        <p:nvSpPr>
          <p:cNvPr id="456" name="Espace réservé du contenu 2"/>
          <p:cNvSpPr txBox="1"/>
          <p:nvPr/>
        </p:nvSpPr>
        <p:spPr>
          <a:xfrm>
            <a:off x="375953" y="1556806"/>
            <a:ext cx="11440094" cy="450995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173736" indent="-173736" defTabSz="694944">
              <a:lnSpc>
                <a:spcPct val="90000"/>
              </a:lnSpc>
              <a:spcBef>
                <a:spcPts val="700"/>
              </a:spcBef>
              <a:buClr>
                <a:srgbClr val="4AA5B7"/>
              </a:buClr>
              <a:buSzPct val="100000"/>
              <a:buFont typeface="Arial"/>
              <a:buChar char="•"/>
              <a:defRPr b="1" sz="1520">
                <a:latin typeface="+mj-lt"/>
                <a:ea typeface="+mj-ea"/>
                <a:cs typeface="+mj-cs"/>
                <a:sym typeface="Segoe UI"/>
              </a:defRPr>
            </a:pPr>
            <a:r>
              <a:t>Récupération d’éléments contextuels :</a:t>
            </a:r>
            <a:br/>
            <a:r>
              <a:t>    </a:t>
            </a:r>
            <a:r>
              <a:rPr b="0" sz="1368">
                <a:latin typeface="Courier New"/>
                <a:ea typeface="Courier New"/>
                <a:cs typeface="Courier New"/>
                <a:sym typeface="Courier New"/>
              </a:rPr>
              <a:t>CONTEXT=$(k config current-context)</a:t>
            </a:r>
            <a:br>
              <a:rPr b="0" sz="1368">
                <a:latin typeface="Courier New"/>
                <a:ea typeface="Courier New"/>
                <a:cs typeface="Courier New"/>
                <a:sym typeface="Courier New"/>
              </a:rPr>
            </a:br>
            <a:r>
              <a:rPr b="0" sz="1368">
                <a:latin typeface="Courier New"/>
                <a:ea typeface="Courier New"/>
                <a:cs typeface="Courier New"/>
                <a:sym typeface="Courier New"/>
              </a:rPr>
              <a:t>  CLUSTER=$(k config view -o jsonpath="{.contexts[?(@.name == '$CONTEXT')].name}")</a:t>
            </a:r>
            <a:br>
              <a:rPr b="0" sz="1368">
                <a:latin typeface="Courier New"/>
                <a:ea typeface="Courier New"/>
                <a:cs typeface="Courier New"/>
                <a:sym typeface="Courier New"/>
              </a:rPr>
            </a:br>
            <a:r>
              <a:rPr b="0" sz="1368">
                <a:latin typeface="Courier New"/>
                <a:ea typeface="Courier New"/>
                <a:cs typeface="Courier New"/>
                <a:sym typeface="Courier New"/>
              </a:rPr>
              <a:t>  SERVEUR=$(k config view -o jsonpath="{.clusters[?(@.name == '$CLUSTER')].cluster.server}")</a:t>
            </a:r>
            <a:br>
              <a:rPr b="0" sz="1368">
                <a:latin typeface="Courier New"/>
                <a:ea typeface="Courier New"/>
                <a:cs typeface="Courier New"/>
                <a:sym typeface="Courier New"/>
              </a:rPr>
            </a:br>
            <a:r>
              <a:rPr b="0" sz="1368">
                <a:latin typeface="Courier New"/>
                <a:ea typeface="Courier New"/>
                <a:cs typeface="Courier New"/>
                <a:sym typeface="Courier New"/>
              </a:rPr>
              <a:t>  k config view --raw -o jsonpath="{.clusters[?(@.name=='$CLUSTER')].cluster.certificate-authority-data}" |</a:t>
            </a:r>
            <a:br>
              <a:rPr b="0" sz="1368">
                <a:latin typeface="Courier New"/>
                <a:ea typeface="Courier New"/>
                <a:cs typeface="Courier New"/>
                <a:sym typeface="Courier New"/>
              </a:rPr>
            </a:br>
            <a:r>
              <a:rPr b="0" sz="1368">
                <a:latin typeface="Courier New"/>
                <a:ea typeface="Courier New"/>
                <a:cs typeface="Courier New"/>
                <a:sym typeface="Courier New"/>
              </a:rPr>
              <a:t>  base64 -d &gt; cluster.crt</a:t>
            </a:r>
            <a:br>
              <a:rPr b="0" sz="1368">
                <a:latin typeface="Courier New"/>
                <a:ea typeface="Courier New"/>
                <a:cs typeface="Courier New"/>
                <a:sym typeface="Courier New"/>
              </a:rPr>
            </a:br>
            <a:endParaRPr sz="760"/>
          </a:p>
          <a:p>
            <a:pPr marL="173736" indent="-173736" defTabSz="694944">
              <a:lnSpc>
                <a:spcPct val="90000"/>
              </a:lnSpc>
              <a:spcBef>
                <a:spcPts val="700"/>
              </a:spcBef>
              <a:buClr>
                <a:srgbClr val="4AA5B7"/>
              </a:buClr>
              <a:buSzPct val="100000"/>
              <a:buFont typeface="Arial"/>
              <a:buChar char="•"/>
              <a:defRPr b="1" sz="1520">
                <a:latin typeface="+mj-lt"/>
                <a:ea typeface="+mj-ea"/>
                <a:cs typeface="+mj-cs"/>
                <a:sym typeface="Segoe UI"/>
              </a:defRPr>
            </a:pPr>
            <a:r>
              <a:t>Génération des documents validant l’identité du nouvel usager :</a:t>
            </a:r>
            <a:br/>
            <a:r>
              <a:t>    </a:t>
            </a:r>
            <a:r>
              <a:rPr b="0" sz="1368">
                <a:latin typeface="Courier New"/>
                <a:ea typeface="Courier New"/>
                <a:cs typeface="Courier New"/>
                <a:sym typeface="Courier New"/>
              </a:rPr>
              <a:t>openssl genrsa -out ramirez.key 4096  # 2048 bits par défaut</a:t>
            </a:r>
            <a:br>
              <a:rPr b="0" sz="1368">
                <a:latin typeface="Courier New"/>
                <a:ea typeface="Courier New"/>
                <a:cs typeface="Courier New"/>
                <a:sym typeface="Courier New"/>
              </a:rPr>
            </a:br>
            <a:r>
              <a:rPr b="0" sz="1368">
                <a:latin typeface="Courier New"/>
                <a:ea typeface="Courier New"/>
                <a:cs typeface="Courier New"/>
                <a:sym typeface="Courier New"/>
              </a:rPr>
              <a:t>  openssl req -new -key ramirez.key -out ramirez.csr -subj /CN=ramirez/O=immortels  # /O=groupe facultatif</a:t>
            </a:r>
            <a:br>
              <a:rPr b="0" sz="1368">
                <a:latin typeface="Courier New"/>
                <a:ea typeface="Courier New"/>
                <a:cs typeface="Courier New"/>
                <a:sym typeface="Courier New"/>
              </a:rPr>
            </a:br>
            <a:r>
              <a:rPr b="0" sz="1368">
                <a:latin typeface="Courier New"/>
                <a:ea typeface="Courier New"/>
                <a:cs typeface="Courier New"/>
                <a:sym typeface="Courier New"/>
              </a:rPr>
              <a:t>  cat &gt; ramirez-csr.yaml &lt;&lt; EOF</a:t>
            </a:r>
            <a:br>
              <a:rPr b="0" sz="1368">
                <a:latin typeface="Courier New"/>
                <a:ea typeface="Courier New"/>
                <a:cs typeface="Courier New"/>
                <a:sym typeface="Courier New"/>
              </a:rPr>
            </a:br>
            <a:r>
              <a:rPr b="0" sz="1368">
                <a:latin typeface="Courier New"/>
                <a:ea typeface="Courier New"/>
                <a:cs typeface="Courier New"/>
                <a:sym typeface="Courier New"/>
              </a:rPr>
              <a:t>  apiVersion: certificates.k8s.io/v1</a:t>
            </a:r>
            <a:br>
              <a:rPr b="0" sz="1368">
                <a:latin typeface="Courier New"/>
                <a:ea typeface="Courier New"/>
                <a:cs typeface="Courier New"/>
                <a:sym typeface="Courier New"/>
              </a:rPr>
            </a:br>
            <a:r>
              <a:rPr b="0" sz="1368">
                <a:latin typeface="Courier New"/>
                <a:ea typeface="Courier New"/>
                <a:cs typeface="Courier New"/>
                <a:sym typeface="Courier New"/>
              </a:rPr>
              <a:t>  kind: CertificateSigningRequest</a:t>
            </a:r>
            <a:br>
              <a:rPr b="0" sz="1368">
                <a:latin typeface="Courier New"/>
                <a:ea typeface="Courier New"/>
                <a:cs typeface="Courier New"/>
                <a:sym typeface="Courier New"/>
              </a:rPr>
            </a:br>
            <a:r>
              <a:rPr b="0" sz="1368">
                <a:latin typeface="Courier New"/>
                <a:ea typeface="Courier New"/>
                <a:cs typeface="Courier New"/>
                <a:sym typeface="Courier New"/>
              </a:rPr>
              <a:t>  metadata:</a:t>
            </a:r>
            <a:br>
              <a:rPr b="0" sz="1368">
                <a:latin typeface="Courier New"/>
                <a:ea typeface="Courier New"/>
                <a:cs typeface="Courier New"/>
                <a:sym typeface="Courier New"/>
              </a:rPr>
            </a:br>
            <a:r>
              <a:rPr b="0" sz="1368">
                <a:latin typeface="Courier New"/>
                <a:ea typeface="Courier New"/>
                <a:cs typeface="Courier New"/>
                <a:sym typeface="Courier New"/>
              </a:rPr>
              <a:t>    name: ramirez</a:t>
            </a:r>
            <a:br>
              <a:rPr b="0" sz="1368">
                <a:latin typeface="Courier New"/>
                <a:ea typeface="Courier New"/>
                <a:cs typeface="Courier New"/>
                <a:sym typeface="Courier New"/>
              </a:rPr>
            </a:br>
            <a:r>
              <a:rPr b="0" sz="1368">
                <a:latin typeface="Courier New"/>
                <a:ea typeface="Courier New"/>
                <a:cs typeface="Courier New"/>
                <a:sym typeface="Courier New"/>
              </a:rPr>
              <a:t>  spec:</a:t>
            </a:r>
            <a:br>
              <a:rPr b="0" sz="1368">
                <a:latin typeface="Courier New"/>
                <a:ea typeface="Courier New"/>
                <a:cs typeface="Courier New"/>
                <a:sym typeface="Courier New"/>
              </a:rPr>
            </a:br>
            <a:r>
              <a:rPr b="0" sz="1368">
                <a:latin typeface="Courier New"/>
                <a:ea typeface="Courier New"/>
                <a:cs typeface="Courier New"/>
                <a:sym typeface="Courier New"/>
              </a:rPr>
              <a:t>    request: $(cat ramirez.csr | base64 | tr -d '\n')</a:t>
            </a:r>
            <a:br>
              <a:rPr b="0" sz="1368">
                <a:latin typeface="Courier New"/>
                <a:ea typeface="Courier New"/>
                <a:cs typeface="Courier New"/>
                <a:sym typeface="Courier New"/>
              </a:rPr>
            </a:br>
            <a:r>
              <a:rPr b="0" sz="1368">
                <a:latin typeface="Courier New"/>
                <a:ea typeface="Courier New"/>
                <a:cs typeface="Courier New"/>
                <a:sym typeface="Courier New"/>
              </a:rPr>
              <a:t>    usages:</a:t>
            </a:r>
            <a:br>
              <a:rPr b="0" sz="1368">
                <a:latin typeface="Courier New"/>
                <a:ea typeface="Courier New"/>
                <a:cs typeface="Courier New"/>
                <a:sym typeface="Courier New"/>
              </a:rPr>
            </a:br>
            <a:r>
              <a:rPr b="0" sz="1368">
                <a:latin typeface="Courier New"/>
                <a:ea typeface="Courier New"/>
                <a:cs typeface="Courier New"/>
                <a:sym typeface="Courier New"/>
              </a:rPr>
              <a:t>      - client auth</a:t>
            </a:r>
            <a:br>
              <a:rPr b="0" sz="1368">
                <a:latin typeface="Courier New"/>
                <a:ea typeface="Courier New"/>
                <a:cs typeface="Courier New"/>
                <a:sym typeface="Courier New"/>
              </a:rPr>
            </a:br>
            <a:r>
              <a:rPr b="0" sz="1368">
                <a:latin typeface="Courier New"/>
                <a:ea typeface="Courier New"/>
                <a:cs typeface="Courier New"/>
                <a:sym typeface="Courier New"/>
              </a:rPr>
              <a:t>    signerName: kubernetes.io/kube-apiserver-client</a:t>
            </a:r>
            <a:br>
              <a:rPr b="0" sz="1368">
                <a:latin typeface="Courier New"/>
                <a:ea typeface="Courier New"/>
                <a:cs typeface="Courier New"/>
                <a:sym typeface="Courier New"/>
              </a:rPr>
            </a:br>
            <a:r>
              <a:rPr b="0" sz="1368">
                <a:latin typeface="Courier New"/>
                <a:ea typeface="Courier New"/>
                <a:cs typeface="Courier New"/>
                <a:sym typeface="Courier New"/>
              </a:rPr>
              <a:t>  EOF</a:t>
            </a:r>
            <a:br>
              <a:rPr b="0" sz="1368">
                <a:latin typeface="Courier New"/>
                <a:ea typeface="Courier New"/>
                <a:cs typeface="Courier New"/>
                <a:sym typeface="Courier New"/>
              </a:rPr>
            </a:br>
            <a:r>
              <a:rPr b="0" sz="1368">
                <a:latin typeface="Courier New"/>
                <a:ea typeface="Courier New"/>
                <a:cs typeface="Courier New"/>
                <a:sym typeface="Courier New"/>
              </a:rPr>
              <a:t>  k create -f ramirez-csr.yaml</a:t>
            </a:r>
            <a:br>
              <a:rPr b="0" sz="1368">
                <a:latin typeface="Courier New"/>
                <a:ea typeface="Courier New"/>
                <a:cs typeface="Courier New"/>
                <a:sym typeface="Courier New"/>
              </a:rPr>
            </a:br>
            <a:r>
              <a:rPr b="0" sz="1368">
                <a:latin typeface="Courier New"/>
                <a:ea typeface="Courier New"/>
                <a:cs typeface="Courier New"/>
                <a:sym typeface="Courier New"/>
              </a:rPr>
              <a:t>  k certificate approve ramirez</a:t>
            </a:r>
            <a:br>
              <a:rPr b="0" sz="1368">
                <a:latin typeface="Courier New"/>
                <a:ea typeface="Courier New"/>
                <a:cs typeface="Courier New"/>
                <a:sym typeface="Courier New"/>
              </a:rPr>
            </a:br>
            <a:r>
              <a:rPr b="0" sz="1368">
                <a:latin typeface="Courier New"/>
                <a:ea typeface="Courier New"/>
                <a:cs typeface="Courier New"/>
                <a:sym typeface="Courier New"/>
              </a:rPr>
              <a:t>  k get csr ramirez    # utiliser sans tarder car disparaît au bout de 110 minutes environ (si "Approved")</a:t>
            </a:r>
          </a:p>
        </p:txBody>
      </p:sp>
      <p:sp>
        <p:nvSpPr>
          <p:cNvPr id="457" name="Définition et configuration (dans le cluster actuel) d’un nouvel utilisateur : Ramirez"/>
          <p:cNvSpPr txBox="1"/>
          <p:nvPr/>
        </p:nvSpPr>
        <p:spPr>
          <a:xfrm>
            <a:off x="385301" y="1154040"/>
            <a:ext cx="10095587" cy="382574"/>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b="1" sz="2300"/>
            </a:lvl1pPr>
          </a:lstStyle>
          <a:p>
            <a:pPr/>
            <a:r>
              <a:t>Définition et configuration (dans le cluster actuel) d’un nouvel utilisateur : Ramirez</a:t>
            </a:r>
          </a:p>
        </p:txBody>
      </p:sp>
      <p:sp>
        <p:nvSpPr>
          <p:cNvPr id="458" name="Suite à la diapo suivante…"/>
          <p:cNvSpPr txBox="1"/>
          <p:nvPr/>
        </p:nvSpPr>
        <p:spPr>
          <a:xfrm>
            <a:off x="7949605" y="6222625"/>
            <a:ext cx="2512143"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a:lvl1pPr>
          </a:lstStyle>
          <a:p>
            <a:pPr/>
            <a:r>
              <a:t>Suite à la diapo suivante…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8" name="Rectangle 5"/>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169" name="Graphique 6" descr="Graphique 6"/>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170"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FFFFFF"/>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FFFFFF"/>
                </a:solidFill>
                <a:latin typeface="+mj-lt"/>
                <a:ea typeface="+mj-ea"/>
                <a:cs typeface="+mj-cs"/>
                <a:sym typeface="Segoe UI"/>
              </a:defRPr>
            </a:pPr>
            <a:r>
              <a:t>Introduction et mise en place</a:t>
            </a:r>
          </a:p>
        </p:txBody>
      </p:sp>
      <p:sp>
        <p:nvSpPr>
          <p:cNvPr id="171" name="Espace réservé du texte 19"/>
          <p:cNvSpPr txBox="1"/>
          <p:nvPr/>
        </p:nvSpPr>
        <p:spPr>
          <a:xfrm>
            <a:off x="354184" y="2699280"/>
            <a:ext cx="11483631" cy="13995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ct val="90000"/>
              </a:lnSpc>
              <a:spcBef>
                <a:spcPts val="1000"/>
              </a:spcBef>
              <a:defRPr sz="4400">
                <a:solidFill>
                  <a:srgbClr val="FFFFFF"/>
                </a:solidFill>
                <a:latin typeface="Segoe UI Light"/>
                <a:ea typeface="Segoe UI Light"/>
                <a:cs typeface="Segoe UI Light"/>
                <a:sym typeface="Segoe UI Light"/>
              </a:defRPr>
            </a:pPr>
            <a:r>
              <a:t>Module 1</a:t>
            </a:r>
            <a:br/>
            <a:r>
              <a:rPr b="1">
                <a:latin typeface="+mj-lt"/>
                <a:ea typeface="+mj-ea"/>
                <a:cs typeface="+mj-cs"/>
                <a:sym typeface="Segoe UI"/>
              </a:rPr>
              <a:t>Introduction et mise en place</a:t>
            </a:r>
          </a:p>
        </p:txBody>
      </p:sp>
      <p:sp>
        <p:nvSpPr>
          <p:cNvPr id="172"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60"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61"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62"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63" name="Espace réservé du contenu 2"/>
          <p:cNvSpPr txBox="1"/>
          <p:nvPr/>
        </p:nvSpPr>
        <p:spPr>
          <a:xfrm>
            <a:off x="375953" y="1627650"/>
            <a:ext cx="11440094" cy="425556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9455" indent="-219455" defTabSz="877823">
              <a:lnSpc>
                <a:spcPct val="90000"/>
              </a:lnSpc>
              <a:spcBef>
                <a:spcPts val="900"/>
              </a:spcBef>
              <a:buClr>
                <a:srgbClr val="4AA5B7"/>
              </a:buClr>
              <a:buSzPct val="100000"/>
              <a:buFont typeface="Arial"/>
              <a:buChar char="•"/>
              <a:defRPr b="1" sz="1919">
                <a:latin typeface="+mj-lt"/>
                <a:ea typeface="+mj-ea"/>
                <a:cs typeface="+mj-cs"/>
                <a:sym typeface="Segoe UI"/>
              </a:defRPr>
            </a:pPr>
            <a:r>
              <a:t>Intégration du nouveau venu au cluster :</a:t>
            </a:r>
            <a:br/>
            <a:r>
              <a:t>    </a:t>
            </a:r>
            <a:r>
              <a:rPr b="0" sz="1727">
                <a:latin typeface="Courier New"/>
                <a:ea typeface="Courier New"/>
                <a:cs typeface="Courier New"/>
                <a:sym typeface="Courier New"/>
              </a:rPr>
              <a:t>k get csr ramirez -o jsonpath='{.status.certificate}' | base64 -d &gt; ramirez.crt</a:t>
            </a:r>
            <a:br>
              <a:rPr b="0" sz="1727">
                <a:latin typeface="Courier New"/>
                <a:ea typeface="Courier New"/>
                <a:cs typeface="Courier New"/>
                <a:sym typeface="Courier New"/>
              </a:rPr>
            </a:b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config set-cluster $CLUSTER --server $SERVEUR \</a:t>
            </a:r>
            <a:br>
              <a:rPr b="0" sz="1727">
                <a:latin typeface="Courier New"/>
                <a:ea typeface="Courier New"/>
                <a:cs typeface="Courier New"/>
                <a:sym typeface="Courier New"/>
              </a:rPr>
            </a:br>
            <a:r>
              <a:rPr b="0" sz="1727">
                <a:latin typeface="Courier New"/>
                <a:ea typeface="Courier New"/>
                <a:cs typeface="Courier New"/>
                <a:sym typeface="Courier New"/>
              </a:rPr>
              <a:t>      --embed-certs --certificate-authority cluster.crt</a:t>
            </a: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config set-credentials ramirez \</a:t>
            </a:r>
            <a:br>
              <a:rPr b="0" sz="1727">
                <a:latin typeface="Courier New"/>
                <a:ea typeface="Courier New"/>
                <a:cs typeface="Courier New"/>
                <a:sym typeface="Courier New"/>
              </a:rPr>
            </a:br>
            <a:r>
              <a:rPr b="0" sz="1727">
                <a:latin typeface="Courier New"/>
                <a:ea typeface="Courier New"/>
                <a:cs typeface="Courier New"/>
                <a:sym typeface="Courier New"/>
              </a:rPr>
              <a:t>      --embed-certs --client-certificate ramirez.crt --client-key ramirez.key</a:t>
            </a: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config set-context rami@immortels.fr \</a:t>
            </a:r>
            <a:br>
              <a:rPr b="0" sz="1727">
                <a:latin typeface="Courier New"/>
                <a:ea typeface="Courier New"/>
                <a:cs typeface="Courier New"/>
                <a:sym typeface="Courier New"/>
              </a:rPr>
            </a:br>
            <a:r>
              <a:rPr b="0" sz="1727">
                <a:latin typeface="Courier New"/>
                <a:ea typeface="Courier New"/>
                <a:cs typeface="Courier New"/>
                <a:sym typeface="Courier New"/>
              </a:rPr>
              <a:t>      --cluster $CLUSTER --user ramirez</a:t>
            </a: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config use-context rami@immortels.fr</a:t>
            </a:r>
            <a:br>
              <a:rPr b="0" sz="1727">
                <a:latin typeface="Courier New"/>
                <a:ea typeface="Courier New"/>
                <a:cs typeface="Courier New"/>
                <a:sym typeface="Courier New"/>
              </a:rPr>
            </a:br>
            <a:endParaRPr sz="959"/>
          </a:p>
          <a:p>
            <a:pPr marL="219455" indent="-219455" defTabSz="877823">
              <a:lnSpc>
                <a:spcPct val="90000"/>
              </a:lnSpc>
              <a:spcBef>
                <a:spcPts val="900"/>
              </a:spcBef>
              <a:buClr>
                <a:srgbClr val="4AA5B7"/>
              </a:buClr>
              <a:buSzPct val="100000"/>
              <a:buFont typeface="Arial"/>
              <a:buChar char="•"/>
              <a:defRPr b="1" sz="1919">
                <a:latin typeface="+mj-lt"/>
                <a:ea typeface="+mj-ea"/>
                <a:cs typeface="+mj-cs"/>
                <a:sym typeface="Segoe UI"/>
              </a:defRPr>
            </a:pPr>
            <a:r>
              <a:t>Contrôles et tentatives diverses :</a:t>
            </a:r>
            <a:br/>
            <a:r>
              <a:t>    </a:t>
            </a:r>
            <a:r>
              <a:rPr b="0" sz="1727">
                <a:latin typeface="Courier New"/>
                <a:ea typeface="Courier New"/>
                <a:cs typeface="Courier New"/>
                <a:sym typeface="Courier New"/>
              </a:rPr>
              <a:t>k --kubeconfig kubeconfig_ramirez auth whoami</a:t>
            </a: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config view --minify</a:t>
            </a:r>
            <a:br>
              <a:rPr b="0" sz="1727">
                <a:latin typeface="Courier New"/>
                <a:ea typeface="Courier New"/>
                <a:cs typeface="Courier New"/>
                <a:sym typeface="Courier New"/>
              </a:rPr>
            </a:b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get po   # </a:t>
            </a:r>
            <a:r>
              <a:rPr b="0" sz="1727">
                <a:solidFill>
                  <a:srgbClr val="B91611"/>
                </a:solidFill>
                <a:latin typeface="Courier New"/>
                <a:ea typeface="Courier New"/>
                <a:cs typeface="Courier New"/>
                <a:sym typeface="Courier New"/>
              </a:rPr>
              <a:t>Error</a:t>
            </a:r>
            <a:r>
              <a:rPr b="0" sz="1727">
                <a:latin typeface="Courier New"/>
                <a:ea typeface="Courier New"/>
                <a:cs typeface="Courier New"/>
                <a:sym typeface="Courier New"/>
              </a:rPr>
              <a:t> from server (</a:t>
            </a:r>
            <a:r>
              <a:rPr b="0" sz="1727">
                <a:solidFill>
                  <a:srgbClr val="B91611"/>
                </a:solidFill>
                <a:latin typeface="Courier New"/>
                <a:ea typeface="Courier New"/>
                <a:cs typeface="Courier New"/>
                <a:sym typeface="Courier New"/>
              </a:rPr>
              <a:t>Forbidden</a:t>
            </a:r>
            <a:r>
              <a:rPr b="0" sz="1727">
                <a:latin typeface="Courier New"/>
                <a:ea typeface="Courier New"/>
                <a:cs typeface="Courier New"/>
                <a:sym typeface="Courier New"/>
              </a:rPr>
              <a:t>): pods…</a:t>
            </a:r>
            <a:br>
              <a:rPr b="0" sz="1727">
                <a:latin typeface="Courier New"/>
                <a:ea typeface="Courier New"/>
                <a:cs typeface="Courier New"/>
                <a:sym typeface="Courier New"/>
              </a:rPr>
            </a:br>
            <a:r>
              <a:rPr b="0" sz="1727">
                <a:latin typeface="Courier New"/>
                <a:ea typeface="Courier New"/>
                <a:cs typeface="Courier New"/>
                <a:sym typeface="Courier New"/>
              </a:rPr>
              <a:t>  k --kubeconfig kubeconfig_ramirez auth can-i list po  # approche plus « délicate » </a:t>
            </a:r>
          </a:p>
        </p:txBody>
      </p:sp>
      <p:sp>
        <p:nvSpPr>
          <p:cNvPr id="464" name="Titre 1"/>
          <p:cNvSpPr txBox="1"/>
          <p:nvPr/>
        </p:nvSpPr>
        <p:spPr>
          <a:xfrm>
            <a:off x="361619" y="683878"/>
            <a:ext cx="989947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RBAC, mise en œuvre (suite) :</a:t>
            </a:r>
          </a:p>
        </p:txBody>
      </p:sp>
      <p:sp>
        <p:nvSpPr>
          <p:cNvPr id="465" name="Suite et fin à la diapo suivante…"/>
          <p:cNvSpPr txBox="1"/>
          <p:nvPr/>
        </p:nvSpPr>
        <p:spPr>
          <a:xfrm>
            <a:off x="7314605" y="6222625"/>
            <a:ext cx="3039776" cy="333089"/>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a:lvl1pPr>
          </a:lstStyle>
          <a:p>
            <a:pPr/>
            <a:r>
              <a:t>Suite et fin à la diapo suivante…</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467" name="Graphique 11" descr="Graphique 11"/>
          <p:cNvPicPr>
            <a:picLocks noChangeAspect="1"/>
          </p:cNvPicPr>
          <p:nvPr/>
        </p:nvPicPr>
        <p:blipFill>
          <a:blip r:embed="rId3">
            <a:extLst/>
          </a:blip>
          <a:stretch>
            <a:fillRect/>
          </a:stretch>
        </p:blipFill>
        <p:spPr>
          <a:xfrm>
            <a:off x="354184" y="6124781"/>
            <a:ext cx="528777" cy="528778"/>
          </a:xfrm>
          <a:prstGeom prst="rect">
            <a:avLst/>
          </a:prstGeom>
          <a:ln w="12700">
            <a:miter lim="400000"/>
          </a:ln>
        </p:spPr>
      </p:pic>
      <p:sp>
        <p:nvSpPr>
          <p:cNvPr id="46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69"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70" name="Espace réservé du contenu 2"/>
          <p:cNvSpPr txBox="1"/>
          <p:nvPr/>
        </p:nvSpPr>
        <p:spPr>
          <a:xfrm>
            <a:off x="375953" y="1208550"/>
            <a:ext cx="11440094" cy="4888352"/>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Définition et affectation d’un rôle (aussi restrictif que possible) :</a:t>
            </a:r>
            <a:br/>
            <a:r>
              <a:t>    </a:t>
            </a:r>
            <a:r>
              <a:rPr b="0" sz="1692">
                <a:latin typeface="Courier New"/>
                <a:ea typeface="Courier New"/>
                <a:cs typeface="Courier New"/>
                <a:sym typeface="Courier New"/>
              </a:rPr>
              <a:t>k create role eternel --resource=pods,deployments,services \</a:t>
            </a:r>
            <a:br>
              <a:rPr b="0" sz="1692">
                <a:latin typeface="Courier New"/>
                <a:ea typeface="Courier New"/>
                <a:cs typeface="Courier New"/>
                <a:sym typeface="Courier New"/>
              </a:rPr>
            </a:br>
            <a:r>
              <a:rPr b="0" sz="1692">
                <a:latin typeface="Courier New"/>
                <a:ea typeface="Courier New"/>
                <a:cs typeface="Courier New"/>
                <a:sym typeface="Courier New"/>
              </a:rPr>
              <a:t>                  --verb=create,get,list,watch  # les astérisques sont autorisées</a:t>
            </a:r>
            <a:br>
              <a:rPr b="0" sz="1692">
                <a:latin typeface="Courier New"/>
                <a:ea typeface="Courier New"/>
                <a:cs typeface="Courier New"/>
                <a:sym typeface="Courier New"/>
              </a:rPr>
            </a:br>
            <a:r>
              <a:rPr b="0" sz="1692">
                <a:latin typeface="Courier New"/>
                <a:ea typeface="Courier New"/>
                <a:cs typeface="Courier New"/>
                <a:sym typeface="Courier New"/>
              </a:rPr>
              <a:t>  k create rolebinding eternel-rami --role=eternel --user=ramirez</a:t>
            </a:r>
            <a:br>
              <a:rPr b="0" sz="1692">
                <a:latin typeface="Courier New"/>
                <a:ea typeface="Courier New"/>
                <a:cs typeface="Courier New"/>
                <a:sym typeface="Courier New"/>
              </a:rPr>
            </a:br>
            <a:endParaRPr sz="939"/>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Vérifications :</a:t>
            </a:r>
            <a:br/>
            <a:r>
              <a:t>    </a:t>
            </a:r>
            <a:r>
              <a:rPr b="0" sz="1692">
                <a:latin typeface="Courier New"/>
                <a:ea typeface="Courier New"/>
                <a:cs typeface="Courier New"/>
                <a:sym typeface="Courier New"/>
              </a:rPr>
              <a:t>k --kubeconfig kubeconfig_ramirez get po</a:t>
            </a:r>
            <a:br>
              <a:rPr b="0" sz="1692">
                <a:latin typeface="Courier New"/>
                <a:ea typeface="Courier New"/>
                <a:cs typeface="Courier New"/>
                <a:sym typeface="Courier New"/>
              </a:rPr>
            </a:br>
            <a:r>
              <a:rPr b="0" sz="1692">
                <a:latin typeface="Courier New"/>
                <a:ea typeface="Courier New"/>
                <a:cs typeface="Courier New"/>
                <a:sym typeface="Courier New"/>
              </a:rPr>
              <a:t>  k --kubeconfig kubeconfig_ramirez auth can-i list pods</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get all  # probablement partiellement en erreur</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run pod-de-rami --image nginx:alpine</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get po pod-de-rami</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describe po pod-de-rami</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delete po pod-de-rami -n toto</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create deploy app-de-rami --image nginx --replicas 2</a:t>
            </a:r>
            <a:br>
              <a:rPr b="0" sz="1692">
                <a:latin typeface="Courier New"/>
                <a:ea typeface="Courier New"/>
                <a:cs typeface="Courier New"/>
                <a:sym typeface="Courier New"/>
              </a:rPr>
            </a:br>
            <a:r>
              <a:rPr b="0" sz="1692">
                <a:latin typeface="Courier New"/>
                <a:ea typeface="Courier New"/>
                <a:cs typeface="Courier New"/>
                <a:sym typeface="Courier New"/>
              </a:rPr>
              <a:t>  KUBECONFIG=kubeconfig_ramirez k get deploy,pod,rs -l app==app-de-rami</a:t>
            </a:r>
            <a:br>
              <a:rPr b="0" sz="1692">
                <a:latin typeface="Courier New"/>
                <a:ea typeface="Courier New"/>
                <a:cs typeface="Courier New"/>
                <a:sym typeface="Courier New"/>
              </a:rPr>
            </a:br>
            <a:endParaRPr sz="939"/>
          </a:p>
          <a:p>
            <a:pPr marL="214884" indent="-214884" defTabSz="859536">
              <a:lnSpc>
                <a:spcPct val="90000"/>
              </a:lnSpc>
              <a:spcBef>
                <a:spcPts val="900"/>
              </a:spcBef>
              <a:buClr>
                <a:srgbClr val="4AA5B7"/>
              </a:buClr>
              <a:buSzPct val="100000"/>
              <a:buFont typeface="Arial"/>
              <a:buChar char="•"/>
              <a:defRPr b="1" sz="1879">
                <a:latin typeface="+mj-lt"/>
                <a:ea typeface="+mj-ea"/>
                <a:cs typeface="+mj-cs"/>
                <a:sym typeface="Segoe UI"/>
              </a:defRPr>
            </a:pPr>
            <a:r>
              <a:t>À regarder si des erreurs imprévues apparaissent :</a:t>
            </a:r>
            <a:br/>
            <a:r>
              <a:rPr b="0" sz="1692">
                <a:latin typeface="Courier New"/>
                <a:ea typeface="Courier New"/>
                <a:cs typeface="Courier New"/>
                <a:sym typeface="Courier New"/>
              </a:rPr>
              <a:t> * contrôler en premier si l’espace de noms est le bon : </a:t>
            </a:r>
            <a:br>
              <a:rPr b="0" sz="1692">
                <a:latin typeface="Courier New"/>
                <a:ea typeface="Courier New"/>
                <a:cs typeface="Courier New"/>
                <a:sym typeface="Courier New"/>
              </a:rPr>
            </a:br>
            <a:r>
              <a:rPr b="0" sz="1692">
                <a:latin typeface="Courier New"/>
                <a:ea typeface="Courier New"/>
                <a:cs typeface="Courier New"/>
                <a:sym typeface="Courier New"/>
              </a:rPr>
              <a:t>  k --kubeconfig kubeconfig_ramirez config view \</a:t>
            </a:r>
            <a:br>
              <a:rPr b="0" sz="1692">
                <a:latin typeface="Courier New"/>
                <a:ea typeface="Courier New"/>
                <a:cs typeface="Courier New"/>
                <a:sym typeface="Courier New"/>
              </a:rPr>
            </a:br>
            <a:r>
              <a:rPr b="0" sz="1692">
                <a:latin typeface="Courier New"/>
                <a:ea typeface="Courier New"/>
                <a:cs typeface="Courier New"/>
                <a:sym typeface="Courier New"/>
              </a:rPr>
              <a:t>    --minify -o jsonpath='{..namespace}'   # « rien » équivaut à l’espace default</a:t>
            </a:r>
          </a:p>
        </p:txBody>
      </p:sp>
      <p:sp>
        <p:nvSpPr>
          <p:cNvPr id="471" name="Titre 1"/>
          <p:cNvSpPr txBox="1"/>
          <p:nvPr/>
        </p:nvSpPr>
        <p:spPr>
          <a:xfrm>
            <a:off x="361619" y="340978"/>
            <a:ext cx="8510363"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RBAC, mise en œuvre (suite et fin)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5"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Secrets et gestion sécurisée des credentials</a:t>
            </a:r>
          </a:p>
        </p:txBody>
      </p:sp>
      <p:pic>
        <p:nvPicPr>
          <p:cNvPr id="47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7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7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480"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Network Policies dans AKS</a:t>
            </a:r>
          </a:p>
        </p:txBody>
      </p:sp>
      <p:pic>
        <p:nvPicPr>
          <p:cNvPr id="48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8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83" name="Numéro de diapositive"/>
          <p:cNvSpPr txBox="1"/>
          <p:nvPr>
            <p:ph type="sldNum" sz="quarter" idx="2"/>
          </p:nvPr>
        </p:nvSpPr>
        <p:spPr>
          <a:xfrm>
            <a:off x="11148010" y="6404292"/>
            <a:ext cx="205791"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5"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Network Policies</a:t>
            </a:r>
          </a:p>
        </p:txBody>
      </p:sp>
      <p:pic>
        <p:nvPicPr>
          <p:cNvPr id="486"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87"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88"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
        <p:nvSpPr>
          <p:cNvPr id="489" name="Dans un cluster Kubernetes, tous les pods sont connectés à un seul grand réseau"/>
          <p:cNvSpPr txBox="1"/>
          <p:nvPr/>
        </p:nvSpPr>
        <p:spPr>
          <a:xfrm>
            <a:off x="675992" y="5290766"/>
            <a:ext cx="10840017" cy="333089"/>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Dans un cluster Kubernetes, tous les pods sont connectés à un seul grand réseau </a:t>
            </a:r>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1"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Intégration de Prometheus et Grafana</a:t>
            </a:r>
          </a:p>
        </p:txBody>
      </p:sp>
      <p:pic>
        <p:nvPicPr>
          <p:cNvPr id="492"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93"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94"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6" name="Titre 1"/>
          <p:cNvSpPr txBox="1"/>
          <p:nvPr/>
        </p:nvSpPr>
        <p:spPr>
          <a:xfrm>
            <a:off x="653905" y="929819"/>
            <a:ext cx="10884190" cy="149098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nSpc>
                <a:spcPct val="90000"/>
              </a:lnSpc>
              <a:defRPr sz="4400">
                <a:solidFill>
                  <a:srgbClr val="06516F"/>
                </a:solidFill>
                <a:latin typeface="Segoe UI Light"/>
                <a:ea typeface="Segoe UI Light"/>
                <a:cs typeface="Segoe UI Light"/>
                <a:sym typeface="Segoe UI Light"/>
              </a:defRPr>
            </a:pPr>
            <a:r>
              <a:t>Configuration de métriques basiques</a:t>
            </a:r>
            <a:br/>
            <a:r>
              <a:t>via Azure Monitor</a:t>
            </a:r>
          </a:p>
        </p:txBody>
      </p:sp>
      <p:pic>
        <p:nvPicPr>
          <p:cNvPr id="497"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498"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4 – Sécurité et monitoring</a:t>
            </a:r>
            <a:endParaRPr>
              <a:solidFill>
                <a:srgbClr val="222933"/>
              </a:solidFill>
            </a:endParaRPr>
          </a:p>
        </p:txBody>
      </p:sp>
      <p:sp>
        <p:nvSpPr>
          <p:cNvPr id="499"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1" name="Rectangle 5"/>
          <p:cNvSpPr/>
          <p:nvPr/>
        </p:nvSpPr>
        <p:spPr>
          <a:xfrm>
            <a:off x="0" y="0"/>
            <a:ext cx="12192000" cy="6858000"/>
          </a:xfrm>
          <a:prstGeom prst="rect">
            <a:avLst/>
          </a:prstGeom>
          <a:solidFill>
            <a:srgbClr val="011F39"/>
          </a:solidFill>
          <a:ln w="12700">
            <a:miter lim="400000"/>
          </a:ln>
        </p:spPr>
        <p:txBody>
          <a:bodyPr lIns="45719" rIns="45719" anchor="ctr"/>
          <a:lstStyle/>
          <a:p>
            <a:pPr algn="ctr">
              <a:defRPr>
                <a:solidFill>
                  <a:srgbClr val="FFFFFF"/>
                </a:solidFill>
              </a:defRPr>
            </a:pPr>
          </a:p>
        </p:txBody>
      </p:sp>
      <p:pic>
        <p:nvPicPr>
          <p:cNvPr id="502" name="Graphique 6" descr="Graphique 6"/>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sp>
        <p:nvSpPr>
          <p:cNvPr id="503"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FFFFFF"/>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FFFFFF"/>
                </a:solidFill>
                <a:latin typeface="+mj-lt"/>
                <a:ea typeface="+mj-ea"/>
                <a:cs typeface="+mj-cs"/>
                <a:sym typeface="Segoe UI"/>
              </a:defRPr>
            </a:pPr>
            <a:r>
              <a:t>CI/CD et cas pratique global</a:t>
            </a:r>
          </a:p>
        </p:txBody>
      </p:sp>
      <p:sp>
        <p:nvSpPr>
          <p:cNvPr id="504" name="Espace réservé du texte 19"/>
          <p:cNvSpPr txBox="1"/>
          <p:nvPr/>
        </p:nvSpPr>
        <p:spPr>
          <a:xfrm>
            <a:off x="354184" y="2699280"/>
            <a:ext cx="11483631" cy="139954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algn="ctr">
              <a:lnSpc>
                <a:spcPct val="90000"/>
              </a:lnSpc>
              <a:spcBef>
                <a:spcPts val="1000"/>
              </a:spcBef>
              <a:defRPr sz="4400">
                <a:solidFill>
                  <a:srgbClr val="FFFFFF"/>
                </a:solidFill>
                <a:latin typeface="Segoe UI Light"/>
                <a:ea typeface="Segoe UI Light"/>
                <a:cs typeface="Segoe UI Light"/>
                <a:sym typeface="Segoe UI Light"/>
              </a:defRPr>
            </a:pPr>
            <a:r>
              <a:t>Module </a:t>
            </a:r>
            <a:br/>
            <a:r>
              <a:rPr b="1">
                <a:latin typeface="+mj-lt"/>
                <a:ea typeface="+mj-ea"/>
                <a:cs typeface="+mj-cs"/>
                <a:sym typeface="Segoe UI"/>
              </a:rPr>
              <a:t>CI/CD et cas pratique global</a:t>
            </a:r>
          </a:p>
        </p:txBody>
      </p:sp>
      <p:sp>
        <p:nvSpPr>
          <p:cNvPr id="505"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7"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Rappels sur GitHub Actions pour la CI/CD</a:t>
            </a:r>
          </a:p>
        </p:txBody>
      </p:sp>
      <p:pic>
        <p:nvPicPr>
          <p:cNvPr id="508"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509"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5 – CI/CD et cas pratique global</a:t>
            </a:r>
            <a:endParaRPr>
              <a:solidFill>
                <a:srgbClr val="222933"/>
              </a:solidFill>
            </a:endParaRPr>
          </a:p>
        </p:txBody>
      </p:sp>
      <p:sp>
        <p:nvSpPr>
          <p:cNvPr id="510"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2"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Déploiement continu sur AKS</a:t>
            </a:r>
          </a:p>
        </p:txBody>
      </p:sp>
      <p:pic>
        <p:nvPicPr>
          <p:cNvPr id="513"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514"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5 – CI/CD et cas pratique global</a:t>
            </a:r>
            <a:endParaRPr>
              <a:solidFill>
                <a:srgbClr val="222933"/>
              </a:solidFill>
            </a:endParaRPr>
          </a:p>
        </p:txBody>
      </p:sp>
      <p:sp>
        <p:nvSpPr>
          <p:cNvPr id="515"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Titre 1"/>
          <p:cNvSpPr txBox="1"/>
          <p:nvPr/>
        </p:nvSpPr>
        <p:spPr>
          <a:xfrm>
            <a:off x="653905" y="929819"/>
            <a:ext cx="8538261"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Rappels sur Docker : Concepts clés</a:t>
            </a:r>
          </a:p>
        </p:txBody>
      </p:sp>
      <p:pic>
        <p:nvPicPr>
          <p:cNvPr id="175"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176"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177" name="Espace réservé du contenu 2"/>
          <p:cNvSpPr txBox="1"/>
          <p:nvPr/>
        </p:nvSpPr>
        <p:spPr>
          <a:xfrm>
            <a:off x="1282250" y="2173499"/>
            <a:ext cx="8012642" cy="3326944"/>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85750" indent="-285750">
              <a:lnSpc>
                <a:spcPct val="90000"/>
              </a:lnSpc>
              <a:spcBef>
                <a:spcPts val="1000"/>
              </a:spcBef>
              <a:buClr>
                <a:srgbClr val="4AA5B7"/>
              </a:buClr>
              <a:buSzPct val="100000"/>
              <a:buFont typeface="Arial"/>
              <a:buChar char="•"/>
              <a:defRPr b="1" sz="2000">
                <a:latin typeface="+mj-lt"/>
                <a:ea typeface="+mj-ea"/>
                <a:cs typeface="+mj-cs"/>
                <a:sym typeface="Segoe UI"/>
              </a:defRPr>
            </a:pPr>
            <a:r>
              <a:t>Nombre réduit et fini des types de ressources, qui sont :</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Image</a:t>
            </a:r>
            <a:endParaRPr sz="2400"/>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Conteneur</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Volume</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Réseau</a:t>
            </a:r>
          </a:p>
          <a:p>
            <a:pPr>
              <a:lnSpc>
                <a:spcPct val="90000"/>
              </a:lnSpc>
              <a:spcBef>
                <a:spcPts val="1000"/>
              </a:spcBef>
              <a:defRPr b="1" sz="700">
                <a:latin typeface="+mj-lt"/>
                <a:ea typeface="+mj-ea"/>
                <a:cs typeface="+mj-cs"/>
                <a:sym typeface="Segoe UI"/>
              </a:defRPr>
            </a:pPr>
          </a:p>
          <a:p>
            <a:pPr marL="285750" indent="-285750">
              <a:lnSpc>
                <a:spcPct val="90000"/>
              </a:lnSpc>
              <a:spcBef>
                <a:spcPts val="1000"/>
              </a:spcBef>
              <a:buClr>
                <a:srgbClr val="4AA5B7"/>
              </a:buClr>
              <a:buSzPct val="100000"/>
              <a:buFont typeface="Arial"/>
              <a:buChar char="•"/>
              <a:defRPr b="1" sz="2000">
                <a:latin typeface="+mj-lt"/>
                <a:ea typeface="+mj-ea"/>
                <a:cs typeface="+mj-cs"/>
                <a:sym typeface="Segoe UI"/>
              </a:defRPr>
            </a:pPr>
            <a:r>
              <a:t>Périmètre d’utilisation délibérément restreint</a:t>
            </a:r>
          </a:p>
          <a:p>
            <a:pPr>
              <a:lnSpc>
                <a:spcPct val="90000"/>
              </a:lnSpc>
              <a:spcBef>
                <a:spcPts val="1000"/>
              </a:spcBef>
              <a:defRPr b="1" sz="700">
                <a:latin typeface="+mj-lt"/>
                <a:ea typeface="+mj-ea"/>
                <a:cs typeface="+mj-cs"/>
                <a:sym typeface="Segoe UI"/>
              </a:defRPr>
            </a:pPr>
          </a:p>
          <a:p>
            <a:pPr marL="285750" indent="-285750">
              <a:lnSpc>
                <a:spcPct val="90000"/>
              </a:lnSpc>
              <a:spcBef>
                <a:spcPts val="1000"/>
              </a:spcBef>
              <a:buClr>
                <a:srgbClr val="4AA5B7"/>
              </a:buClr>
              <a:buSzPct val="100000"/>
              <a:buFont typeface="Arial"/>
              <a:buChar char="•"/>
              <a:defRPr b="1" sz="2000">
                <a:latin typeface="+mj-lt"/>
                <a:ea typeface="+mj-ea"/>
                <a:cs typeface="+mj-cs"/>
                <a:sym typeface="Segoe UI"/>
              </a:defRPr>
            </a:pPr>
            <a:r>
              <a:t>Les versions modernes de Docker reposent sur containerd</a:t>
            </a:r>
          </a:p>
        </p:txBody>
      </p:sp>
      <p:sp>
        <p:nvSpPr>
          <p:cNvPr id="178"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7"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Gestion des secrets dans GitHub Actions</a:t>
            </a:r>
          </a:p>
        </p:txBody>
      </p:sp>
      <p:pic>
        <p:nvPicPr>
          <p:cNvPr id="518"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519"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5 – CI/CD et cas pratique global</a:t>
            </a:r>
            <a:endParaRPr>
              <a:solidFill>
                <a:srgbClr val="222933"/>
              </a:solidFill>
            </a:endParaRPr>
          </a:p>
        </p:txBody>
      </p:sp>
      <p:sp>
        <p:nvSpPr>
          <p:cNvPr id="520"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2" name="Titre 1"/>
          <p:cNvSpPr txBox="1"/>
          <p:nvPr/>
        </p:nvSpPr>
        <p:spPr>
          <a:xfrm>
            <a:off x="653905" y="929819"/>
            <a:ext cx="10884190"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Cas pratique global</a:t>
            </a:r>
          </a:p>
        </p:txBody>
      </p:sp>
      <p:pic>
        <p:nvPicPr>
          <p:cNvPr id="523"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524"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5 – CI/CD et cas pratique global</a:t>
            </a:r>
            <a:endParaRPr>
              <a:solidFill>
                <a:srgbClr val="222933"/>
              </a:solidFill>
            </a:endParaRPr>
          </a:p>
        </p:txBody>
      </p:sp>
      <p:sp>
        <p:nvSpPr>
          <p:cNvPr id="525" name="Espace réservé du contenu 2"/>
          <p:cNvSpPr txBox="1"/>
          <p:nvPr/>
        </p:nvSpPr>
        <p:spPr>
          <a:xfrm>
            <a:off x="653905" y="2718598"/>
            <a:ext cx="7609550" cy="25110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marL="228600" indent="-228600">
              <a:lnSpc>
                <a:spcPct val="90000"/>
              </a:lnSpc>
              <a:spcBef>
                <a:spcPts val="1000"/>
              </a:spcBef>
              <a:buClr>
                <a:srgbClr val="4AA5B7"/>
              </a:buClr>
              <a:buSzPct val="100000"/>
              <a:buFont typeface="Arial"/>
              <a:buChar char="•"/>
              <a:defRPr b="1" sz="2000">
                <a:latin typeface="+mj-lt"/>
                <a:ea typeface="+mj-ea"/>
                <a:cs typeface="+mj-cs"/>
                <a:sym typeface="Segoe UI"/>
              </a:defRPr>
            </a:pPr>
            <a:r>
              <a:t>Déploiement d’une application conteneurisée sur AKS avec :</a:t>
            </a:r>
            <a:endParaRPr sz="2800"/>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Terraform pour l’infrastructure.</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Configuration des déploiements Kubernetes (manifests).</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Intégration CI/CD pour automatiser les déploiements.</a:t>
            </a:r>
          </a:p>
          <a:p>
            <a:pPr lvl="1" marL="685800" indent="-228600">
              <a:lnSpc>
                <a:spcPct val="90000"/>
              </a:lnSpc>
              <a:spcBef>
                <a:spcPts val="500"/>
              </a:spcBef>
              <a:buClr>
                <a:srgbClr val="4AA5B7"/>
              </a:buClr>
              <a:buSzPct val="100000"/>
              <a:buFont typeface="Arial"/>
              <a:buChar char="•"/>
              <a:defRPr>
                <a:latin typeface="+mj-lt"/>
                <a:ea typeface="+mj-ea"/>
                <a:cs typeface="+mj-cs"/>
                <a:sym typeface="Segoe UI"/>
              </a:defRPr>
            </a:pPr>
            <a:r>
              <a:t>Exposition via Ingress avec certificats SSL.</a:t>
            </a:r>
          </a:p>
        </p:txBody>
      </p:sp>
      <p:sp>
        <p:nvSpPr>
          <p:cNvPr id="526" name="Numéro de diapositive"/>
          <p:cNvSpPr txBox="1"/>
          <p:nvPr>
            <p:ph type="sldNum" sz="quarter" idx="2"/>
          </p:nvPr>
        </p:nvSpPr>
        <p:spPr>
          <a:xfrm>
            <a:off x="11080144" y="6404292"/>
            <a:ext cx="273657"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8" name="Rectangle 5"/>
          <p:cNvSpPr/>
          <p:nvPr/>
        </p:nvSpPr>
        <p:spPr>
          <a:xfrm>
            <a:off x="0" y="0"/>
            <a:ext cx="3470989" cy="6858000"/>
          </a:xfrm>
          <a:prstGeom prst="rect">
            <a:avLst/>
          </a:prstGeom>
          <a:solidFill>
            <a:srgbClr val="3B518E"/>
          </a:solidFill>
          <a:ln w="12700">
            <a:miter lim="400000"/>
          </a:ln>
        </p:spPr>
        <p:txBody>
          <a:bodyPr lIns="45719" rIns="45719" anchor="ctr"/>
          <a:lstStyle/>
          <a:p>
            <a:pPr algn="ctr">
              <a:defRPr>
                <a:solidFill>
                  <a:srgbClr val="FFFFFF"/>
                </a:solidFill>
              </a:defRPr>
            </a:pPr>
          </a:p>
        </p:txBody>
      </p:sp>
      <p:sp>
        <p:nvSpPr>
          <p:cNvPr id="529" name="Espace réservé du texte 19"/>
          <p:cNvSpPr txBox="1"/>
          <p:nvPr/>
        </p:nvSpPr>
        <p:spPr>
          <a:xfrm>
            <a:off x="354185" y="1240233"/>
            <a:ext cx="2852417" cy="4699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ct val="90000"/>
              </a:lnSpc>
              <a:spcBef>
                <a:spcPts val="1000"/>
              </a:spcBef>
              <a:defRPr b="1" sz="2800">
                <a:solidFill>
                  <a:srgbClr val="FFFFFF"/>
                </a:solidFill>
                <a:latin typeface="+mj-lt"/>
                <a:ea typeface="+mj-ea"/>
                <a:cs typeface="+mj-cs"/>
                <a:sym typeface="Segoe UI"/>
              </a:defRPr>
            </a:lvl1pPr>
          </a:lstStyle>
          <a:p>
            <a:pPr/>
            <a:r>
              <a:t>Iconographie</a:t>
            </a:r>
          </a:p>
        </p:txBody>
      </p:sp>
      <p:sp>
        <p:nvSpPr>
          <p:cNvPr id="530" name="Titre 1"/>
          <p:cNvSpPr txBox="1"/>
          <p:nvPr/>
        </p:nvSpPr>
        <p:spPr>
          <a:xfrm>
            <a:off x="3825173" y="428629"/>
            <a:ext cx="8012643"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905255">
              <a:lnSpc>
                <a:spcPct val="90000"/>
              </a:lnSpc>
              <a:defRPr sz="1386">
                <a:solidFill>
                  <a:srgbClr val="141E26"/>
                </a:solidFill>
                <a:latin typeface="Segoe UI Light"/>
                <a:ea typeface="Segoe UI Light"/>
                <a:cs typeface="Segoe UI Light"/>
                <a:sym typeface="Segoe UI Light"/>
              </a:defRPr>
            </a:pPr>
            <a:r>
              <a:t>AKS : Azure Kubernetes Services</a:t>
            </a:r>
            <a:endParaRPr>
              <a:solidFill>
                <a:srgbClr val="222933"/>
              </a:solidFill>
            </a:endParaRPr>
          </a:p>
          <a:p>
            <a:pPr algn="r" defTabSz="905255">
              <a:lnSpc>
                <a:spcPct val="90000"/>
              </a:lnSpc>
              <a:defRPr b="1" cap="all" sz="1386">
                <a:solidFill>
                  <a:srgbClr val="3B518E"/>
                </a:solidFill>
                <a:latin typeface="+mj-lt"/>
                <a:ea typeface="+mj-ea"/>
                <a:cs typeface="+mj-cs"/>
                <a:sym typeface="Segoe UI"/>
              </a:defRPr>
            </a:pPr>
            <a:r>
              <a:t>Iconographie</a:t>
            </a:r>
          </a:p>
        </p:txBody>
      </p:sp>
      <p:pic>
        <p:nvPicPr>
          <p:cNvPr id="531" name="Graphique 15" descr="Graphique 15"/>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pic>
        <p:nvPicPr>
          <p:cNvPr id="532" name="Graphique 22" descr="Graphique 22"/>
          <p:cNvPicPr>
            <a:picLocks noChangeAspect="1"/>
          </p:cNvPicPr>
          <p:nvPr/>
        </p:nvPicPr>
        <p:blipFill>
          <a:blip r:embed="rId3">
            <a:extLst/>
          </a:blip>
          <a:stretch>
            <a:fillRect/>
          </a:stretch>
        </p:blipFill>
        <p:spPr>
          <a:xfrm>
            <a:off x="354184" y="428629"/>
            <a:ext cx="587417" cy="587416"/>
          </a:xfrm>
          <a:prstGeom prst="rect">
            <a:avLst/>
          </a:prstGeom>
          <a:ln w="12700">
            <a:miter lim="400000"/>
          </a:ln>
        </p:spPr>
      </p:pic>
      <p:sp>
        <p:nvSpPr>
          <p:cNvPr id="533" name="Espace réservé du contenu 2"/>
          <p:cNvSpPr txBox="1"/>
          <p:nvPr/>
        </p:nvSpPr>
        <p:spPr>
          <a:xfrm>
            <a:off x="4025044" y="1256020"/>
            <a:ext cx="7921202" cy="43870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defTabSz="512063">
              <a:lnSpc>
                <a:spcPct val="72000"/>
              </a:lnSpc>
              <a:spcBef>
                <a:spcPts val="500"/>
              </a:spcBef>
              <a:defRPr sz="1064">
                <a:latin typeface="+mj-lt"/>
                <a:ea typeface="+mj-ea"/>
                <a:cs typeface="+mj-cs"/>
                <a:sym typeface="Segoe UI"/>
              </a:defRPr>
            </a:lvl1pPr>
          </a:lstStyle>
          <a:p>
            <a:pPr/>
            <a:r>
              <a:t>Ce cours s’accompagne d’une iconographie afin de mieux se repérer :</a:t>
            </a:r>
          </a:p>
        </p:txBody>
      </p:sp>
      <p:pic>
        <p:nvPicPr>
          <p:cNvPr id="534" name="Graphique 7" descr="Graphique 7"/>
          <p:cNvPicPr>
            <a:picLocks noChangeAspect="1"/>
          </p:cNvPicPr>
          <p:nvPr/>
        </p:nvPicPr>
        <p:blipFill>
          <a:blip r:embed="rId4">
            <a:extLst/>
          </a:blip>
          <a:stretch>
            <a:fillRect/>
          </a:stretch>
        </p:blipFill>
        <p:spPr>
          <a:xfrm>
            <a:off x="5128736" y="1902143"/>
            <a:ext cx="953118" cy="953118"/>
          </a:xfrm>
          <a:prstGeom prst="rect">
            <a:avLst/>
          </a:prstGeom>
          <a:ln w="12700">
            <a:miter lim="400000"/>
          </a:ln>
        </p:spPr>
      </p:pic>
      <p:pic>
        <p:nvPicPr>
          <p:cNvPr id="535" name="Image 8" descr="Image 8"/>
          <p:cNvPicPr>
            <a:picLocks noChangeAspect="1"/>
          </p:cNvPicPr>
          <p:nvPr/>
        </p:nvPicPr>
        <p:blipFill>
          <a:blip r:embed="rId5">
            <a:extLst/>
          </a:blip>
          <a:stretch>
            <a:fillRect/>
          </a:stretch>
        </p:blipFill>
        <p:spPr>
          <a:xfrm>
            <a:off x="4995273" y="3911324"/>
            <a:ext cx="980699" cy="953118"/>
          </a:xfrm>
          <a:prstGeom prst="rect">
            <a:avLst/>
          </a:prstGeom>
          <a:ln w="12700">
            <a:miter lim="400000"/>
          </a:ln>
        </p:spPr>
      </p:pic>
      <p:sp>
        <p:nvSpPr>
          <p:cNvPr id="536" name="ZoneTexte 9"/>
          <p:cNvSpPr txBox="1"/>
          <p:nvPr/>
        </p:nvSpPr>
        <p:spPr>
          <a:xfrm>
            <a:off x="5069933" y="2412164"/>
            <a:ext cx="1111559" cy="91440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sz="2400"/>
            </a:lvl1pPr>
          </a:lstStyle>
          <a:p>
            <a:pPr/>
            <a:r>
              <a:t>Sécurité</a:t>
            </a:r>
          </a:p>
        </p:txBody>
      </p:sp>
      <p:sp>
        <p:nvSpPr>
          <p:cNvPr id="537" name="ZoneTexte 10"/>
          <p:cNvSpPr txBox="1"/>
          <p:nvPr/>
        </p:nvSpPr>
        <p:spPr>
          <a:xfrm>
            <a:off x="4674199" y="4403256"/>
            <a:ext cx="2008695" cy="91440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sz="2400"/>
            </a:lvl1pPr>
          </a:lstStyle>
          <a:p>
            <a:pPr/>
            <a:r>
              <a:t>Eco-conception</a:t>
            </a:r>
          </a:p>
        </p:txBody>
      </p:sp>
      <p:pic>
        <p:nvPicPr>
          <p:cNvPr id="538" name="Image 12" descr="Image 12"/>
          <p:cNvPicPr>
            <a:picLocks noChangeAspect="1"/>
          </p:cNvPicPr>
          <p:nvPr/>
        </p:nvPicPr>
        <p:blipFill>
          <a:blip r:embed="rId6">
            <a:extLst/>
          </a:blip>
          <a:stretch>
            <a:fillRect/>
          </a:stretch>
        </p:blipFill>
        <p:spPr>
          <a:xfrm>
            <a:off x="8690702" y="2017688"/>
            <a:ext cx="1511371" cy="788955"/>
          </a:xfrm>
          <a:prstGeom prst="rect">
            <a:avLst/>
          </a:prstGeom>
          <a:ln w="12700">
            <a:miter lim="400000"/>
          </a:ln>
        </p:spPr>
      </p:pic>
      <p:sp>
        <p:nvSpPr>
          <p:cNvPr id="539" name="ZoneTexte 14"/>
          <p:cNvSpPr txBox="1"/>
          <p:nvPr/>
        </p:nvSpPr>
        <p:spPr>
          <a:xfrm>
            <a:off x="8671707" y="2412164"/>
            <a:ext cx="1618765" cy="91440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sz="2400"/>
            </a:lvl1pPr>
          </a:lstStyle>
          <a:p>
            <a:pPr/>
            <a:r>
              <a:t>Accessibilité</a:t>
            </a:r>
          </a:p>
        </p:txBody>
      </p:sp>
      <p:pic>
        <p:nvPicPr>
          <p:cNvPr id="540" name="Image 16" descr="Image 16"/>
          <p:cNvPicPr>
            <a:picLocks noChangeAspect="1"/>
          </p:cNvPicPr>
          <p:nvPr/>
        </p:nvPicPr>
        <p:blipFill>
          <a:blip r:embed="rId7">
            <a:extLst/>
          </a:blip>
          <a:stretch>
            <a:fillRect/>
          </a:stretch>
        </p:blipFill>
        <p:spPr>
          <a:xfrm>
            <a:off x="8956037" y="3946843"/>
            <a:ext cx="980700" cy="980700"/>
          </a:xfrm>
          <a:prstGeom prst="rect">
            <a:avLst/>
          </a:prstGeom>
          <a:ln w="12700">
            <a:miter lim="400000"/>
          </a:ln>
        </p:spPr>
      </p:pic>
      <p:sp>
        <p:nvSpPr>
          <p:cNvPr id="541" name="ZoneTexte 17"/>
          <p:cNvSpPr txBox="1"/>
          <p:nvPr/>
        </p:nvSpPr>
        <p:spPr>
          <a:xfrm>
            <a:off x="8671707" y="4436405"/>
            <a:ext cx="1498363" cy="91440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sz="2400"/>
            </a:lvl1pPr>
          </a:lstStyle>
          <a:p>
            <a:pPr/>
            <a:r>
              <a:t>Clean Code</a:t>
            </a:r>
          </a:p>
        </p:txBody>
      </p:sp>
      <p:sp>
        <p:nvSpPr>
          <p:cNvPr id="542"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33">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53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2" fill="hold">
                                  <p:stCondLst>
                                    <p:cond delay="0"/>
                                  </p:stCondLst>
                                  <p:iterate type="el" backwards="0">
                                    <p:tmAbs val="0"/>
                                  </p:iterate>
                                  <p:childTnLst>
                                    <p:set>
                                      <p:cBhvr>
                                        <p:cTn id="12" fill="hold"/>
                                        <p:tgtEl>
                                          <p:spTgt spid="53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3" fill="hold">
                                  <p:stCondLst>
                                    <p:cond delay="0"/>
                                  </p:stCondLst>
                                  <p:iterate type="el" backwards="0">
                                    <p:tmAbs val="0"/>
                                  </p:iterate>
                                  <p:childTnLst>
                                    <p:set>
                                      <p:cBhvr>
                                        <p:cTn id="16" fill="hold"/>
                                        <p:tgtEl>
                                          <p:spTgt spid="5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4" fill="hold">
                                  <p:stCondLst>
                                    <p:cond delay="0"/>
                                  </p:stCondLst>
                                  <p:iterate type="el" backwards="0">
                                    <p:tmAbs val="0"/>
                                  </p:iterate>
                                  <p:childTnLst>
                                    <p:set>
                                      <p:cBhvr>
                                        <p:cTn id="20" fill="hold"/>
                                        <p:tgtEl>
                                          <p:spTgt spid="53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5" fill="hold">
                                  <p:stCondLst>
                                    <p:cond delay="0"/>
                                  </p:stCondLst>
                                  <p:iterate type="el" backwards="0">
                                    <p:tmAbs val="0"/>
                                  </p:iterate>
                                  <p:childTnLst>
                                    <p:set>
                                      <p:cBhvr>
                                        <p:cTn id="24" fill="hold"/>
                                        <p:tgtEl>
                                          <p:spTgt spid="5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0" presetID="1" grpId="6" fill="hold">
                                  <p:stCondLst>
                                    <p:cond delay="0"/>
                                  </p:stCondLst>
                                  <p:iterate type="el" backwards="0">
                                    <p:tmAbs val="0"/>
                                  </p:iterate>
                                  <p:childTnLst>
                                    <p:set>
                                      <p:cBhvr>
                                        <p:cTn id="28" fill="hold"/>
                                        <p:tgtEl>
                                          <p:spTgt spid="53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Class="entr" nodeType="clickEffect" presetSubtype="0" presetID="1" grpId="7" fill="hold">
                                  <p:stCondLst>
                                    <p:cond delay="0"/>
                                  </p:stCondLst>
                                  <p:iterate type="el" backwards="0">
                                    <p:tmAbs val="0"/>
                                  </p:iterate>
                                  <p:childTnLst>
                                    <p:set>
                                      <p:cBhvr>
                                        <p:cTn id="32" fill="hold"/>
                                        <p:tgtEl>
                                          <p:spTgt spid="54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0" presetID="1" grpId="1" fill="hold">
                                  <p:stCondLst>
                                    <p:cond delay="0"/>
                                  </p:stCondLst>
                                  <p:iterate type="el" backwards="0">
                                    <p:tmAbs val="0"/>
                                  </p:iterate>
                                  <p:childTnLst>
                                    <p:set>
                                      <p:cBhvr>
                                        <p:cTn id="36" fill="hold"/>
                                        <p:tgtEl>
                                          <p:spTgt spid="533">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533" grpId="1"/>
      <p:bldP build="whole" bldLvl="1" animBg="1" rev="0" advAuto="0" spid="537" grpId="5"/>
      <p:bldP build="whole" bldLvl="1" animBg="1" rev="0" advAuto="0" spid="539" grpId="6"/>
      <p:bldP build="whole" bldLvl="1" animBg="1" rev="0" advAuto="0" spid="535" grpId="4"/>
      <p:bldP build="whole" bldLvl="1" animBg="1" rev="0" advAuto="0" spid="534" grpId="2"/>
      <p:bldP build="whole" bldLvl="1" animBg="1" rev="0" advAuto="0" spid="541" grpId="7"/>
      <p:bldP build="whole" bldLvl="1" animBg="1" rev="0" advAuto="0" spid="536" grpId="3"/>
    </p:bldLst>
  </p:timing>
</p:sld>
</file>

<file path=ppt/slides/slide6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0" showMasterSp="1" showMasterPhAnim="1">
  <p:cSld>
    <p:spTree>
      <p:nvGrpSpPr>
        <p:cNvPr id="1" name=""/>
        <p:cNvGrpSpPr/>
        <p:nvPr/>
      </p:nvGrpSpPr>
      <p:grpSpPr>
        <a:xfrm>
          <a:off x="0" y="0"/>
          <a:ext cx="0" cy="0"/>
          <a:chOff x="0" y="0"/>
          <a:chExt cx="0" cy="0"/>
        </a:xfrm>
      </p:grpSpPr>
      <p:sp>
        <p:nvSpPr>
          <p:cNvPr id="544" name="Espace réservé du texte 9"/>
          <p:cNvSpPr txBox="1"/>
          <p:nvPr>
            <p:ph type="body" idx="1"/>
          </p:nvPr>
        </p:nvSpPr>
        <p:spPr>
          <a:prstGeom prst="rect">
            <a:avLst/>
          </a:prstGeom>
        </p:spPr>
        <p:txBody>
          <a:bodyPr/>
          <a:lstStyle>
            <a:lvl2pPr>
              <a:spcBef>
                <a:spcPts val="500"/>
              </a:spcBef>
              <a:defRPr sz="2000">
                <a:solidFill>
                  <a:srgbClr val="888888"/>
                </a:solidFill>
              </a:defRPr>
            </a:lvl2pPr>
          </a:lstStyle>
          <a:p>
            <a:pPr/>
            <a:r>
              <a:t>Livre numérique : </a:t>
            </a:r>
          </a:p>
          <a:p>
            <a:pPr lvl="1"/>
            <a:r>
              <a:t>Titre complet – Auteur – Éditions ENI</a:t>
            </a:r>
          </a:p>
        </p:txBody>
      </p:sp>
      <p:sp>
        <p:nvSpPr>
          <p:cNvPr id="545" name="Titre 8"/>
          <p:cNvSpPr txBox="1"/>
          <p:nvPr>
            <p:ph type="title"/>
          </p:nvPr>
        </p:nvSpPr>
        <p:spPr>
          <a:xfrm>
            <a:off x="147484" y="2957345"/>
            <a:ext cx="3205316" cy="989544"/>
          </a:xfrm>
          <a:prstGeom prst="rect">
            <a:avLst/>
          </a:prstGeom>
        </p:spPr>
        <p:txBody>
          <a:bodyPr/>
          <a:lstStyle/>
          <a:p>
            <a:pPr/>
            <a:r>
              <a:t>RESSOURCES À DISPOSITION</a:t>
            </a:r>
          </a:p>
        </p:txBody>
      </p:sp>
      <p:pic>
        <p:nvPicPr>
          <p:cNvPr id="546" name="Image 1" descr="Image 1"/>
          <p:cNvPicPr>
            <a:picLocks noChangeAspect="1"/>
          </p:cNvPicPr>
          <p:nvPr/>
        </p:nvPicPr>
        <p:blipFill>
          <a:blip r:embed="rId3">
            <a:extLst/>
          </a:blip>
          <a:stretch>
            <a:fillRect/>
          </a:stretch>
        </p:blipFill>
        <p:spPr>
          <a:xfrm>
            <a:off x="5905898" y="2413897"/>
            <a:ext cx="2364048" cy="2364048"/>
          </a:xfrm>
          <a:prstGeom prst="rect">
            <a:avLst/>
          </a:prstGeom>
          <a:ln w="12700">
            <a:miter lim="400000"/>
          </a:ln>
        </p:spPr>
      </p:pic>
      <p:sp>
        <p:nvSpPr>
          <p:cNvPr id="547" name="ZoneTexte 2"/>
          <p:cNvSpPr txBox="1"/>
          <p:nvPr/>
        </p:nvSpPr>
        <p:spPr>
          <a:xfrm>
            <a:off x="6138004" y="4640233"/>
            <a:ext cx="2038444" cy="280800"/>
          </a:xfrm>
          <a:prstGeom prst="rect">
            <a:avLst/>
          </a:prstGeom>
          <a:ln w="12700">
            <a:miter lim="400000"/>
          </a:ln>
          <a:extLst>
            <a:ext uri="{C572A759-6A51-4108-AA02-DFA0A04FC94B}">
              <ma14:wrappingTextBoxFlag xmlns:ma14="http://schemas.microsoft.com/office/mac/drawingml/2011/main" val="1"/>
            </a:ext>
          </a:extLst>
        </p:spPr>
        <p:txBody>
          <a:bodyPr lIns="45719" rIns="45719" anchor="b">
            <a:spAutoFit/>
          </a:bodyPr>
          <a:lstStyle>
            <a:lvl1pPr>
              <a:defRPr i="1" sz="1400">
                <a:solidFill>
                  <a:srgbClr val="FFFFFF"/>
                </a:solidFill>
              </a:defRPr>
            </a:lvl1pPr>
          </a:lstStyle>
          <a:p>
            <a:pPr/>
            <a:r>
              <a:t>Image du livre à copier ici</a:t>
            </a:r>
          </a:p>
        </p:txBody>
      </p:sp>
      <p:sp>
        <p:nvSpPr>
          <p:cNvPr id="548" name="Numéro de diapositive"/>
          <p:cNvSpPr txBox="1"/>
          <p:nvPr>
            <p:ph type="sldNum" sz="quarter" idx="2"/>
          </p:nvPr>
        </p:nvSpPr>
        <p:spPr>
          <a:xfrm>
            <a:off x="0" y="0"/>
            <a:ext cx="222794" cy="333088"/>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2" name="Rectangle 5"/>
          <p:cNvSpPr/>
          <p:nvPr/>
        </p:nvSpPr>
        <p:spPr>
          <a:xfrm>
            <a:off x="0" y="0"/>
            <a:ext cx="3470989" cy="6858000"/>
          </a:xfrm>
          <a:prstGeom prst="rect">
            <a:avLst/>
          </a:prstGeom>
          <a:solidFill>
            <a:srgbClr val="3B518E"/>
          </a:solidFill>
          <a:ln w="12700">
            <a:miter lim="400000"/>
          </a:ln>
        </p:spPr>
        <p:txBody>
          <a:bodyPr lIns="45719" rIns="45719" anchor="ctr"/>
          <a:lstStyle/>
          <a:p>
            <a:pPr algn="ctr">
              <a:defRPr>
                <a:solidFill>
                  <a:srgbClr val="FFFFFF"/>
                </a:solidFill>
              </a:defRPr>
            </a:pPr>
          </a:p>
        </p:txBody>
      </p:sp>
      <p:sp>
        <p:nvSpPr>
          <p:cNvPr id="553" name="Espace réservé du texte 19"/>
          <p:cNvSpPr txBox="1"/>
          <p:nvPr/>
        </p:nvSpPr>
        <p:spPr>
          <a:xfrm>
            <a:off x="354185" y="1240233"/>
            <a:ext cx="2852417" cy="4699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nSpc>
                <a:spcPct val="90000"/>
              </a:lnSpc>
              <a:spcBef>
                <a:spcPts val="1000"/>
              </a:spcBef>
              <a:defRPr b="1" sz="2800">
                <a:solidFill>
                  <a:srgbClr val="FFFFFF"/>
                </a:solidFill>
                <a:latin typeface="+mj-lt"/>
                <a:ea typeface="+mj-ea"/>
                <a:cs typeface="+mj-cs"/>
                <a:sym typeface="Segoe UI"/>
              </a:defRPr>
            </a:lvl1pPr>
          </a:lstStyle>
          <a:p>
            <a:pPr/>
            <a:r>
              <a:t>Avertissement</a:t>
            </a:r>
          </a:p>
        </p:txBody>
      </p:sp>
      <p:sp>
        <p:nvSpPr>
          <p:cNvPr id="554" name="Titre 1"/>
          <p:cNvSpPr txBox="1"/>
          <p:nvPr/>
        </p:nvSpPr>
        <p:spPr>
          <a:xfrm>
            <a:off x="3825173" y="428629"/>
            <a:ext cx="8012643" cy="542921"/>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a:lnSpc>
                <a:spcPct val="90000"/>
              </a:lnSpc>
              <a:defRPr sz="1400">
                <a:solidFill>
                  <a:srgbClr val="141E26"/>
                </a:solidFill>
                <a:latin typeface="Segoe UI Light"/>
                <a:ea typeface="Segoe UI Light"/>
                <a:cs typeface="Segoe UI Light"/>
                <a:sym typeface="Segoe UI Light"/>
              </a:defRPr>
            </a:pPr>
            <a:r>
              <a:t>AKS : Azure Kubernetes Services</a:t>
            </a:r>
            <a:endParaRPr>
              <a:solidFill>
                <a:srgbClr val="222933"/>
              </a:solidFill>
            </a:endParaRPr>
          </a:p>
          <a:p>
            <a:pPr algn="r">
              <a:lnSpc>
                <a:spcPct val="90000"/>
              </a:lnSpc>
              <a:defRPr b="1" cap="all" sz="1400">
                <a:solidFill>
                  <a:srgbClr val="3B518E"/>
                </a:solidFill>
                <a:latin typeface="+mj-lt"/>
                <a:ea typeface="+mj-ea"/>
                <a:cs typeface="+mj-cs"/>
                <a:sym typeface="Segoe UI"/>
              </a:defRPr>
            </a:pPr>
            <a:r>
              <a:t>Avertissement</a:t>
            </a:r>
          </a:p>
        </p:txBody>
      </p:sp>
      <p:pic>
        <p:nvPicPr>
          <p:cNvPr id="555" name="Graphique 15" descr="Graphique 15"/>
          <p:cNvPicPr>
            <a:picLocks noChangeAspect="1"/>
          </p:cNvPicPr>
          <p:nvPr/>
        </p:nvPicPr>
        <p:blipFill>
          <a:blip r:embed="rId2">
            <a:extLst/>
          </a:blip>
          <a:stretch>
            <a:fillRect/>
          </a:stretch>
        </p:blipFill>
        <p:spPr>
          <a:xfrm>
            <a:off x="354184" y="6124781"/>
            <a:ext cx="528778" cy="528777"/>
          </a:xfrm>
          <a:prstGeom prst="rect">
            <a:avLst/>
          </a:prstGeom>
          <a:ln w="12700">
            <a:miter lim="400000"/>
          </a:ln>
        </p:spPr>
      </p:pic>
      <p:pic>
        <p:nvPicPr>
          <p:cNvPr id="556" name="Graphique 22" descr="Graphique 22"/>
          <p:cNvPicPr>
            <a:picLocks noChangeAspect="1"/>
          </p:cNvPicPr>
          <p:nvPr/>
        </p:nvPicPr>
        <p:blipFill>
          <a:blip r:embed="rId3">
            <a:extLst/>
          </a:blip>
          <a:stretch>
            <a:fillRect/>
          </a:stretch>
        </p:blipFill>
        <p:spPr>
          <a:xfrm>
            <a:off x="354184" y="408372"/>
            <a:ext cx="627928" cy="627928"/>
          </a:xfrm>
          <a:prstGeom prst="rect">
            <a:avLst/>
          </a:prstGeom>
          <a:ln w="12700">
            <a:miter lim="400000"/>
          </a:ln>
        </p:spPr>
      </p:pic>
      <p:sp>
        <p:nvSpPr>
          <p:cNvPr id="557" name="Titre 1"/>
          <p:cNvSpPr txBox="1"/>
          <p:nvPr/>
        </p:nvSpPr>
        <p:spPr>
          <a:xfrm>
            <a:off x="4247319" y="2556567"/>
            <a:ext cx="7168348" cy="149479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a:lnSpc>
                <a:spcPct val="90000"/>
              </a:lnSpc>
              <a:defRPr sz="3200">
                <a:latin typeface="+mj-lt"/>
                <a:ea typeface="+mj-ea"/>
                <a:cs typeface="+mj-cs"/>
                <a:sym typeface="Segoe UI"/>
              </a:defRPr>
            </a:pPr>
            <a:r>
              <a:t>« </a:t>
            </a:r>
            <a:r>
              <a:rPr i="1" sz="2400"/>
              <a:t>Toute reproduction, édition, ou utilisation de ce document, hors du cadre de l’ENI, est punie de 3 ans d'emprisonnement et de 300 000 euros d'amende. </a:t>
            </a:r>
            <a:r>
              <a:t>»</a:t>
            </a:r>
          </a:p>
        </p:txBody>
      </p:sp>
      <p:sp>
        <p:nvSpPr>
          <p:cNvPr id="558" name="ZoneTexte 1"/>
          <p:cNvSpPr txBox="1"/>
          <p:nvPr/>
        </p:nvSpPr>
        <p:spPr>
          <a:xfrm>
            <a:off x="4247318" y="3859333"/>
            <a:ext cx="5250915" cy="434110"/>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lvl1pPr>
              <a:defRPr i="1" sz="1600">
                <a:solidFill>
                  <a:srgbClr val="016B9F"/>
                </a:solidFill>
              </a:defRPr>
            </a:lvl1pPr>
          </a:lstStyle>
          <a:p>
            <a:pPr/>
            <a:r>
              <a:t>Référence : Article L335-2 du Code de la propriété intellectuelle</a:t>
            </a:r>
          </a:p>
        </p:txBody>
      </p:sp>
      <p:sp>
        <p:nvSpPr>
          <p:cNvPr id="559" name="Numéro de diapositive"/>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0" name="Titre 1"/>
          <p:cNvSpPr txBox="1"/>
          <p:nvPr/>
        </p:nvSpPr>
        <p:spPr>
          <a:xfrm>
            <a:off x="653905" y="726620"/>
            <a:ext cx="10649605"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Concepts de base de Kubernetes (alias K8s)</a:t>
            </a:r>
          </a:p>
        </p:txBody>
      </p:sp>
      <p:pic>
        <p:nvPicPr>
          <p:cNvPr id="181"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182"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183" name="Kubernetes est un orchestrateur, un programme se proposant d’orchestrer des conteneurs répartis sur des ordinateurs appelés nœuds, dont le regroupement constitue un cluster, et d’en assurer tout le cycle de vie (création, fonctionnement et élimination). "/>
          <p:cNvSpPr txBox="1"/>
          <p:nvPr/>
        </p:nvSpPr>
        <p:spPr>
          <a:xfrm>
            <a:off x="949701" y="1667986"/>
            <a:ext cx="9804014" cy="4206241"/>
          </a:xfrm>
          <a:prstGeom prst="rect">
            <a:avLst/>
          </a:prstGeom>
          <a:ln w="12700">
            <a:miter lim="400000"/>
          </a:ln>
          <a:extLst>
            <a:ext uri="{C572A759-6A51-4108-AA02-DFA0A04FC94B}">
              <ma14:wrappingTextBoxFlag xmlns:ma14="http://schemas.microsoft.com/office/mac/drawingml/2011/main" val="1"/>
            </a:ext>
          </a:extLst>
        </p:spPr>
        <p:txBody>
          <a:bodyPr wrap="none" lIns="45719" rIns="45719" anchor="b">
            <a:normAutofit fontScale="100000" lnSpcReduction="0"/>
          </a:bodyPr>
          <a:lstStyle/>
          <a:p>
            <a:pPr>
              <a:defRPr b="1" sz="2000">
                <a:latin typeface="+mj-lt"/>
                <a:ea typeface="+mj-ea"/>
                <a:cs typeface="+mj-cs"/>
                <a:sym typeface="Segoe UI"/>
              </a:defRPr>
            </a:pPr>
            <a:r>
              <a:t>Kubernetes est un orchestrateur, un programme se proposant d’orchestrer des</a:t>
            </a:r>
            <a:br/>
            <a:r>
              <a:t>conteneurs répartis sur des ordinateurs appelés nœuds, dont le regroupement</a:t>
            </a:r>
            <a:br/>
            <a:r>
              <a:t>constitue un cluster, et d’en assurer tout le cycle de vie (création, fonctionnement</a:t>
            </a:r>
            <a:br/>
            <a:r>
              <a:t>et élimination).</a:t>
            </a:r>
            <a:br/>
            <a:br/>
            <a:r>
              <a:t>Il permet d’apporter une solution pratique</a:t>
            </a:r>
            <a:br/>
            <a:r>
              <a:t>et efficace à deux types de problèmes que</a:t>
            </a:r>
            <a:br/>
            <a:r>
              <a:t>les gestionnaires de conteneurs (Docker,</a:t>
            </a:r>
            <a:br/>
            <a:r>
              <a:t>Podman ou autre) ne veulent pas</a:t>
            </a:r>
            <a:br/>
            <a:r>
              <a:t>prendre à leur charge :</a:t>
            </a:r>
            <a:br/>
            <a:r>
              <a:t>     •  la gestion de la « scalabilité »</a:t>
            </a:r>
          </a:p>
          <a:p>
            <a:pPr>
              <a:defRPr b="1" sz="2000">
                <a:latin typeface="+mj-lt"/>
                <a:ea typeface="+mj-ea"/>
                <a:cs typeface="+mj-cs"/>
                <a:sym typeface="Segoe UI"/>
              </a:defRPr>
            </a:pPr>
            <a:r>
              <a:t>     •  la haute disponibilité (HA)</a:t>
            </a:r>
          </a:p>
        </p:txBody>
      </p:sp>
      <p:sp>
        <p:nvSpPr>
          <p:cNvPr id="184"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pic>
        <p:nvPicPr>
          <p:cNvPr id="185" name="K8s.svg" descr="K8s.svg"/>
          <p:cNvPicPr>
            <a:picLocks noChangeAspect="1"/>
          </p:cNvPicPr>
          <p:nvPr/>
        </p:nvPicPr>
        <p:blipFill>
          <a:blip r:embed="rId3">
            <a:extLst/>
          </a:blip>
          <a:stretch>
            <a:fillRect/>
          </a:stretch>
        </p:blipFill>
        <p:spPr>
          <a:xfrm>
            <a:off x="7582749" y="3488168"/>
            <a:ext cx="3178436" cy="2391865"/>
          </a:xfrm>
          <a:prstGeom prst="rect">
            <a:avLst/>
          </a:prstGeom>
          <a:ln w="12700">
            <a:miter lim="400000"/>
          </a:ln>
        </p:spPr>
      </p:pic>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Titre 1"/>
          <p:cNvSpPr txBox="1"/>
          <p:nvPr/>
        </p:nvSpPr>
        <p:spPr>
          <a:xfrm>
            <a:off x="653905" y="929819"/>
            <a:ext cx="9535972"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Origine, statut et modèle de Kubernetes </a:t>
            </a:r>
          </a:p>
        </p:txBody>
      </p:sp>
      <p:pic>
        <p:nvPicPr>
          <p:cNvPr id="188"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189"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190" name="Kubernetes est né dans les laboratoires de Google sous le nom Borg pour répondre à des besoins internes. Plus tard Google a offert son produit en le confiant à la CNCF.…"/>
          <p:cNvSpPr txBox="1"/>
          <p:nvPr/>
        </p:nvSpPr>
        <p:spPr>
          <a:xfrm>
            <a:off x="935920" y="2231020"/>
            <a:ext cx="10320160" cy="31775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b="1" sz="2000">
                <a:latin typeface="+mj-lt"/>
                <a:ea typeface="+mj-ea"/>
                <a:cs typeface="+mj-cs"/>
                <a:sym typeface="Segoe UI"/>
              </a:defRPr>
            </a:pPr>
            <a:r>
              <a:t>Kubernetes est né dans les laboratoires de Google sous le nom Borg pour répondre à</a:t>
            </a:r>
            <a:br/>
            <a:r>
              <a:t>des besoins internes. Plus tard Google a offert son produit en le confiant à la CNCF.</a:t>
            </a:r>
          </a:p>
          <a:p>
            <a:pPr>
              <a:defRPr b="1" sz="2000">
                <a:latin typeface="+mj-lt"/>
                <a:ea typeface="+mj-ea"/>
                <a:cs typeface="+mj-cs"/>
                <a:sym typeface="Segoe UI"/>
              </a:defRPr>
            </a:pPr>
            <a:r>
              <a:t>À cette occasion, Borg a pris le nom de Kubernetes et est devenu un produit Open Source que les principales sociétés informatiques de par le monde contribuent à faire évoluer.</a:t>
            </a:r>
            <a:br/>
            <a:r>
              <a:t> </a:t>
            </a:r>
          </a:p>
          <a:p>
            <a:pPr>
              <a:defRPr b="1" sz="2000">
                <a:latin typeface="+mj-lt"/>
                <a:ea typeface="+mj-ea"/>
                <a:cs typeface="+mj-cs"/>
                <a:sym typeface="Segoe UI"/>
              </a:defRPr>
            </a:pPr>
            <a:r>
              <a:t>Des alternatives existent, peu nombreuses, Docker Swarm, Apache Mesos, Nomad, qui ne constituent qu'une concurrence marginale tant la position de Kubernetes est hégémonique dans le monde des orchestrateurs.</a:t>
            </a:r>
          </a:p>
        </p:txBody>
      </p:sp>
      <p:sp>
        <p:nvSpPr>
          <p:cNvPr id="191"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Titre 1"/>
          <p:cNvSpPr txBox="1"/>
          <p:nvPr/>
        </p:nvSpPr>
        <p:spPr>
          <a:xfrm>
            <a:off x="422626" y="726619"/>
            <a:ext cx="11346747" cy="828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nSpc>
                <a:spcPct val="90000"/>
              </a:lnSpc>
              <a:defRPr sz="4400">
                <a:solidFill>
                  <a:srgbClr val="06516F"/>
                </a:solidFill>
                <a:latin typeface="Segoe UI Light"/>
                <a:ea typeface="Segoe UI Light"/>
                <a:cs typeface="Segoe UI Light"/>
                <a:sym typeface="Segoe UI Light"/>
              </a:defRPr>
            </a:lvl1pPr>
          </a:lstStyle>
          <a:p>
            <a:pPr/>
            <a:r>
              <a:t>Origine, statut et modèle de Kubernetes (suite)</a:t>
            </a:r>
          </a:p>
        </p:txBody>
      </p:sp>
      <p:pic>
        <p:nvPicPr>
          <p:cNvPr id="194" name="Graphique 11" descr="Graphique 11"/>
          <p:cNvPicPr>
            <a:picLocks noChangeAspect="1"/>
          </p:cNvPicPr>
          <p:nvPr/>
        </p:nvPicPr>
        <p:blipFill>
          <a:blip r:embed="rId2">
            <a:extLst/>
          </a:blip>
          <a:stretch>
            <a:fillRect/>
          </a:stretch>
        </p:blipFill>
        <p:spPr>
          <a:xfrm>
            <a:off x="354184" y="6124781"/>
            <a:ext cx="528777" cy="528778"/>
          </a:xfrm>
          <a:prstGeom prst="rect">
            <a:avLst/>
          </a:prstGeom>
          <a:ln w="12700">
            <a:miter lim="400000"/>
          </a:ln>
        </p:spPr>
      </p:pic>
      <p:sp>
        <p:nvSpPr>
          <p:cNvPr id="195" name="Titre 1"/>
          <p:cNvSpPr txBox="1"/>
          <p:nvPr/>
        </p:nvSpPr>
        <p:spPr>
          <a:xfrm>
            <a:off x="3906887" y="284660"/>
            <a:ext cx="8012642" cy="43870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lgn="r" defTabSz="630936">
              <a:lnSpc>
                <a:spcPct val="90000"/>
              </a:lnSpc>
              <a:defRPr sz="966">
                <a:solidFill>
                  <a:srgbClr val="06516F"/>
                </a:solidFill>
                <a:latin typeface="Segoe UI Light"/>
                <a:ea typeface="Segoe UI Light"/>
                <a:cs typeface="Segoe UI Light"/>
                <a:sym typeface="Segoe UI Light"/>
              </a:defRPr>
            </a:pPr>
            <a:r>
              <a:t>AKS : Azure Kubernetes Services</a:t>
            </a:r>
            <a:endParaRPr>
              <a:solidFill>
                <a:srgbClr val="222933"/>
              </a:solidFill>
            </a:endParaRPr>
          </a:p>
          <a:p>
            <a:pPr algn="r" defTabSz="630936">
              <a:lnSpc>
                <a:spcPct val="90000"/>
              </a:lnSpc>
              <a:defRPr sz="966">
                <a:solidFill>
                  <a:srgbClr val="06516F"/>
                </a:solidFill>
                <a:latin typeface="Segoe UI Light"/>
                <a:ea typeface="Segoe UI Light"/>
                <a:cs typeface="Segoe UI Light"/>
                <a:sym typeface="Segoe UI Light"/>
              </a:defRPr>
            </a:pPr>
            <a:r>
              <a:t>Module 1 – Introduction et mise en place</a:t>
            </a:r>
            <a:endParaRPr>
              <a:solidFill>
                <a:srgbClr val="222933"/>
              </a:solidFill>
            </a:endParaRPr>
          </a:p>
        </p:txBody>
      </p:sp>
      <p:sp>
        <p:nvSpPr>
          <p:cNvPr id="196" name="Kubernetes n’est aucunement lié à Docker.…"/>
          <p:cNvSpPr txBox="1"/>
          <p:nvPr/>
        </p:nvSpPr>
        <p:spPr>
          <a:xfrm>
            <a:off x="1266385" y="1621420"/>
            <a:ext cx="9659230" cy="4472941"/>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defRPr b="1" sz="2000">
                <a:latin typeface="+mj-lt"/>
                <a:ea typeface="+mj-ea"/>
                <a:cs typeface="+mj-cs"/>
                <a:sym typeface="Segoe UI"/>
              </a:defRPr>
            </a:pPr>
            <a:r>
              <a:t>Kubernetes n’est aucunement lié à Docker.</a:t>
            </a:r>
          </a:p>
          <a:p>
            <a:pPr>
              <a:defRPr b="1" sz="2000">
                <a:latin typeface="+mj-lt"/>
                <a:ea typeface="+mj-ea"/>
                <a:cs typeface="+mj-cs"/>
                <a:sym typeface="Segoe UI"/>
              </a:defRPr>
            </a:pPr>
          </a:p>
          <a:p>
            <a:pPr>
              <a:defRPr b="1" sz="2000">
                <a:latin typeface="+mj-lt"/>
                <a:ea typeface="+mj-ea"/>
                <a:cs typeface="+mj-cs"/>
                <a:sym typeface="Segoe UI"/>
              </a:defRPr>
            </a:pPr>
            <a:r>
              <a:t>Kubernetes sait à peine ce qu’est un conteneur et ne travaille pas au niveau du conteneur (voir diapo suivante) et sait encore moins ce qu’est une image.</a:t>
            </a:r>
          </a:p>
          <a:p>
            <a:pPr>
              <a:defRPr b="1" sz="2000">
                <a:latin typeface="+mj-lt"/>
                <a:ea typeface="+mj-ea"/>
                <a:cs typeface="+mj-cs"/>
                <a:sym typeface="Segoe UI"/>
              </a:defRPr>
            </a:pPr>
          </a:p>
          <a:p>
            <a:pPr>
              <a:defRPr b="1" sz="2000">
                <a:latin typeface="+mj-lt"/>
                <a:ea typeface="+mj-ea"/>
                <a:cs typeface="+mj-cs"/>
                <a:sym typeface="Segoe UI"/>
              </a:defRPr>
            </a:pPr>
            <a:r>
              <a:t>Pour assurer son travail, Kubernetes se « contente » de piloter une solution de conteneurisation (choisie parmi plusieurs, cri-o, rkt, containerd, podman, par l’installateur du cluster lors de la définition de ce dernier) déployée à l’identique</a:t>
            </a:r>
            <a:br/>
            <a:r>
              <a:t>sur chacun des nœuds du cluster.</a:t>
            </a:r>
            <a:br/>
            <a:r>
              <a:t>Pour qu’une solution de conteneurisation puisse être pilotée par Kubernetes, il faut que celle-ci se conforme à la CRI (Container Runtime Interface)*.</a:t>
            </a:r>
          </a:p>
          <a:p>
            <a:pPr>
              <a:defRPr b="1" sz="2000">
                <a:latin typeface="+mj-lt"/>
                <a:ea typeface="+mj-ea"/>
                <a:cs typeface="+mj-cs"/>
                <a:sym typeface="Segoe UI"/>
              </a:defRPr>
            </a:pPr>
          </a:p>
          <a:p>
            <a:pPr>
              <a:defRPr b="1" sz="1600">
                <a:latin typeface="+mj-lt"/>
                <a:ea typeface="+mj-ea"/>
                <a:cs typeface="+mj-cs"/>
                <a:sym typeface="Segoe UI"/>
              </a:defRPr>
            </a:pPr>
            <a:r>
              <a:t>* Docker n’a jamais fait en sorte d’être compatible CRI.</a:t>
            </a:r>
          </a:p>
        </p:txBody>
      </p:sp>
      <p:sp>
        <p:nvSpPr>
          <p:cNvPr id="197" name="Numéro de diapositive"/>
          <p:cNvSpPr txBox="1"/>
          <p:nvPr>
            <p:ph type="sldNum" sz="quarter" idx="2"/>
          </p:nvPr>
        </p:nvSpPr>
        <p:spPr>
          <a:xfrm>
            <a:off x="11164902" y="6404292"/>
            <a:ext cx="188898" cy="269241"/>
          </a:xfrm>
          <a:prstGeom prst="rect">
            <a:avLst/>
          </a:prstGeom>
          <a:extLst>
            <a:ext uri="{C572A759-6A51-4108-AA02-DFA0A04FC94B}">
              <ma14:wrappingTextBoxFlag xmlns:ma14="http://schemas.microsoft.com/office/mac/drawingml/2011/main" val="1"/>
            </a:ext>
          </a:extLst>
        </p:spPr>
        <p:txBody>
          <a:bodyPr/>
          <a:lstStyle>
            <a:lvl1pPr>
              <a:defRPr>
                <a:solidFill>
                  <a:srgbClr val="757575"/>
                </a:solidFill>
                <a:latin typeface="Aptos"/>
                <a:ea typeface="Aptos"/>
                <a:cs typeface="Aptos"/>
                <a:sym typeface="Aptos"/>
              </a:defRPr>
            </a:lvl1pPr>
          </a:lstStyle>
          <a:p>
            <a:pPr/>
            <a:fld id="{86CB4B4D-7CA3-9044-876B-883B54F8677D}" type="slidenum"/>
          </a:p>
        </p:txBody>
      </p:sp>
    </p:spTree>
  </p:cSld>
  <p:clrMapOvr>
    <a:masterClrMapping/>
  </p:clrMapOvr>
  <mc:AlternateContent xmlns:mc="http://schemas.openxmlformats.org/markup-compatibility/2006">
    <mc:Choice xmlns:p14="http://schemas.microsoft.com/office/powerpoint/2010/main" Requires="p14">
      <p:transition spd="slow" advClick="1" p14:dur="1200">
        <p:fade thruBlk="1"/>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Thème Office">
  <a:themeElements>
    <a:clrScheme name="Thème Office">
      <a:dk1>
        <a:srgbClr val="000000"/>
      </a:dk1>
      <a:lt1>
        <a:srgbClr val="222933"/>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hème Office">
      <a:majorFont>
        <a:latin typeface="Segoe UI"/>
        <a:ea typeface="Segoe UI"/>
        <a:cs typeface="Segoe UI"/>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b" upright="0">
        <a:normAutofit fontScale="100000" lnSpcReduction="0"/>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hème Office">
  <a:themeElements>
    <a:clrScheme name="Thème Offic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Thème Office">
      <a:majorFont>
        <a:latin typeface="Segoe UI"/>
        <a:ea typeface="Segoe UI"/>
        <a:cs typeface="Segoe UI"/>
      </a:majorFont>
      <a:minorFont>
        <a:latin typeface="Helvetica"/>
        <a:ea typeface="Helvetica"/>
        <a:cs typeface="Helvetica"/>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b" upright="0">
        <a:normAutofit fontScale="100000" lnSpcReduction="0"/>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